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75"/>
  </p:notesMasterIdLst>
  <p:handoutMasterIdLst>
    <p:handoutMasterId r:id="rId76"/>
  </p:handoutMasterIdLst>
  <p:sldIdLst>
    <p:sldId id="256" r:id="rId2"/>
    <p:sldId id="262" r:id="rId3"/>
    <p:sldId id="258" r:id="rId4"/>
    <p:sldId id="259" r:id="rId5"/>
    <p:sldId id="265" r:id="rId6"/>
    <p:sldId id="264" r:id="rId7"/>
    <p:sldId id="280" r:id="rId8"/>
    <p:sldId id="349" r:id="rId9"/>
    <p:sldId id="350" r:id="rId10"/>
    <p:sldId id="351" r:id="rId11"/>
    <p:sldId id="357" r:id="rId12"/>
    <p:sldId id="358" r:id="rId13"/>
    <p:sldId id="360" r:id="rId14"/>
    <p:sldId id="361" r:id="rId15"/>
    <p:sldId id="363" r:id="rId16"/>
    <p:sldId id="364" r:id="rId17"/>
    <p:sldId id="379" r:id="rId18"/>
    <p:sldId id="274" r:id="rId19"/>
    <p:sldId id="387" r:id="rId20"/>
    <p:sldId id="298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2" r:id="rId32"/>
    <p:sldId id="431" r:id="rId33"/>
    <p:sldId id="381" r:id="rId34"/>
    <p:sldId id="386" r:id="rId35"/>
    <p:sldId id="384" r:id="rId36"/>
    <p:sldId id="303" r:id="rId37"/>
    <p:sldId id="408" r:id="rId38"/>
    <p:sldId id="345" r:id="rId39"/>
    <p:sldId id="340" r:id="rId40"/>
    <p:sldId id="395" r:id="rId41"/>
    <p:sldId id="347" r:id="rId42"/>
    <p:sldId id="396" r:id="rId43"/>
    <p:sldId id="409" r:id="rId44"/>
    <p:sldId id="305" r:id="rId45"/>
    <p:sldId id="307" r:id="rId46"/>
    <p:sldId id="336" r:id="rId47"/>
    <p:sldId id="406" r:id="rId48"/>
    <p:sldId id="325" r:id="rId49"/>
    <p:sldId id="355" r:id="rId50"/>
    <p:sldId id="410" r:id="rId51"/>
    <p:sldId id="418" r:id="rId52"/>
    <p:sldId id="354" r:id="rId53"/>
    <p:sldId id="390" r:id="rId54"/>
    <p:sldId id="392" r:id="rId55"/>
    <p:sldId id="407" r:id="rId56"/>
    <p:sldId id="309" r:id="rId57"/>
    <p:sldId id="391" r:id="rId58"/>
    <p:sldId id="393" r:id="rId59"/>
    <p:sldId id="388" r:id="rId60"/>
    <p:sldId id="398" r:id="rId61"/>
    <p:sldId id="327" r:id="rId62"/>
    <p:sldId id="319" r:id="rId63"/>
    <p:sldId id="394" r:id="rId64"/>
    <p:sldId id="397" r:id="rId65"/>
    <p:sldId id="411" r:id="rId66"/>
    <p:sldId id="420" r:id="rId67"/>
    <p:sldId id="412" r:id="rId68"/>
    <p:sldId id="413" r:id="rId69"/>
    <p:sldId id="414" r:id="rId70"/>
    <p:sldId id="415" r:id="rId71"/>
    <p:sldId id="416" r:id="rId72"/>
    <p:sldId id="419" r:id="rId73"/>
    <p:sldId id="433" r:id="rId7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FA0000"/>
    <a:srgbClr val="FFCCFF"/>
    <a:srgbClr val="DE2D10"/>
    <a:srgbClr val="EB0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3775" autoAdjust="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32EE29F-0A61-43F2-92F9-A839DFBB95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BF04E9-2D22-41B0-A386-FE3996CCF4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FA793C-1C96-4DBA-9D5F-8298C262C8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252E0F-11BA-4CC8-8758-D1A31772E8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77E0A-DEF2-4C4A-ADC9-9D004CC8C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667836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364" units="cm"/>
          <inkml:channel name="Y" type="integer" max="695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02-02T08:35:33.9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3588 16791 0,'0'0'0,"0"0"16,0 0-16,0 0 0,0 0 0,0 0 0,0 0 0,0 0 0,0 0 0,0 0 0,0 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308AF-4EEF-4CD0-936F-C97DAAF2EF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29350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A7D83C-35FE-406D-85B9-5772404B7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ABB435-2D96-4354-9A72-BEFB5811FC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8E57EF-8515-4E3F-B19B-142BAD12F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C8D73F-4260-42F0-852A-476AED0F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BB063-A5AA-4FE9-9400-A3AADD89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3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F68CB-215F-4D97-8928-4CA83820D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9C32BB-7625-47E3-9421-E4C19207D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E227D3-88E6-4912-A349-98CF6BDA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8A3F4-6337-4A88-9DEB-4E924DF5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32C0E5-C44F-48AE-BA62-EC55B31CE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6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575E7-7E0F-4DC6-B761-6CD2FA1D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0CD67F-3B6F-4998-9EDA-93CCDE80A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1A19DC-7E49-44EA-87F6-30587CEE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06A585-7CA4-4A74-B2D2-DEA11E3C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3BB4DD-EFA4-4E3A-98F0-2553E986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1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F8A37-F882-4E20-985B-D687FF369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196022-6454-48F8-9472-DC161F529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44E25D-855F-4D7E-8EE0-23E119768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29C630-630C-48C0-8EA6-24FB3BD5F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7/15/2026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4A0281-7F83-47BE-B756-3D30A8E63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7A6FED-DDB6-4DF4-91F0-44D54A5E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98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D43EA-0090-44A7-B940-7CF9434E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A47AE2-3280-4B41-8918-5534F773E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226D7D-50E5-40CE-B414-8467CB96B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1A97A0E-5AF9-40B7-A257-82B611D6F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D770050-25F4-45BB-A483-70883B8E1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C5852A9-33AF-43F7-B74E-87533CE1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FEE779-1631-4109-9B4F-5FAD0EBA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F42B22-E468-40B5-9C06-B73867E0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6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74D78-27A0-4675-A25D-576047F6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D909A8-241E-4813-9E5D-42A99DAD3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152F91-F821-4079-BAE7-D41DAF3A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18E909-F5DD-40D5-AB6C-24DE6236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4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B647F76-7A8C-4A74-AAB2-AA8A15CE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E78D861-2065-4A24-B136-A30432ADE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CB9EA8-2D69-40B0-B6FB-5BAF5090F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79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E49C52-FC1B-40A7-A423-CAC17949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11AF87-B58A-4E70-884D-DE35B5447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4550F7-0F10-43B2-A0AE-1E22655C6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2537C4-6F32-4539-A694-A751042BD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7/15/2026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BF384D-DC12-430F-9ADF-8C16C70A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F81FA72-3ABD-4B86-BD6D-4F024EA7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366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FBFC5C-98C3-47A2-9F83-BAE40EBD6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E09B08B-9225-4508-846C-480B97965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3AC60B-871F-4935-A47C-E473335C5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71DAF1-D64F-468D-B212-F58EC3A0A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3F6828-05F0-4801-B5EE-EECE2645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3B746C-85E7-4FC0-BC92-99E925C1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F96A5F-EC8B-4F23-A2FB-B2456DB3F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EC82FB-CCE6-4C1E-885A-EED25DB12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4C6A61-0779-4AD6-A9EE-36B7F2ED4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C54392-FF38-4AAF-A621-BAB9C2A13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8CB05B-974E-42DD-8177-0914A6BE6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0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EC3F22-3C5F-48BA-8054-FA877B131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0EFC71-2259-45CF-B1CF-2A20512046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C7F72F-B6F1-46C8-AD4C-BB86BC64E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575A18-F4C0-4569-A9F7-02CA6261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75296C-3C40-440D-94AE-BFC50D26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98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F3E0DC-F8AC-41F1-BCA5-16C94528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30A43B-EE63-4FF1-AEEE-19EF2032B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A6CA0F-5E56-4D62-8F19-4757D66416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7/15/2026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D3B45-FB8C-4AEB-950F-EF8756188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ABA345-B73B-457C-8D8D-435963EE3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5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emf"/><Relationship Id="rId4" Type="http://schemas.openxmlformats.org/officeDocument/2006/relationships/customXml" Target="../ink/ink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media" Target="../media/media3.mp4"/><Relationship Id="rId7" Type="http://schemas.openxmlformats.org/officeDocument/2006/relationships/image" Target="../media/image4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5.mp4"/><Relationship Id="rId7" Type="http://schemas.openxmlformats.org/officeDocument/2006/relationships/image" Target="../media/image5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9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5.mp4"/><Relationship Id="rId9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media" Target="../media/media7.mp4"/><Relationship Id="rId7" Type="http://schemas.openxmlformats.org/officeDocument/2006/relationships/image" Target="../media/image5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3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7.mp4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microsoft.com/office/2007/relationships/media" Target="../media/media10.mp4"/><Relationship Id="rId7" Type="http://schemas.openxmlformats.org/officeDocument/2006/relationships/image" Target="../media/image6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10.mp4"/><Relationship Id="rId9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microsoft.com/office/2007/relationships/hdphoto" Target="../media/hdphoto11.wdp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6AB90-5D08-4F59-98F7-A5CDDD5FD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631" y="2364852"/>
            <a:ext cx="9691140" cy="1937216"/>
          </a:xfrm>
        </p:spPr>
        <p:txBody>
          <a:bodyPr>
            <a:normAutofit/>
          </a:bodyPr>
          <a:lstStyle/>
          <a:p>
            <a:pPr algn="ctr"/>
            <a:r>
              <a:rPr lang="fr-FR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/>
            </a:r>
            <a:br>
              <a:rPr lang="fr-FR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</a:br>
            <a:endParaRPr lang="fr-FR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F1BF2A-2A2C-4764-B27D-ED590198E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532" y="5070153"/>
            <a:ext cx="7766936" cy="1428078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Pr. </a:t>
            </a:r>
            <a:r>
              <a:rPr lang="fr-FR" sz="2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Najat SIFEDDINE</a:t>
            </a:r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</a:t>
            </a:r>
            <a:endParaRPr lang="fr-FR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15" y="222391"/>
            <a:ext cx="9493771" cy="21424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6985" y="2948739"/>
            <a:ext cx="62504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génétique humaine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6715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C77CDC-A968-4DAE-AEB8-A3C182638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208" y="1353185"/>
            <a:ext cx="9481585" cy="487362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800"/>
              </a:spcBef>
              <a:spcAft>
                <a:spcPts val="1800"/>
              </a:spcAft>
              <a:buNone/>
            </a:pPr>
            <a:r>
              <a:rPr lang="fr-FR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La </a:t>
            </a:r>
            <a:r>
              <a:rPr lang="fr-F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génétique humaine</a:t>
            </a:r>
            <a:r>
              <a:rPr lang="fr-F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 </a:t>
            </a:r>
          </a:p>
          <a:p>
            <a:r>
              <a:rPr lang="fr-FR" dirty="0" smtClean="0"/>
              <a:t>La </a:t>
            </a:r>
            <a:r>
              <a:rPr lang="fr-FR" b="1" dirty="0"/>
              <a:t>génétique humaine</a:t>
            </a:r>
            <a:r>
              <a:rPr lang="fr-FR" dirty="0"/>
              <a:t> est une branche de la biologie qui étudie les </a:t>
            </a:r>
            <a:r>
              <a:rPr lang="fr-FR" b="1" dirty="0"/>
              <a:t>gènes, le génome humain, les chromosomes et les mécanismes de transmission des caractères héréditaires</a:t>
            </a:r>
            <a:r>
              <a:rPr lang="fr-FR" dirty="0"/>
              <a:t>.</a:t>
            </a:r>
          </a:p>
          <a:p>
            <a:r>
              <a:rPr lang="fr-FR" dirty="0"/>
              <a:t>Elle analyse la </a:t>
            </a:r>
            <a:r>
              <a:rPr lang="fr-FR" b="1" dirty="0"/>
              <a:t>variation génétique entre les individus</a:t>
            </a:r>
            <a:r>
              <a:rPr lang="fr-FR" dirty="0"/>
              <a:t>, l’expression des gènes et les bases moléculaires des </a:t>
            </a:r>
            <a:r>
              <a:rPr lang="fr-FR" b="1" dirty="0"/>
              <a:t>maladies génétiques</a:t>
            </a:r>
            <a:r>
              <a:rPr lang="fr-FR" dirty="0"/>
              <a:t> afin de comprendre leur origine, leur transmission et leur diagnostic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5278366-3131-42DA-AADA-13CA08E965AD}"/>
              </a:ext>
            </a:extLst>
          </p:cNvPr>
          <p:cNvSpPr txBox="1">
            <a:spLocks/>
          </p:cNvSpPr>
          <p:nvPr/>
        </p:nvSpPr>
        <p:spPr>
          <a:xfrm>
            <a:off x="1797666" y="91440"/>
            <a:ext cx="8596668" cy="7994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8683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94EA9A9B-7934-4F6C-9815-8BBE0C508C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3141" y="1176895"/>
            <a:ext cx="6118859" cy="543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105EFD-E5AB-45D6-B656-9D15038B6981}"/>
              </a:ext>
            </a:extLst>
          </p:cNvPr>
          <p:cNvSpPr/>
          <p:nvPr/>
        </p:nvSpPr>
        <p:spPr>
          <a:xfrm>
            <a:off x="2300220" y="43934"/>
            <a:ext cx="7591565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indent="-914400" algn="just">
              <a:spcBef>
                <a:spcPts val="18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fr-FR" sz="4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RAPPELS Chromosomes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3735BD-A6E2-4304-B619-2F2959ED2C72}"/>
              </a:ext>
            </a:extLst>
          </p:cNvPr>
          <p:cNvSpPr txBox="1"/>
          <p:nvPr/>
        </p:nvSpPr>
        <p:spPr>
          <a:xfrm>
            <a:off x="198120" y="1348740"/>
            <a:ext cx="57150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800" dirty="0"/>
              <a:t> Chaque chromosome est constitué d'une molécule d'ADN associée à des protéines (histones)</a:t>
            </a:r>
          </a:p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800" dirty="0"/>
              <a:t> Support de l’information génétique</a:t>
            </a:r>
          </a:p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800" dirty="0"/>
              <a:t> Chez l’homme, 46 chromosomes (23 paires)</a:t>
            </a:r>
          </a:p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fr-FR" sz="2800" dirty="0"/>
              <a:t> Représentent la forme la plus condensée d’une molécule d’ADN</a:t>
            </a:r>
          </a:p>
        </p:txBody>
      </p:sp>
    </p:spTree>
    <p:extLst>
      <p:ext uri="{BB962C8B-B14F-4D97-AF65-F5344CB8AC3E}">
        <p14:creationId xmlns:p14="http://schemas.microsoft.com/office/powerpoint/2010/main" val="362669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8B51FC5-56B6-40C8-8081-C91148AFC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"/>
          <a:stretch/>
        </p:blipFill>
        <p:spPr>
          <a:xfrm>
            <a:off x="6300908" y="114097"/>
            <a:ext cx="5586290" cy="6582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AC6692-37FC-44E5-99E1-7FE4C16EA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702" y="114097"/>
            <a:ext cx="5329754" cy="6582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BBA5978-59D5-4B60-B132-382770FC9762}"/>
              </a:ext>
            </a:extLst>
          </p:cNvPr>
          <p:cNvCxnSpPr>
            <a:cxnSpLocks/>
          </p:cNvCxnSpPr>
          <p:nvPr/>
        </p:nvCxnSpPr>
        <p:spPr>
          <a:xfrm flipV="1">
            <a:off x="2691425" y="759018"/>
            <a:ext cx="3834333" cy="1375442"/>
          </a:xfrm>
          <a:prstGeom prst="straightConnector1">
            <a:avLst/>
          </a:prstGeom>
          <a:ln w="57150">
            <a:solidFill>
              <a:srgbClr val="D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8EB50CF-4356-4ACB-9468-E215965E2D94}"/>
              </a:ext>
            </a:extLst>
          </p:cNvPr>
          <p:cNvCxnSpPr>
            <a:cxnSpLocks/>
          </p:cNvCxnSpPr>
          <p:nvPr/>
        </p:nvCxnSpPr>
        <p:spPr>
          <a:xfrm>
            <a:off x="5111646" y="5508885"/>
            <a:ext cx="3016416" cy="723434"/>
          </a:xfrm>
          <a:prstGeom prst="straightConnector1">
            <a:avLst/>
          </a:prstGeom>
          <a:ln w="57150">
            <a:solidFill>
              <a:srgbClr val="D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6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014ED08-86ED-418A-B1AF-B42A2C422787}"/>
              </a:ext>
            </a:extLst>
          </p:cNvPr>
          <p:cNvSpPr txBox="1"/>
          <p:nvPr/>
        </p:nvSpPr>
        <p:spPr>
          <a:xfrm>
            <a:off x="1536138" y="82447"/>
            <a:ext cx="9119724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Morphologie d’un Chromosome en métaphase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35" y="956218"/>
            <a:ext cx="8613527" cy="56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8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ACF1EC-7189-4DC1-A35A-55D095BC861D}"/>
              </a:ext>
            </a:extLst>
          </p:cNvPr>
          <p:cNvSpPr/>
          <p:nvPr/>
        </p:nvSpPr>
        <p:spPr>
          <a:xfrm>
            <a:off x="3831085" y="43934"/>
            <a:ext cx="4529830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sz="4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fr-FR" sz="47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2. </a:t>
            </a:r>
            <a:r>
              <a:rPr lang="fr-FR" sz="4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Le Caryotype</a:t>
            </a:r>
            <a:endParaRPr lang="fr-FR" sz="47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062BB-2F4C-4EB4-AD4A-B4C35CDEFC92}"/>
              </a:ext>
            </a:extLst>
          </p:cNvPr>
          <p:cNvSpPr/>
          <p:nvPr/>
        </p:nvSpPr>
        <p:spPr>
          <a:xfrm>
            <a:off x="467194" y="2589311"/>
            <a:ext cx="11257612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 smtClean="0"/>
              <a:t>Analyse </a:t>
            </a:r>
            <a:r>
              <a:rPr lang="fr-FR" sz="3600" dirty="0"/>
              <a:t>microscopique des </a:t>
            </a:r>
            <a:r>
              <a:rPr lang="fr-FR" sz="3600" b="1" dirty="0"/>
              <a:t>chromosomes d’un individu</a:t>
            </a:r>
            <a:r>
              <a:rPr lang="fr-FR" sz="3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Classement des chromosomes homologues par </a:t>
            </a:r>
            <a:r>
              <a:rPr lang="fr-FR" sz="3600" b="1" dirty="0"/>
              <a:t>taille décroissante</a:t>
            </a:r>
            <a:r>
              <a:rPr lang="fr-FR" sz="3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Permet de détecter : </a:t>
            </a:r>
          </a:p>
          <a:p>
            <a:pPr lvl="1"/>
            <a:r>
              <a:rPr lang="fr-FR" sz="3600" dirty="0"/>
              <a:t>les remaniements </a:t>
            </a:r>
            <a:r>
              <a:rPr lang="fr-FR" sz="3600" b="1" dirty="0"/>
              <a:t>équilibrés</a:t>
            </a:r>
            <a:r>
              <a:rPr lang="fr-FR" sz="3600" dirty="0"/>
              <a:t> (sans perte/gain d’ADN) ; </a:t>
            </a:r>
          </a:p>
          <a:p>
            <a:pPr lvl="1"/>
            <a:r>
              <a:rPr lang="fr-FR" sz="3600" dirty="0"/>
              <a:t>les remaniements </a:t>
            </a:r>
            <a:r>
              <a:rPr lang="fr-FR" sz="3600" b="1" dirty="0"/>
              <a:t>déséquilibrés</a:t>
            </a:r>
            <a:r>
              <a:rPr lang="fr-FR" sz="3600" dirty="0"/>
              <a:t> (avec perte/gain d’ADN).</a:t>
            </a:r>
          </a:p>
          <a:p>
            <a:pPr marL="285750" indent="-285750">
              <a:spcBef>
                <a:spcPts val="18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43B9B7-0071-4F5C-92C7-C6E3E2348146}"/>
              </a:ext>
            </a:extLst>
          </p:cNvPr>
          <p:cNvSpPr/>
          <p:nvPr/>
        </p:nvSpPr>
        <p:spPr>
          <a:xfrm>
            <a:off x="467194" y="1901398"/>
            <a:ext cx="4036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3200" dirty="0">
                <a:solidFill>
                  <a:srgbClr val="0070C0"/>
                </a:solidFill>
              </a:rPr>
              <a:t>Technique qui permet: </a:t>
            </a:r>
            <a:endParaRPr lang="fr-F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0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40C883DA-2566-4F03-92D9-13C86CFA7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8091" y="1056026"/>
            <a:ext cx="10457018" cy="558165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solidFill>
                  <a:srgbClr val="0066FF"/>
                </a:solidFill>
                <a:cs typeface="Times New Roman" panose="02020603050405020304" pitchFamily="18" charset="0"/>
              </a:rPr>
              <a:t>	</a:t>
            </a:r>
            <a:r>
              <a:rPr lang="fr-FR" altLang="fr-FR" b="1" dirty="0">
                <a:solidFill>
                  <a:srgbClr val="0066FF"/>
                </a:solidFill>
                <a:cs typeface="Times New Roman" panose="02020603050405020304" pitchFamily="18" charset="0"/>
              </a:rPr>
              <a:t>Diagnostic prénatal :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âge maternel &gt; 38 ans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Risque significatif après dosage des marqueurs sériques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Anomalies morphologiques après écographie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Antécédent d’enfant porteur d’anomalie chromosomique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Caryotype parental remanié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</a:t>
            </a:r>
            <a:r>
              <a:rPr lang="fr-FR" altLang="fr-FR" b="1" dirty="0">
                <a:solidFill>
                  <a:srgbClr val="0066FF"/>
                </a:solidFill>
                <a:cs typeface="Times New Roman" panose="02020603050405020304" pitchFamily="18" charset="0"/>
              </a:rPr>
              <a:t>Diagnostic constitutionnel :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Infécondité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Ambiguïté sexuelle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</a:t>
            </a:r>
            <a:r>
              <a:rPr lang="fr-FR" altLang="fr-FR" b="1" dirty="0">
                <a:solidFill>
                  <a:srgbClr val="0066FF"/>
                </a:solidFill>
                <a:cs typeface="Times New Roman" panose="02020603050405020304" pitchFamily="18" charset="0"/>
              </a:rPr>
              <a:t>Cancérologie :</a:t>
            </a:r>
          </a:p>
          <a:p>
            <a:pPr>
              <a:lnSpc>
                <a:spcPct val="110000"/>
              </a:lnSpc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		- Recherche de </a:t>
            </a:r>
            <a:r>
              <a:rPr lang="fr-FR" altLang="fr-FR" sz="2400" b="1" dirty="0">
                <a:cs typeface="Times New Roman" panose="02020603050405020304" pitchFamily="18" charset="0"/>
              </a:rPr>
              <a:t>remaniements chromosomiques acquises </a:t>
            </a:r>
            <a:r>
              <a:rPr lang="fr-FR" altLang="fr-FR" sz="2400" dirty="0">
                <a:cs typeface="Times New Roman" panose="02020603050405020304" pitchFamily="18" charset="0"/>
              </a:rPr>
              <a:t>en cas de </a:t>
            </a:r>
            <a:r>
              <a:rPr lang="fr-FR" altLang="fr-FR" sz="2400" b="1" dirty="0">
                <a:cs typeface="Times New Roman" panose="02020603050405020304" pitchFamily="18" charset="0"/>
              </a:rPr>
              <a:t>cancers</a:t>
            </a:r>
            <a:r>
              <a:rPr lang="fr-FR" altLang="fr-FR" sz="2400" dirty="0">
                <a:cs typeface="Times New Roman" panose="02020603050405020304" pitchFamily="18" charset="0"/>
              </a:rPr>
              <a:t>, </a:t>
            </a:r>
            <a:r>
              <a:rPr lang="fr-FR" altLang="fr-FR" sz="2400" b="1" dirty="0">
                <a:cs typeface="Times New Roman" panose="02020603050405020304" pitchFamily="18" charset="0"/>
              </a:rPr>
              <a:t>leucémies</a:t>
            </a:r>
            <a:r>
              <a:rPr lang="fr-FR" altLang="fr-FR" sz="2400" dirty="0">
                <a:cs typeface="Times New Roman" panose="02020603050405020304" pitchFamily="18" charset="0"/>
              </a:rPr>
              <a:t>, ou consécutives à l’exposition aux </a:t>
            </a:r>
            <a:r>
              <a:rPr lang="fr-FR" altLang="fr-FR" sz="2400" b="1" dirty="0">
                <a:cs typeface="Times New Roman" panose="02020603050405020304" pitchFamily="18" charset="0"/>
              </a:rPr>
              <a:t>radiations ionisantes </a:t>
            </a:r>
            <a:r>
              <a:rPr lang="fr-FR" altLang="fr-FR" sz="2400" dirty="0">
                <a:cs typeface="Times New Roman" panose="02020603050405020304" pitchFamily="18" charset="0"/>
              </a:rPr>
              <a:t>ou à des </a:t>
            </a:r>
            <a:r>
              <a:rPr lang="fr-FR" altLang="fr-FR" sz="2400" b="1" dirty="0">
                <a:cs typeface="Times New Roman" panose="02020603050405020304" pitchFamily="18" charset="0"/>
              </a:rPr>
              <a:t>substances toxiques</a:t>
            </a:r>
            <a:r>
              <a:rPr lang="fr-FR" altLang="fr-FR" sz="2400" dirty="0">
                <a:cs typeface="Times New Roman" panose="02020603050405020304" pitchFamily="18" charset="0"/>
              </a:rPr>
              <a:t> ou </a:t>
            </a:r>
            <a:r>
              <a:rPr lang="fr-FR" altLang="fr-FR" sz="2400" b="1" dirty="0">
                <a:cs typeface="Times New Roman" panose="02020603050405020304" pitchFamily="18" charset="0"/>
              </a:rPr>
              <a:t>mutagènes</a:t>
            </a:r>
            <a:r>
              <a:rPr lang="fr-FR" altLang="fr-FR" sz="2400" dirty="0"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endParaRPr lang="fr-FR" altLang="fr-FR" sz="2400" dirty="0"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385067B-11BC-41C4-9C68-BDAABC401344}"/>
              </a:ext>
            </a:extLst>
          </p:cNvPr>
          <p:cNvSpPr txBox="1"/>
          <p:nvPr/>
        </p:nvSpPr>
        <p:spPr>
          <a:xfrm>
            <a:off x="3612474" y="82447"/>
            <a:ext cx="4967053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Indications du caryotype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F5BD609-4822-48BA-B165-9A9687A70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070" y="962025"/>
            <a:ext cx="8601075" cy="589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2E786A-A4CB-499C-94DD-1FF824F288B2}"/>
              </a:ext>
            </a:extLst>
          </p:cNvPr>
          <p:cNvSpPr txBox="1"/>
          <p:nvPr/>
        </p:nvSpPr>
        <p:spPr>
          <a:xfrm>
            <a:off x="2652010" y="194872"/>
            <a:ext cx="6887981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Etapes de réalisation du caryotype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E3D0194E-9DFE-4D6C-94E6-C18B93BC7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4" y="1290639"/>
            <a:ext cx="8105775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CB97A45-2370-4093-8A1C-047F5C42B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3"/>
          <a:stretch/>
        </p:blipFill>
        <p:spPr bwMode="auto">
          <a:xfrm>
            <a:off x="989434" y="1076960"/>
            <a:ext cx="9766092" cy="569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62E786A-A4CB-499C-94DD-1FF824F288B2}"/>
              </a:ext>
            </a:extLst>
          </p:cNvPr>
          <p:cNvSpPr txBox="1"/>
          <p:nvPr/>
        </p:nvSpPr>
        <p:spPr>
          <a:xfrm>
            <a:off x="1219200" y="194872"/>
            <a:ext cx="9438640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Observations </a:t>
            </a:r>
            <a:r>
              <a:rPr lang="en-US" sz="3600" b="1" dirty="0">
                <a:solidFill>
                  <a:schemeClr val="bg1"/>
                </a:solidFill>
              </a:rPr>
              <a:t>des chromosomes au </a:t>
            </a:r>
            <a:r>
              <a:rPr lang="en-US" sz="3600" b="1" dirty="0" smtClean="0">
                <a:solidFill>
                  <a:schemeClr val="bg1"/>
                </a:solidFill>
              </a:rPr>
              <a:t>microscope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CEEB7E7-D49E-4B76-84E1-643275386042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1360DF-E3A8-4E15-8E6C-BDEFA62B9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68" y="790634"/>
            <a:ext cx="10062265" cy="600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0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FDA5A39-503D-44B3-A664-501047F6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60" y="2457450"/>
            <a:ext cx="4392613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A048239-FFEE-4979-BAA8-4837EBAB7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720" y="1576310"/>
            <a:ext cx="356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800" dirty="0">
                <a:latin typeface="Franklin Gothic Medium" panose="020B0603020102020204" pitchFamily="34" charset="0"/>
              </a:rPr>
              <a:t>Plaque métaphasique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9C885C-4A9A-4CC7-AC82-B12348F4B6B7}"/>
              </a:ext>
            </a:extLst>
          </p:cNvPr>
          <p:cNvSpPr txBox="1"/>
          <p:nvPr/>
        </p:nvSpPr>
        <p:spPr>
          <a:xfrm>
            <a:off x="6190349" y="1625262"/>
            <a:ext cx="5082254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fr-FR" sz="2800" dirty="0">
                <a:latin typeface="Franklin Gothic Medium" panose="020B0603020102020204" pitchFamily="34" charset="0"/>
              </a:rPr>
              <a:t>Classé selon :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latin typeface="Franklin Gothic Medium" panose="020B0603020102020204" pitchFamily="34" charset="0"/>
              </a:rPr>
              <a:t>La taille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latin typeface="Franklin Gothic Medium" panose="020B0603020102020204" pitchFamily="34" charset="0"/>
              </a:rPr>
              <a:t>La position du centromère</a:t>
            </a:r>
          </a:p>
          <a:p>
            <a:pPr marL="285750" indent="-285750" eaLnBrk="1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800" dirty="0">
                <a:latin typeface="Franklin Gothic Medium" panose="020B0603020102020204" pitchFamily="34" charset="0"/>
              </a:rPr>
              <a:t>La coloration des bandes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4194FC-7A62-4252-B78B-BAB4BF8BD794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</p:spTree>
    <p:extLst>
      <p:ext uri="{BB962C8B-B14F-4D97-AF65-F5344CB8AC3E}">
        <p14:creationId xmlns:p14="http://schemas.microsoft.com/office/powerpoint/2010/main" val="142798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3C3B82-838B-4DA4-9BDD-1B700BFA8BB5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C52F69-1CA2-4F7B-AC7B-FCDEA0111051}"/>
              </a:ext>
            </a:extLst>
          </p:cNvPr>
          <p:cNvSpPr txBox="1"/>
          <p:nvPr/>
        </p:nvSpPr>
        <p:spPr>
          <a:xfrm>
            <a:off x="4729086" y="781982"/>
            <a:ext cx="2733829" cy="64633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>
                <a:solidFill>
                  <a:schemeClr val="bg1"/>
                </a:solidFill>
              </a:rPr>
              <a:t>Selon la taille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E49A96-DE18-4B0F-BDF0-33D802E7DFE1}"/>
              </a:ext>
            </a:extLst>
          </p:cNvPr>
          <p:cNvSpPr/>
          <p:nvPr/>
        </p:nvSpPr>
        <p:spPr>
          <a:xfrm>
            <a:off x="481866" y="1557941"/>
            <a:ext cx="41754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/>
              <a:t>Du plus grand au plus petit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73B140-E693-4084-9797-E264E7A59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19" y="2211049"/>
            <a:ext cx="3915780" cy="4345141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B5E3458-50A1-48C4-8899-3E2393C6C234}"/>
              </a:ext>
            </a:extLst>
          </p:cNvPr>
          <p:cNvGrpSpPr/>
          <p:nvPr/>
        </p:nvGrpSpPr>
        <p:grpSpPr>
          <a:xfrm>
            <a:off x="4931450" y="3552660"/>
            <a:ext cx="6324284" cy="955304"/>
            <a:chOff x="4729085" y="3537670"/>
            <a:chExt cx="6324284" cy="95530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0074CE3-6955-4E8E-8A5D-4B5EC99BE364}"/>
                </a:ext>
              </a:extLst>
            </p:cNvPr>
            <p:cNvSpPr/>
            <p:nvPr/>
          </p:nvSpPr>
          <p:spPr>
            <a:xfrm>
              <a:off x="6685290" y="3537670"/>
              <a:ext cx="389025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altLang="fr-FR" sz="2400" b="1" dirty="0">
                  <a:cs typeface="Times New Roman" panose="02020603050405020304" pitchFamily="18" charset="0"/>
                </a:rPr>
                <a:t>longueur du chromosome (l)</a:t>
              </a:r>
              <a:endParaRPr lang="fr-FR" sz="2400" dirty="0"/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D5D47A2-BBC2-47D2-BA69-7DD759B143D1}"/>
                </a:ext>
              </a:extLst>
            </p:cNvPr>
            <p:cNvCxnSpPr>
              <a:cxnSpLocks/>
            </p:cNvCxnSpPr>
            <p:nvPr/>
          </p:nvCxnSpPr>
          <p:spPr>
            <a:xfrm>
              <a:off x="6294805" y="4002365"/>
              <a:ext cx="470796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AACD56-B946-4B5A-8315-80A622DFE646}"/>
                </a:ext>
              </a:extLst>
            </p:cNvPr>
            <p:cNvSpPr/>
            <p:nvPr/>
          </p:nvSpPr>
          <p:spPr>
            <a:xfrm>
              <a:off x="6021992" y="4031309"/>
              <a:ext cx="50313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altLang="fr-FR" sz="2400" b="1" dirty="0">
                  <a:cs typeface="Times New Roman" panose="02020603050405020304" pitchFamily="18" charset="0"/>
                  <a:sym typeface="Wingdings" panose="05000000000000000000" pitchFamily="2" charset="2"/>
                </a:rPr>
                <a:t>   ∑</a:t>
              </a:r>
              <a:r>
                <a:rPr lang="fr-FR" altLang="fr-FR" sz="2400" b="1" dirty="0">
                  <a:cs typeface="Times New Roman" panose="02020603050405020304" pitchFamily="18" charset="0"/>
                </a:rPr>
                <a:t> l de l’ensemble des chromosomes</a:t>
              </a:r>
              <a:endParaRPr lang="fr-FR" sz="24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D77714-6407-459E-BE70-2B443DD269BF}"/>
                </a:ext>
              </a:extLst>
            </p:cNvPr>
            <p:cNvSpPr/>
            <p:nvPr/>
          </p:nvSpPr>
          <p:spPr>
            <a:xfrm>
              <a:off x="4729085" y="3734942"/>
              <a:ext cx="10013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altLang="fr-FR" sz="2400" b="1" dirty="0">
                  <a:solidFill>
                    <a:schemeClr val="hlink"/>
                  </a:solidFill>
                  <a:cs typeface="Times New Roman" panose="02020603050405020304" pitchFamily="18" charset="0"/>
                </a:rPr>
                <a:t>Taille :</a:t>
              </a:r>
              <a:endParaRPr lang="fr-FR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82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3C3B82-838B-4DA4-9BDD-1B700BFA8BB5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C52F69-1CA2-4F7B-AC7B-FCDEA0111051}"/>
              </a:ext>
            </a:extLst>
          </p:cNvPr>
          <p:cNvSpPr txBox="1"/>
          <p:nvPr/>
        </p:nvSpPr>
        <p:spPr>
          <a:xfrm>
            <a:off x="2951813" y="781982"/>
            <a:ext cx="6288374" cy="64633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Selon la position du centromère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F170D11-07BF-41D3-AA57-3486CB7C37FA}"/>
              </a:ext>
            </a:extLst>
          </p:cNvPr>
          <p:cNvGrpSpPr/>
          <p:nvPr/>
        </p:nvGrpSpPr>
        <p:grpSpPr>
          <a:xfrm>
            <a:off x="5910312" y="2076138"/>
            <a:ext cx="6156770" cy="4467067"/>
            <a:chOff x="5872836" y="1663908"/>
            <a:chExt cx="6156770" cy="42721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7E0811-49E0-4EB4-8308-9843B1E2F4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65" t="2638" r="9041" b="15411"/>
            <a:stretch/>
          </p:blipFill>
          <p:spPr bwMode="auto">
            <a:xfrm>
              <a:off x="5872836" y="1663908"/>
              <a:ext cx="6156770" cy="4272196"/>
            </a:xfrm>
            <a:prstGeom prst="rect">
              <a:avLst/>
            </a:prstGeom>
            <a:noFill/>
            <a:ln w="5715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0270DCC-573A-40A0-9B5F-B475F2849E58}"/>
                </a:ext>
              </a:extLst>
            </p:cNvPr>
            <p:cNvSpPr txBox="1"/>
            <p:nvPr/>
          </p:nvSpPr>
          <p:spPr>
            <a:xfrm>
              <a:off x="8244585" y="1806316"/>
              <a:ext cx="3605137" cy="40011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sz="2000" dirty="0"/>
                <a:t>T: Télophase           M: Métaphase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E073D3A-72BA-4018-BD93-F2F30C839335}"/>
              </a:ext>
            </a:extLst>
          </p:cNvPr>
          <p:cNvSpPr/>
          <p:nvPr/>
        </p:nvSpPr>
        <p:spPr>
          <a:xfrm>
            <a:off x="304802" y="2434222"/>
            <a:ext cx="54256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Définit par </a:t>
            </a:r>
          </a:p>
          <a:p>
            <a:r>
              <a:rPr lang="fr-FR" alt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L’indice centromérique = p/(</a:t>
            </a:r>
            <a:r>
              <a:rPr lang="fr-FR" altLang="fr-FR" sz="2400" b="1" dirty="0" err="1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p+q</a:t>
            </a:r>
            <a:r>
              <a:rPr lang="fr-FR" alt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fr-FR" sz="2400" dirty="0"/>
          </a:p>
          <a:p>
            <a:pPr marL="514350" indent="-514350">
              <a:buAutoNum type="alphaLcParenR"/>
            </a:pPr>
            <a:r>
              <a:rPr lang="fr-FR" sz="2400" dirty="0"/>
              <a:t>métacentrique; IC=0,5</a:t>
            </a:r>
          </a:p>
          <a:p>
            <a:pPr marL="514350" indent="-514350">
              <a:buAutoNum type="alphaLcParenR"/>
            </a:pPr>
            <a:r>
              <a:rPr lang="fr-FR" sz="2400" dirty="0"/>
              <a:t>Submétacentrique; IC=0,3</a:t>
            </a:r>
          </a:p>
          <a:p>
            <a:pPr marL="514350" indent="-514350">
              <a:buAutoNum type="alphaLcParenR"/>
            </a:pPr>
            <a:r>
              <a:rPr lang="fr-FR" sz="2400" dirty="0"/>
              <a:t>Acrocentrique; IC=0 (13,14,15,21,22)</a:t>
            </a:r>
          </a:p>
          <a:p>
            <a:endParaRPr lang="fr-FR" altLang="fr-FR" sz="24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alt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L’indice brachial = p/q</a:t>
            </a:r>
          </a:p>
        </p:txBody>
      </p:sp>
    </p:spTree>
    <p:extLst>
      <p:ext uri="{BB962C8B-B14F-4D97-AF65-F5344CB8AC3E}">
        <p14:creationId xmlns:p14="http://schemas.microsoft.com/office/powerpoint/2010/main" val="20441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8D962A3-2621-43E5-BCE3-F3AA611927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23"/>
          <a:stretch/>
        </p:blipFill>
        <p:spPr bwMode="auto">
          <a:xfrm>
            <a:off x="8116719" y="1710608"/>
            <a:ext cx="1318028" cy="30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312FE54-3284-414D-82DC-234A4E1FF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6718" y="4864150"/>
            <a:ext cx="402256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fr-FR" altLang="fr-FR" sz="2400" dirty="0">
                <a:latin typeface="Franklin Gothic Medium" panose="020B0603020102020204" pitchFamily="34" charset="0"/>
              </a:rPr>
              <a:t>S: sans dénaturation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fr-FR" altLang="fr-FR" sz="2400" dirty="0">
                <a:latin typeface="Franklin Gothic Medium" panose="020B0603020102020204" pitchFamily="34" charset="0"/>
              </a:rPr>
              <a:t>G: dénaturation à la trypsine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fr-FR" altLang="fr-FR" sz="2400" dirty="0">
                <a:latin typeface="Franklin Gothic Medium" panose="020B0603020102020204" pitchFamily="34" charset="0"/>
              </a:rPr>
              <a:t>R: dénaturation à la chaleur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493A8A-0BC8-4EB2-BA82-B674792765EC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797820-5B03-4446-BACF-2DA272852BEC}"/>
              </a:ext>
            </a:extLst>
          </p:cNvPr>
          <p:cNvSpPr txBox="1"/>
          <p:nvPr/>
        </p:nvSpPr>
        <p:spPr>
          <a:xfrm>
            <a:off x="2951813" y="781982"/>
            <a:ext cx="6288374" cy="64633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Selon la coloration des bandes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05D285-8E73-4C65-9F2C-CBBD50657247}"/>
              </a:ext>
            </a:extLst>
          </p:cNvPr>
          <p:cNvSpPr/>
          <p:nvPr/>
        </p:nvSpPr>
        <p:spPr>
          <a:xfrm>
            <a:off x="471734" y="1931569"/>
            <a:ext cx="70934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/>
              <a:t>Le colorant GIEMSA donne une coloration rose violacée</a:t>
            </a:r>
          </a:p>
          <a:p>
            <a:pPr algn="ctr"/>
            <a:r>
              <a:rPr lang="fr-FR" sz="2400" dirty="0"/>
              <a:t>uniforme (S)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0EE3E3-D2DA-4C36-B7D5-E71F013F76CB}"/>
              </a:ext>
            </a:extLst>
          </p:cNvPr>
          <p:cNvSpPr/>
          <p:nvPr/>
        </p:nvSpPr>
        <p:spPr>
          <a:xfrm>
            <a:off x="377771" y="3467923"/>
            <a:ext cx="728522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Adoption de techniques particulières de marquage ou </a:t>
            </a:r>
            <a:r>
              <a:rPr lang="fr-FR" sz="2400" b="1" dirty="0" err="1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banding</a:t>
            </a:r>
            <a:r>
              <a:rPr 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(dénaturation)</a:t>
            </a:r>
          </a:p>
          <a:p>
            <a:pPr algn="ctr"/>
            <a:endParaRPr lang="fr-FR" alt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Apparition de série de bandes claires et sombres le long du chromosome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34A0FCF-C65F-4F19-858A-6A48924931F7}"/>
              </a:ext>
            </a:extLst>
          </p:cNvPr>
          <p:cNvCxnSpPr>
            <a:cxnSpLocks/>
          </p:cNvCxnSpPr>
          <p:nvPr/>
        </p:nvCxnSpPr>
        <p:spPr>
          <a:xfrm>
            <a:off x="4020381" y="2861435"/>
            <a:ext cx="7697" cy="507618"/>
          </a:xfrm>
          <a:prstGeom prst="straightConnector1">
            <a:avLst/>
          </a:prstGeom>
          <a:ln w="38100">
            <a:solidFill>
              <a:srgbClr val="F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96A3243-71D1-4971-B04A-CDFF7A8D58C8}"/>
              </a:ext>
            </a:extLst>
          </p:cNvPr>
          <p:cNvCxnSpPr>
            <a:cxnSpLocks/>
          </p:cNvCxnSpPr>
          <p:nvPr/>
        </p:nvCxnSpPr>
        <p:spPr>
          <a:xfrm>
            <a:off x="4012684" y="4450296"/>
            <a:ext cx="0" cy="528244"/>
          </a:xfrm>
          <a:prstGeom prst="straightConnector1">
            <a:avLst/>
          </a:prstGeom>
          <a:ln w="38100">
            <a:solidFill>
              <a:srgbClr val="FA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8CC39E53-B2B8-4759-9E1B-2B6B99F036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5"/>
          <a:stretch/>
        </p:blipFill>
        <p:spPr bwMode="auto">
          <a:xfrm>
            <a:off x="9433935" y="1710607"/>
            <a:ext cx="2534337" cy="307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38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455F1524-EAFA-468E-AF0B-7088A35C8E97}"/>
              </a:ext>
            </a:extLst>
          </p:cNvPr>
          <p:cNvGrpSpPr/>
          <p:nvPr/>
        </p:nvGrpSpPr>
        <p:grpSpPr>
          <a:xfrm>
            <a:off x="949568" y="85673"/>
            <a:ext cx="10156875" cy="6723089"/>
            <a:chOff x="1266670" y="0"/>
            <a:chExt cx="9845179" cy="6858000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8608B62E-C294-4CE1-94F4-28E266466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6670" y="0"/>
              <a:ext cx="9845179" cy="68580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837637F-DE62-4212-AE15-410B3BB6D3F7}"/>
                </a:ext>
              </a:extLst>
            </p:cNvPr>
            <p:cNvSpPr/>
            <p:nvPr/>
          </p:nvSpPr>
          <p:spPr>
            <a:xfrm>
              <a:off x="5381467" y="734518"/>
              <a:ext cx="3477717" cy="1785104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200" dirty="0">
                  <a:solidFill>
                    <a:srgbClr val="000000"/>
                  </a:solidFill>
                </a:rPr>
                <a:t>Les 2 techniques sont complémentaires et donnent un marquage réciproque, </a:t>
              </a:r>
            </a:p>
            <a:p>
              <a:pPr algn="ctr"/>
              <a:r>
                <a:rPr lang="fr-FR" sz="2200" dirty="0">
                  <a:solidFill>
                    <a:srgbClr val="000000"/>
                  </a:solidFill>
                </a:rPr>
                <a:t>une bande sombre avec l'une est claire avec l'autre </a:t>
              </a:r>
              <a:endParaRPr lang="fr-FR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8008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312FE54-3284-414D-82DC-234A4E1FF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6874" y="3362239"/>
            <a:ext cx="392787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fr-FR" altLang="fr-FR" sz="2400" dirty="0">
                <a:latin typeface="Franklin Gothic Medium" panose="020B0603020102020204" pitchFamily="34" charset="0"/>
              </a:rPr>
              <a:t>C: </a:t>
            </a:r>
            <a:r>
              <a:rPr lang="fr-FR" sz="2400" dirty="0">
                <a:latin typeface="Franklin Gothic Medium" panose="020B0603020102020204" pitchFamily="34" charset="0"/>
              </a:rPr>
              <a:t>coloration par le Sulfate de </a:t>
            </a:r>
            <a:r>
              <a:rPr lang="fr-FR" sz="2400" dirty="0" err="1">
                <a:latin typeface="Franklin Gothic Medium" panose="020B0603020102020204" pitchFamily="34" charset="0"/>
              </a:rPr>
              <a:t>Baryium</a:t>
            </a:r>
            <a:r>
              <a:rPr lang="fr-FR" sz="2400" dirty="0">
                <a:latin typeface="Franklin Gothic Medium" panose="020B0603020102020204" pitchFamily="34" charset="0"/>
              </a:rPr>
              <a:t> met en évidence les régions centromériques.</a:t>
            </a:r>
            <a:endParaRPr lang="fr-FR" altLang="fr-FR" sz="2400" dirty="0">
              <a:latin typeface="Franklin Gothic Medium" panose="020B0603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493A8A-0BC8-4EB2-BA82-B674792765EC}"/>
              </a:ext>
            </a:extLst>
          </p:cNvPr>
          <p:cNvSpPr txBox="1"/>
          <p:nvPr/>
        </p:nvSpPr>
        <p:spPr>
          <a:xfrm>
            <a:off x="1490897" y="82447"/>
            <a:ext cx="9210207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Classification des chromosomes d’un caryotype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797820-5B03-4446-BACF-2DA272852BEC}"/>
              </a:ext>
            </a:extLst>
          </p:cNvPr>
          <p:cNvSpPr txBox="1"/>
          <p:nvPr/>
        </p:nvSpPr>
        <p:spPr>
          <a:xfrm>
            <a:off x="2951813" y="781982"/>
            <a:ext cx="6288374" cy="646331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Selon la coloration des bandes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D28893-2EA2-4E48-8BCC-5035FC5327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5662"/>
          <a:stretch/>
        </p:blipFill>
        <p:spPr>
          <a:xfrm>
            <a:off x="487181" y="1716869"/>
            <a:ext cx="6745573" cy="505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2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7B53D984-1D85-473C-A071-5AE9B66E0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567" y="2350411"/>
            <a:ext cx="3047063" cy="1569660"/>
          </a:xfrm>
          <a:prstGeom prst="rect">
            <a:avLst/>
          </a:prstGeom>
          <a:noFill/>
          <a:ln w="38100">
            <a:solidFill>
              <a:srgbClr val="FA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profil des bandes est caractéristique de chaque chromosome</a:t>
            </a:r>
          </a:p>
          <a:p>
            <a:pPr eaLnBrk="1" hangingPunct="1"/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("code à barres")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290D7E-1A5D-4E61-B505-49C9C5C69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456" y="36584"/>
            <a:ext cx="7322695" cy="678249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4112F7-174E-4E84-9BE5-298D1C3CB95B}"/>
              </a:ext>
            </a:extLst>
          </p:cNvPr>
          <p:cNvSpPr/>
          <p:nvPr/>
        </p:nvSpPr>
        <p:spPr>
          <a:xfrm>
            <a:off x="542166" y="809590"/>
            <a:ext cx="1089997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>
                <a:solidFill>
                  <a:srgbClr val="000000"/>
                </a:solidFill>
              </a:rPr>
              <a:t>La formule chromosomique est le moyen d'exprimer le résultat du caryotype et se déchiffre de la façon suivante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>
                <a:solidFill>
                  <a:srgbClr val="000000"/>
                </a:solidFill>
              </a:rPr>
              <a:t>"</a:t>
            </a:r>
            <a:r>
              <a:rPr lang="fr-FR" sz="2400" b="1" dirty="0">
                <a:solidFill>
                  <a:srgbClr val="000000"/>
                </a:solidFill>
              </a:rPr>
              <a:t>Nombre de chromosomes par cellule</a:t>
            </a:r>
            <a:r>
              <a:rPr lang="fr-FR" sz="2400" dirty="0">
                <a:solidFill>
                  <a:srgbClr val="000000"/>
                </a:solidFill>
              </a:rPr>
              <a:t>", "</a:t>
            </a:r>
            <a:r>
              <a:rPr lang="fr-FR" sz="2400" b="1" dirty="0">
                <a:solidFill>
                  <a:srgbClr val="000000"/>
                </a:solidFill>
              </a:rPr>
              <a:t>Liste des </a:t>
            </a:r>
            <a:r>
              <a:rPr lang="fr-FR" sz="2400" b="1" i="1" dirty="0">
                <a:solidFill>
                  <a:srgbClr val="000000"/>
                </a:solidFill>
              </a:rPr>
              <a:t>chromosomes sexuels </a:t>
            </a:r>
            <a:r>
              <a:rPr lang="fr-FR" sz="2400" b="1" dirty="0">
                <a:solidFill>
                  <a:srgbClr val="000000"/>
                </a:solidFill>
              </a:rPr>
              <a:t>présents</a:t>
            </a:r>
            <a:r>
              <a:rPr lang="fr-FR" sz="2400" dirty="0">
                <a:solidFill>
                  <a:srgbClr val="000000"/>
                </a:solidFill>
              </a:rPr>
              <a:t>",  </a:t>
            </a:r>
            <a:r>
              <a:rPr lang="fr-FR" sz="2400" b="1" dirty="0">
                <a:solidFill>
                  <a:srgbClr val="000000"/>
                </a:solidFill>
              </a:rPr>
              <a:t>±  </a:t>
            </a:r>
            <a:r>
              <a:rPr lang="fr-FR" sz="2400" dirty="0">
                <a:solidFill>
                  <a:srgbClr val="000000"/>
                </a:solidFill>
              </a:rPr>
              <a:t>"</a:t>
            </a:r>
            <a:r>
              <a:rPr lang="fr-FR" sz="2400" b="1" dirty="0">
                <a:solidFill>
                  <a:srgbClr val="000000"/>
                </a:solidFill>
              </a:rPr>
              <a:t>Liste des anomalies trouvées</a:t>
            </a:r>
            <a:r>
              <a:rPr lang="fr-FR" sz="2400" dirty="0">
                <a:solidFill>
                  <a:srgbClr val="000000"/>
                </a:solidFill>
              </a:rPr>
              <a:t>".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/>
          <p:nvPr/>
        </p:nvSpPr>
        <p:spPr>
          <a:xfrm>
            <a:off x="2102646" y="82447"/>
            <a:ext cx="7986709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Formule chromosomique d’un caryotype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B989F7-6A8E-43DF-B9D1-DC1E9B989C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85"/>
          <a:stretch/>
        </p:blipFill>
        <p:spPr>
          <a:xfrm>
            <a:off x="6454748" y="2613951"/>
            <a:ext cx="5254211" cy="401136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2AD0F0-BBEB-471F-8E41-B146B33C9B68}"/>
              </a:ext>
            </a:extLst>
          </p:cNvPr>
          <p:cNvSpPr/>
          <p:nvPr/>
        </p:nvSpPr>
        <p:spPr>
          <a:xfrm>
            <a:off x="944072" y="3421240"/>
            <a:ext cx="479318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800" dirty="0">
                <a:solidFill>
                  <a:srgbClr val="FF0000"/>
                </a:solidFill>
              </a:rPr>
              <a:t>Exemple: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800" b="1" dirty="0">
                <a:solidFill>
                  <a:schemeClr val="accent1"/>
                </a:solidFill>
              </a:rPr>
              <a:t>Trisomie 21 </a:t>
            </a:r>
            <a:r>
              <a:rPr lang="fr-FR" sz="2400" dirty="0">
                <a:solidFill>
                  <a:srgbClr val="000000"/>
                </a:solidFill>
              </a:rPr>
              <a:t>: </a:t>
            </a:r>
            <a:r>
              <a:rPr lang="fr-FR" sz="2400" b="1" dirty="0">
                <a:solidFill>
                  <a:srgbClr val="000000"/>
                </a:solidFill>
              </a:rPr>
              <a:t>47,XY,+21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400" dirty="0">
                <a:solidFill>
                  <a:srgbClr val="000000"/>
                </a:solidFill>
              </a:rPr>
              <a:t>47 chromosomes par cellule, dont un chromosome </a:t>
            </a:r>
            <a:r>
              <a:rPr lang="fr-FR" sz="2400" b="1" dirty="0">
                <a:solidFill>
                  <a:srgbClr val="000000"/>
                </a:solidFill>
              </a:rPr>
              <a:t>X</a:t>
            </a:r>
            <a:r>
              <a:rPr lang="fr-FR" sz="2400" dirty="0">
                <a:solidFill>
                  <a:srgbClr val="000000"/>
                </a:solidFill>
              </a:rPr>
              <a:t> et un chromosome </a:t>
            </a:r>
            <a:r>
              <a:rPr lang="fr-FR" sz="2400" b="1" dirty="0">
                <a:solidFill>
                  <a:srgbClr val="000000"/>
                </a:solidFill>
              </a:rPr>
              <a:t>Y</a:t>
            </a:r>
            <a:r>
              <a:rPr lang="fr-FR" sz="2400" dirty="0">
                <a:solidFill>
                  <a:srgbClr val="000000"/>
                </a:solidFill>
              </a:rPr>
              <a:t>, + un chromosome </a:t>
            </a:r>
            <a:r>
              <a:rPr lang="fr-FR" sz="2400" b="1" dirty="0">
                <a:solidFill>
                  <a:srgbClr val="000000"/>
                </a:solidFill>
              </a:rPr>
              <a:t>21</a:t>
            </a:r>
            <a:r>
              <a:rPr lang="fr-FR" sz="2400" dirty="0">
                <a:solidFill>
                  <a:srgbClr val="000000"/>
                </a:solidFill>
              </a:rPr>
              <a:t> surnuméraire</a:t>
            </a:r>
          </a:p>
        </p:txBody>
      </p:sp>
    </p:spTree>
    <p:extLst>
      <p:ext uri="{BB962C8B-B14F-4D97-AF65-F5344CB8AC3E}">
        <p14:creationId xmlns:p14="http://schemas.microsoft.com/office/powerpoint/2010/main" val="225119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Espace réservé du texte 7">
            <a:extLst>
              <a:ext uri="{FF2B5EF4-FFF2-40B4-BE49-F238E27FC236}">
                <a16:creationId xmlns:a16="http://schemas.microsoft.com/office/drawing/2014/main" id="{46B74492-B4D9-4838-850A-8EEBFFB1E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358" y="814842"/>
            <a:ext cx="5726242" cy="885371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fr-FR" dirty="0">
                <a:latin typeface="Franklin Gothic Medium" panose="020B0603020102020204" pitchFamily="34" charset="0"/>
              </a:rPr>
              <a:t>Caryotype masculin en bande R </a:t>
            </a:r>
          </a:p>
          <a:p>
            <a:pPr algn="ctr"/>
            <a:r>
              <a:rPr lang="fr-FR" altLang="fr-FR" dirty="0">
                <a:latin typeface="Franklin Gothic Medium" panose="020B0603020102020204" pitchFamily="34" charset="0"/>
              </a:rPr>
              <a:t>46,XY</a:t>
            </a:r>
          </a:p>
        </p:txBody>
      </p:sp>
      <p:sp>
        <p:nvSpPr>
          <p:cNvPr id="14341" name="Espace réservé du texte 8">
            <a:extLst>
              <a:ext uri="{FF2B5EF4-FFF2-40B4-BE49-F238E27FC236}">
                <a16:creationId xmlns:a16="http://schemas.microsoft.com/office/drawing/2014/main" id="{E0F20E8F-51A8-4D73-861F-4A1B50E50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6" y="814842"/>
            <a:ext cx="5805616" cy="885371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fr-FR" dirty="0">
                <a:latin typeface="Franklin Gothic Medium" panose="020B0603020102020204" pitchFamily="34" charset="0"/>
              </a:rPr>
              <a:t>Caryotype féminin en bande R </a:t>
            </a:r>
          </a:p>
          <a:p>
            <a:pPr algn="ctr"/>
            <a:r>
              <a:rPr lang="fr-FR" altLang="fr-FR" dirty="0">
                <a:latin typeface="Franklin Gothic Medium" panose="020B0603020102020204" pitchFamily="34" charset="0"/>
              </a:rPr>
              <a:t>46,XX</a:t>
            </a:r>
          </a:p>
        </p:txBody>
      </p:sp>
      <p:pic>
        <p:nvPicPr>
          <p:cNvPr id="14343" name="Espace réservé du contenu 36">
            <a:extLst>
              <a:ext uri="{FF2B5EF4-FFF2-40B4-BE49-F238E27FC236}">
                <a16:creationId xmlns:a16="http://schemas.microsoft.com/office/drawing/2014/main" id="{1474FCB4-4E98-44FC-A10C-315B44D1726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" r="3847"/>
          <a:stretch>
            <a:fillRect/>
          </a:stretch>
        </p:blipFill>
        <p:spPr>
          <a:xfrm>
            <a:off x="6169026" y="1881188"/>
            <a:ext cx="5755649" cy="4976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3EF6BC96-D31C-4496-9148-EBF972C7C94E}"/>
              </a:ext>
            </a:extLst>
          </p:cNvPr>
          <p:cNvGrpSpPr/>
          <p:nvPr/>
        </p:nvGrpSpPr>
        <p:grpSpPr>
          <a:xfrm>
            <a:off x="127814" y="1933730"/>
            <a:ext cx="5815786" cy="4886795"/>
            <a:chOff x="127814" y="1933730"/>
            <a:chExt cx="5321111" cy="4886795"/>
          </a:xfrm>
        </p:grpSpPr>
        <p:pic>
          <p:nvPicPr>
            <p:cNvPr id="37" name="Picture 6" descr="SG0321A">
              <a:extLst>
                <a:ext uri="{FF2B5EF4-FFF2-40B4-BE49-F238E27FC236}">
                  <a16:creationId xmlns:a16="http://schemas.microsoft.com/office/drawing/2014/main" id="{6D6B0895-C5CD-4A11-87A7-2023160FF8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5" t="13105" r="5047" b="4349"/>
            <a:stretch/>
          </p:blipFill>
          <p:spPr bwMode="auto">
            <a:xfrm>
              <a:off x="127814" y="1933730"/>
              <a:ext cx="5321111" cy="48814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ED8BD78-C5FB-4C03-8573-1AA02110A7E8}"/>
                </a:ext>
              </a:extLst>
            </p:cNvPr>
            <p:cNvSpPr/>
            <p:nvPr/>
          </p:nvSpPr>
          <p:spPr>
            <a:xfrm>
              <a:off x="4054839" y="5756223"/>
              <a:ext cx="1394086" cy="1064302"/>
            </a:xfrm>
            <a:prstGeom prst="ellipse">
              <a:avLst/>
            </a:prstGeom>
            <a:noFill/>
            <a:ln w="38100">
              <a:solidFill>
                <a:srgbClr val="FA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Ellipse 37">
            <a:extLst>
              <a:ext uri="{FF2B5EF4-FFF2-40B4-BE49-F238E27FC236}">
                <a16:creationId xmlns:a16="http://schemas.microsoft.com/office/drawing/2014/main" id="{86BC11EE-420B-4589-B9EC-3D845574A2EB}"/>
              </a:ext>
            </a:extLst>
          </p:cNvPr>
          <p:cNvSpPr/>
          <p:nvPr/>
        </p:nvSpPr>
        <p:spPr>
          <a:xfrm>
            <a:off x="10598046" y="5808688"/>
            <a:ext cx="652072" cy="786983"/>
          </a:xfrm>
          <a:prstGeom prst="ellipse">
            <a:avLst/>
          </a:prstGeom>
          <a:noFill/>
          <a:ln w="38100">
            <a:solidFill>
              <a:srgbClr val="F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2A07DE1-12B1-4B25-83E5-45242EDE9067}"/>
              </a:ext>
            </a:extLst>
          </p:cNvPr>
          <p:cNvSpPr txBox="1"/>
          <p:nvPr/>
        </p:nvSpPr>
        <p:spPr>
          <a:xfrm>
            <a:off x="3016340" y="51752"/>
            <a:ext cx="6159321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CARYOTYPE HUMAIN 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8028" y="1452880"/>
            <a:ext cx="9645332" cy="552164"/>
          </a:xfrm>
        </p:spPr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Transmission d’une maladie autosomique récessive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54000" y="2245360"/>
            <a:ext cx="5743575" cy="3944303"/>
          </a:xfrm>
        </p:spPr>
        <p:txBody>
          <a:bodyPr>
            <a:normAutofit fontScale="77500" lnSpcReduction="20000"/>
          </a:bodyPr>
          <a:lstStyle/>
          <a:p>
            <a:r>
              <a:rPr lang="fr-FR" sz="3400" b="1" u="sng" dirty="0"/>
              <a:t>Critères de reconnaissance des maladies AR </a:t>
            </a:r>
            <a:r>
              <a:rPr lang="fr-FR" b="1" dirty="0"/>
              <a:t>: </a:t>
            </a:r>
            <a:endParaRPr lang="fr-FR" b="1" dirty="0" smtClean="0"/>
          </a:p>
          <a:p>
            <a:pPr marL="0" indent="0">
              <a:buNone/>
            </a:pPr>
            <a:r>
              <a:rPr lang="fr-FR" dirty="0" smtClean="0"/>
              <a:t>•  </a:t>
            </a:r>
            <a:r>
              <a:rPr lang="fr-FR" dirty="0"/>
              <a:t>Un sujet malade a dans la majorité des cas, 2 parents sains. Ces parents sont obligatoirement hétérozygotes.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•  </a:t>
            </a:r>
            <a:r>
              <a:rPr lang="fr-FR" dirty="0"/>
              <a:t>Les sujets atteints se retrouvent le plus souvent dans la même fratrie donnant une répartition horizontale sur l’arbre généalogique.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•  </a:t>
            </a:r>
            <a:r>
              <a:rPr lang="fr-FR" dirty="0"/>
              <a:t>1/4 de la fratrie est malade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dirty="0"/>
              <a:t>•  Les 2 sexes sont atteints avec une fréquence égale.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•  </a:t>
            </a:r>
            <a:r>
              <a:rPr lang="fr-FR" dirty="0"/>
              <a:t>Il y a souvent un excès de mariage consanguin dans ce type de pathologie (mais pas toujours). 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028" y="285401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Analyse des arbres généalogiques</a:t>
            </a:r>
            <a:endParaRPr lang="fr-FR" sz="3600" b="1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935" y="2325325"/>
            <a:ext cx="5904308" cy="3864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7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728028" y="285401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</a:rPr>
              <a:t>Analyse des arbres </a:t>
            </a:r>
            <a:r>
              <a:rPr lang="fr-FR" sz="3600" b="1" dirty="0" err="1" smtClean="0">
                <a:solidFill>
                  <a:schemeClr val="bg1"/>
                </a:solidFill>
              </a:rPr>
              <a:t>généalogiquesc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" y="1356698"/>
            <a:ext cx="107797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Exemples de maladie AR </a:t>
            </a:r>
            <a:r>
              <a:rPr lang="fr-FR" sz="3200" b="1" dirty="0"/>
              <a:t>:   </a:t>
            </a:r>
            <a:endParaRPr lang="fr-FR" sz="3200" b="1" dirty="0" smtClean="0"/>
          </a:p>
          <a:p>
            <a:r>
              <a:rPr lang="fr-FR" sz="3200" dirty="0" smtClean="0"/>
              <a:t>La </a:t>
            </a:r>
            <a:r>
              <a:rPr lang="fr-FR" sz="3200" dirty="0"/>
              <a:t>mucoviscidose : due à des mutations dans le gène CFTR situé sur le chromosome 7.  </a:t>
            </a:r>
            <a:endParaRPr lang="fr-FR" sz="3200" dirty="0" smtClean="0"/>
          </a:p>
          <a:p>
            <a:r>
              <a:rPr lang="fr-FR" sz="3200" dirty="0" smtClean="0"/>
              <a:t>La </a:t>
            </a:r>
            <a:r>
              <a:rPr lang="fr-FR" sz="3200" dirty="0"/>
              <a:t>drépanocytose : pathologie de l’hémoglobine.  </a:t>
            </a:r>
            <a:endParaRPr lang="fr-FR" sz="3200" dirty="0" smtClean="0"/>
          </a:p>
          <a:p>
            <a:r>
              <a:rPr lang="fr-FR" sz="3200" dirty="0" smtClean="0"/>
              <a:t>La </a:t>
            </a:r>
            <a:r>
              <a:rPr lang="fr-FR" sz="3200" dirty="0"/>
              <a:t>plupart des maladies héréditaire du métabolisme dues à des anomalies enzymatiques sont AR comme la phénylcétonurie.  </a:t>
            </a:r>
            <a:r>
              <a:rPr lang="fr-FR" sz="3200" b="1" dirty="0">
                <a:solidFill>
                  <a:schemeClr val="accent2">
                    <a:lumMod val="75000"/>
                  </a:schemeClr>
                </a:solidFill>
              </a:rPr>
              <a:t>III-3- Particularités de l’hérédité AR  </a:t>
            </a:r>
            <a:endParaRPr lang="fr-FR" sz="32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 smtClean="0"/>
              <a:t>La consanguinité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 smtClean="0"/>
              <a:t> </a:t>
            </a:r>
            <a:r>
              <a:rPr lang="fr-FR" sz="3200" dirty="0"/>
              <a:t>L’hétérogénéité génétique</a:t>
            </a:r>
          </a:p>
        </p:txBody>
      </p:sp>
    </p:spTree>
    <p:extLst>
      <p:ext uri="{BB962C8B-B14F-4D97-AF65-F5344CB8AC3E}">
        <p14:creationId xmlns:p14="http://schemas.microsoft.com/office/powerpoint/2010/main" val="14575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618" y="1446014"/>
            <a:ext cx="522264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dirty="0"/>
              <a:t>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Les maladies liées à l’X dominantes XD 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728028" y="285401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smtClean="0">
                <a:solidFill>
                  <a:schemeClr val="bg1"/>
                </a:solidFill>
              </a:rPr>
              <a:t>Analyse des arbres généalogiques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618" y="1992666"/>
            <a:ext cx="110134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gène est porté par le chromosome X Femme : 2 chromosomes X ; l’homme : 1 chromosome X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allèle muté est dominant sur l’allèle sauvage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Chez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femme : les individus homozygotes et hétérozygotes pour l’allèle muté sont malades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L’homme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hémizygote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si le X porte l’allèle muté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donc homme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malade 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6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7649" y="1283454"/>
            <a:ext cx="6409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Transmission d’une maladie liée à l’X dominante 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728028" y="285401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</a:rPr>
              <a:t>Analyse des arbres généalogiques</a:t>
            </a:r>
            <a:endParaRPr lang="fr-FR" sz="3600" b="1" dirty="0">
              <a:solidFill>
                <a:schemeClr val="bg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34" y="2689275"/>
            <a:ext cx="4732706" cy="30089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74640" y="319727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dirty="0">
                <a:solidFill>
                  <a:schemeClr val="accent5">
                    <a:lumMod val="75000"/>
                  </a:schemeClr>
                </a:solidFill>
              </a:rPr>
              <a:t>Le risque de récurrence est de 1/2 : 1/4 de sexe féminin et 1/4 de sexe masculin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7440" y="1888483"/>
            <a:ext cx="955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</a:rPr>
              <a:t>Cas 1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 : 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</a:rPr>
              <a:t>Union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d’une femme malade et d’un homme 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</a:rPr>
              <a:t>normal</a:t>
            </a:r>
            <a:endParaRPr lang="fr-FR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8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3699" y="887214"/>
            <a:ext cx="112688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dirty="0">
                <a:solidFill>
                  <a:schemeClr val="accent5">
                    <a:lumMod val="75000"/>
                  </a:schemeClr>
                </a:solidFill>
              </a:rPr>
              <a:t>Cas 1 : Union d’une femme </a:t>
            </a:r>
            <a:r>
              <a:rPr lang="fr-FR" sz="3600" dirty="0" smtClean="0">
                <a:solidFill>
                  <a:schemeClr val="accent5">
                    <a:lumMod val="75000"/>
                  </a:schemeClr>
                </a:solidFill>
              </a:rPr>
              <a:t>normale et </a:t>
            </a:r>
            <a:r>
              <a:rPr lang="fr-FR" sz="3600" dirty="0">
                <a:solidFill>
                  <a:schemeClr val="accent5">
                    <a:lumMod val="75000"/>
                  </a:schemeClr>
                </a:solidFill>
              </a:rPr>
              <a:t>d’un </a:t>
            </a:r>
            <a:r>
              <a:rPr lang="fr-FR" sz="3600" dirty="0" smtClean="0">
                <a:solidFill>
                  <a:schemeClr val="accent5">
                    <a:lumMod val="75000"/>
                  </a:schemeClr>
                </a:solidFill>
              </a:rPr>
              <a:t>homme malade</a:t>
            </a:r>
            <a:endParaRPr lang="fr-FR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7169" y="216654"/>
            <a:ext cx="6409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Transmission d’une maladie liée à l’X dominante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2905"/>
          <a:stretch/>
        </p:blipFill>
        <p:spPr>
          <a:xfrm>
            <a:off x="326516" y="1666240"/>
            <a:ext cx="5637404" cy="42930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92800" y="250639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dirty="0">
                <a:solidFill>
                  <a:schemeClr val="accent5">
                    <a:lumMod val="75000"/>
                  </a:schemeClr>
                </a:solidFill>
              </a:rPr>
              <a:t>Le risque de récurrence est de 1/2 tous de sexe féminin Les femmes sont toutes malades Les hommes sont tous sains </a:t>
            </a:r>
          </a:p>
        </p:txBody>
      </p:sp>
    </p:spTree>
    <p:extLst>
      <p:ext uri="{BB962C8B-B14F-4D97-AF65-F5344CB8AC3E}">
        <p14:creationId xmlns:p14="http://schemas.microsoft.com/office/powerpoint/2010/main" val="33691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r="6494"/>
          <a:stretch/>
        </p:blipFill>
        <p:spPr>
          <a:xfrm>
            <a:off x="7437120" y="1836346"/>
            <a:ext cx="4836160" cy="4147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0" y="101600"/>
            <a:ext cx="76200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Critères de reconnaissance des maladies XD</a:t>
            </a:r>
            <a:r>
              <a:rPr lang="fr-FR" dirty="0"/>
              <a:t> </a:t>
            </a:r>
            <a:endParaRPr lang="fr-F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/>
              <a:t> </a:t>
            </a:r>
            <a:r>
              <a:rPr lang="fr-FR" sz="2800" dirty="0"/>
              <a:t>Les 2 sexes sont atteints. </a:t>
            </a:r>
            <a:endParaRPr lang="fr-FR" sz="2800" dirty="0" smtClean="0"/>
          </a:p>
          <a:p>
            <a:r>
              <a:rPr lang="fr-FR" sz="2800" dirty="0"/>
              <a:t>L’allèle morbide qui est dominant se manifeste aussi bien chez les garçons (</a:t>
            </a:r>
            <a:r>
              <a:rPr lang="fr-FR" sz="2800" dirty="0" err="1"/>
              <a:t>hémizygotes</a:t>
            </a:r>
            <a:r>
              <a:rPr lang="fr-FR" sz="2800" dirty="0"/>
              <a:t>) que chez les filles hétérozygotes (souvent à un moindre degré). </a:t>
            </a:r>
            <a:endParaRPr lang="fr-FR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 smtClean="0"/>
              <a:t>Les </a:t>
            </a:r>
            <a:r>
              <a:rPr lang="fr-FR" sz="2800" dirty="0"/>
              <a:t>femmes atteintes peuvent transmettre la maladie à la moitié de leurs enfants, filles comme garçons, avec un risque de 1/2. </a:t>
            </a:r>
            <a:endParaRPr lang="fr-FR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 smtClean="0"/>
              <a:t>Dans </a:t>
            </a:r>
            <a:r>
              <a:rPr lang="fr-FR" sz="2800" dirty="0"/>
              <a:t>la descendance d’un homme atteint, toutes les filles sont atteintes mais aucun garçon n’est atteint. Il n’y a pas de transmission père-fils. </a:t>
            </a:r>
            <a:endParaRPr lang="fr-FR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 smtClean="0"/>
              <a:t>Comme </a:t>
            </a:r>
            <a:r>
              <a:rPr lang="fr-FR" sz="2800" dirty="0"/>
              <a:t>pour l’hérédité AD, la pénétrance peut être incomplète et l’expressivité variable. 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1873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854" y="785614"/>
            <a:ext cx="499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Les maladies liées à l’X récessives XD 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667068" y="0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</a:rPr>
              <a:t>Analyse des arbres généalogiques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7040" y="1247279"/>
            <a:ext cx="100685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/>
              <a:t>Le gène est porté par le chromosome X </a:t>
            </a:r>
            <a:endParaRPr lang="fr-FR" sz="2800" dirty="0" smtClean="0"/>
          </a:p>
          <a:p>
            <a:r>
              <a:rPr lang="fr-FR" sz="2800" dirty="0" smtClean="0"/>
              <a:t>Femme </a:t>
            </a:r>
            <a:r>
              <a:rPr lang="fr-FR" sz="2800" dirty="0"/>
              <a:t>: 2 chromosomes X ; l’homme : 1 chromosome X </a:t>
            </a:r>
            <a:endParaRPr lang="fr-FR" sz="2800" dirty="0" smtClean="0"/>
          </a:p>
          <a:p>
            <a:r>
              <a:rPr lang="fr-FR" sz="2800" dirty="0" smtClean="0"/>
              <a:t>L’allèle </a:t>
            </a:r>
            <a:r>
              <a:rPr lang="fr-FR" sz="2800" dirty="0"/>
              <a:t>sauvage est dominant sur l’allèle muté </a:t>
            </a:r>
            <a:endParaRPr lang="fr-FR" sz="2800" dirty="0" smtClean="0"/>
          </a:p>
          <a:p>
            <a:r>
              <a:rPr lang="fr-FR" sz="2800" dirty="0" smtClean="0"/>
              <a:t>Chez </a:t>
            </a:r>
            <a:r>
              <a:rPr lang="fr-FR" sz="2800" dirty="0"/>
              <a:t>la femme : les individus homozygotes pour l’allèle muté sont </a:t>
            </a:r>
            <a:r>
              <a:rPr lang="fr-FR" sz="2800" dirty="0" smtClean="0"/>
              <a:t>malades</a:t>
            </a:r>
          </a:p>
          <a:p>
            <a:r>
              <a:rPr lang="fr-FR" sz="2800" dirty="0" smtClean="0"/>
              <a:t> </a:t>
            </a:r>
            <a:r>
              <a:rPr lang="fr-FR" sz="2800" dirty="0"/>
              <a:t>L’homme est </a:t>
            </a:r>
            <a:r>
              <a:rPr lang="fr-FR" sz="2800" dirty="0" err="1"/>
              <a:t>hémizygote</a:t>
            </a:r>
            <a:r>
              <a:rPr lang="fr-FR" sz="2800" dirty="0"/>
              <a:t> : si le X porte l’allèle muté </a:t>
            </a:r>
            <a:r>
              <a:rPr lang="fr-FR" sz="2800" dirty="0" smtClean="0"/>
              <a:t>donc homme </a:t>
            </a:r>
            <a:r>
              <a:rPr lang="fr-FR" sz="2800" dirty="0"/>
              <a:t>malade </a:t>
            </a:r>
          </a:p>
        </p:txBody>
      </p:sp>
    </p:spTree>
    <p:extLst>
      <p:ext uri="{BB962C8B-B14F-4D97-AF65-F5344CB8AC3E}">
        <p14:creationId xmlns:p14="http://schemas.microsoft.com/office/powerpoint/2010/main" val="375203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080" y="382905"/>
            <a:ext cx="10515600" cy="4351338"/>
          </a:xfrm>
        </p:spPr>
        <p:txBody>
          <a:bodyPr/>
          <a:lstStyle/>
          <a:p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Cas 1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 :</a:t>
            </a: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 Union 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d’une femme saine mais conductrice avec un homme normal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6" y="1492365"/>
            <a:ext cx="5592624" cy="324187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01134" y="2296964"/>
            <a:ext cx="79085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/>
              <a:t>Le risque de récurrence est de 25 % (1/4) tous males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711200" y="5044941"/>
            <a:ext cx="10251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Cas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2: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Union d’une femme normale et d’un homme 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</a:rPr>
              <a:t>malade</a:t>
            </a:r>
          </a:p>
          <a:p>
            <a:r>
              <a:rPr lang="fr-FR" dirty="0" smtClean="0"/>
              <a:t> </a:t>
            </a:r>
            <a:r>
              <a:rPr lang="fr-FR" sz="2800" dirty="0"/>
              <a:t>Pas de malades dans la descendance mais femmes conductrices </a:t>
            </a:r>
          </a:p>
        </p:txBody>
      </p:sp>
    </p:spTree>
    <p:extLst>
      <p:ext uri="{BB962C8B-B14F-4D97-AF65-F5344CB8AC3E}">
        <p14:creationId xmlns:p14="http://schemas.microsoft.com/office/powerpoint/2010/main" val="9193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4124" r="10669"/>
          <a:stretch/>
        </p:blipFill>
        <p:spPr>
          <a:xfrm>
            <a:off x="6959600" y="1290320"/>
            <a:ext cx="5186520" cy="5049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55623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accent5">
                    <a:lumMod val="75000"/>
                  </a:schemeClr>
                </a:solidFill>
              </a:rPr>
              <a:t>Critères de reconnaissance des maladies XR :  </a:t>
            </a:r>
            <a:endParaRPr lang="fr-FR" sz="3200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915324"/>
            <a:ext cx="69596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Femmes hétérozygotes :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conductrices généralement saines</a:t>
            </a: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Atteignent principalement les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hommes</a:t>
            </a: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Transmission par la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lignée maternelle</a:t>
            </a: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(mère conductrice → fils atteint).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Absence de transmission père–fils</a:t>
            </a: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Femmes atteintes : </a:t>
            </a:r>
            <a:r>
              <a:rPr kumimoji="0" lang="fr-FR" alt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très rares</a:t>
            </a:r>
            <a:r>
              <a:rPr kumimoji="0" lang="fr-FR" alt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0863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Quelques exemples de maladies XR</a:t>
            </a:r>
          </a:p>
        </p:txBody>
      </p:sp>
      <p:sp>
        <p:nvSpPr>
          <p:cNvPr id="4" name="Rectangle 3"/>
          <p:cNvSpPr/>
          <p:nvPr/>
        </p:nvSpPr>
        <p:spPr>
          <a:xfrm>
            <a:off x="934720" y="1965236"/>
            <a:ext cx="10058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 smtClean="0"/>
              <a:t>Hémophilie </a:t>
            </a:r>
            <a:r>
              <a:rPr lang="fr-FR" sz="3200" dirty="0"/>
              <a:t>A et B : absence de la coagulation du sang </a:t>
            </a:r>
            <a:endParaRPr lang="fr-FR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 smtClean="0"/>
              <a:t>Dystrophie </a:t>
            </a:r>
            <a:r>
              <a:rPr lang="fr-FR" sz="3200" dirty="0"/>
              <a:t>musculaire de Duchenne : dégénérescence et atrophie des muscles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3200" dirty="0" smtClean="0"/>
              <a:t>Le </a:t>
            </a:r>
            <a:r>
              <a:rPr lang="fr-FR" sz="3200" dirty="0"/>
              <a:t>daltonisme : incapacité de distinguer le rouge du vert </a:t>
            </a:r>
            <a:endParaRPr lang="fr-FR" sz="3200" dirty="0"/>
          </a:p>
        </p:txBody>
      </p:sp>
      <p:sp>
        <p:nvSpPr>
          <p:cNvPr id="5" name="Rectangle 4"/>
          <p:cNvSpPr/>
          <p:nvPr/>
        </p:nvSpPr>
        <p:spPr>
          <a:xfrm>
            <a:off x="838200" y="4301886"/>
            <a:ext cx="8641080" cy="1590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3200" u="sng" dirty="0">
                <a:solidFill>
                  <a:schemeClr val="accent5">
                    <a:lumMod val="75000"/>
                  </a:schemeClr>
                </a:solidFill>
              </a:rPr>
              <a:t>Particularité de l’hérédité XR </a:t>
            </a:r>
            <a:endParaRPr lang="fr-FR" sz="3200" u="sng" dirty="0">
              <a:solidFill>
                <a:schemeClr val="accent5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/>
              <a:t>Mutation </a:t>
            </a:r>
            <a:r>
              <a:rPr lang="fr-FR" sz="3200" dirty="0"/>
              <a:t>de novo </a:t>
            </a:r>
            <a:endParaRPr lang="fr-F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dirty="0"/>
              <a:t>L’inactivation </a:t>
            </a:r>
            <a:r>
              <a:rPr lang="fr-FR" sz="3200" dirty="0"/>
              <a:t>du X</a:t>
            </a:r>
          </a:p>
        </p:txBody>
      </p:sp>
    </p:spTree>
    <p:extLst>
      <p:ext uri="{BB962C8B-B14F-4D97-AF65-F5344CB8AC3E}">
        <p14:creationId xmlns:p14="http://schemas.microsoft.com/office/powerpoint/2010/main" val="36921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6354" y="1308989"/>
            <a:ext cx="10515600" cy="4351338"/>
          </a:xfrm>
        </p:spPr>
        <p:txBody>
          <a:bodyPr/>
          <a:lstStyle/>
          <a:p>
            <a:r>
              <a:rPr lang="en-US" dirty="0" smtClean="0"/>
              <a:t>EXEMPLE</a:t>
            </a:r>
            <a:r>
              <a:rPr lang="fr-FR" altLang="fr-FR" dirty="0">
                <a:latin typeface="Arial" panose="020B0604020202020204" pitchFamily="34" charset="0"/>
              </a:rPr>
              <a:t> :</a:t>
            </a:r>
            <a:r>
              <a:rPr lang="fr-FR" altLang="fr-FR" dirty="0" smtClean="0">
                <a:latin typeface="Arial" panose="020B0604020202020204" pitchFamily="34" charset="0"/>
              </a:rPr>
              <a:t> L'hypertrichose </a:t>
            </a:r>
            <a:r>
              <a:rPr lang="fr-FR" altLang="fr-FR" dirty="0">
                <a:latin typeface="Arial" panose="020B0604020202020204" pitchFamily="34" charset="0"/>
              </a:rPr>
              <a:t>des oreilles</a:t>
            </a:r>
            <a:r>
              <a:rPr lang="en-US" dirty="0" smtClean="0"/>
              <a:t> </a:t>
            </a:r>
            <a:endParaRPr lang="fr-FR" dirty="0"/>
          </a:p>
        </p:txBody>
      </p:sp>
      <p:sp>
        <p:nvSpPr>
          <p:cNvPr id="4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667068" y="0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</a:rPr>
              <a:t>Analyse des arbres généalogiques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354" y="765294"/>
            <a:ext cx="2226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</a:rPr>
              <a:t>Les maladies liées à 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</a:rPr>
              <a:t>Y</a:t>
            </a:r>
            <a:endParaRPr lang="fr-FR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 rot="10800000" flipV="1">
            <a:off x="555308" y="1852684"/>
            <a:ext cx="112912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L'hypertrichose des oreilles se manifeste par une pilosité très importante à la surface des oreilles.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46487E-CF24-4D36-B66B-13262B406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6321" y="2923045"/>
            <a:ext cx="3516347" cy="249791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25553F-A15E-473A-9CBF-F207D41FF66C}"/>
              </a:ext>
            </a:extLst>
          </p:cNvPr>
          <p:cNvGrpSpPr/>
          <p:nvPr/>
        </p:nvGrpSpPr>
        <p:grpSpPr>
          <a:xfrm>
            <a:off x="837612" y="2672725"/>
            <a:ext cx="4499488" cy="1834945"/>
            <a:chOff x="2231251" y="574533"/>
            <a:chExt cx="4499488" cy="18349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5C492C2-171C-4C43-A8B8-F710E82D5AFF}"/>
                </a:ext>
              </a:extLst>
            </p:cNvPr>
            <p:cNvSpPr/>
            <p:nvPr/>
          </p:nvSpPr>
          <p:spPr>
            <a:xfrm>
              <a:off x="3433406" y="1362391"/>
              <a:ext cx="277585" cy="27758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DDCC54D-6E62-4E91-8ABB-2FA8E03E831F}"/>
                </a:ext>
              </a:extLst>
            </p:cNvPr>
            <p:cNvSpPr/>
            <p:nvPr/>
          </p:nvSpPr>
          <p:spPr>
            <a:xfrm>
              <a:off x="4938679" y="574533"/>
              <a:ext cx="318407" cy="3184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FB4C4B-AAC2-4F80-AB63-2F3177262D27}"/>
                </a:ext>
              </a:extLst>
            </p:cNvPr>
            <p:cNvSpPr/>
            <p:nvPr/>
          </p:nvSpPr>
          <p:spPr>
            <a:xfrm>
              <a:off x="3958966" y="590864"/>
              <a:ext cx="277585" cy="27758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AFB5B76-EA79-4FCB-962B-472916302195}"/>
                </a:ext>
              </a:extLst>
            </p:cNvPr>
            <p:cNvSpPr/>
            <p:nvPr/>
          </p:nvSpPr>
          <p:spPr>
            <a:xfrm>
              <a:off x="2391444" y="1329733"/>
              <a:ext cx="318407" cy="3184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orme libre : forme 14">
              <a:extLst>
                <a:ext uri="{FF2B5EF4-FFF2-40B4-BE49-F238E27FC236}">
                  <a16:creationId xmlns:a16="http://schemas.microsoft.com/office/drawing/2014/main" id="{7A85828A-C7E0-4BE8-80E7-DFF278C85C6E}"/>
                </a:ext>
              </a:extLst>
            </p:cNvPr>
            <p:cNvSpPr/>
            <p:nvPr/>
          </p:nvSpPr>
          <p:spPr>
            <a:xfrm>
              <a:off x="3583878" y="1088886"/>
              <a:ext cx="1991617" cy="285750"/>
            </a:xfrm>
            <a:custGeom>
              <a:avLst/>
              <a:gdLst>
                <a:gd name="connsiteX0" fmla="*/ 0 w 3045278"/>
                <a:gd name="connsiteY0" fmla="*/ 228600 h 236764"/>
                <a:gd name="connsiteX1" fmla="*/ 0 w 3045278"/>
                <a:gd name="connsiteY1" fmla="*/ 0 h 236764"/>
                <a:gd name="connsiteX2" fmla="*/ 3045278 w 3045278"/>
                <a:gd name="connsiteY2" fmla="*/ 0 h 236764"/>
                <a:gd name="connsiteX3" fmla="*/ 3045278 w 3045278"/>
                <a:gd name="connsiteY3" fmla="*/ 236764 h 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5278" h="236764">
                  <a:moveTo>
                    <a:pt x="0" y="228600"/>
                  </a:moveTo>
                  <a:lnTo>
                    <a:pt x="0" y="0"/>
                  </a:lnTo>
                  <a:lnTo>
                    <a:pt x="3045278" y="0"/>
                  </a:lnTo>
                  <a:lnTo>
                    <a:pt x="3045278" y="236764"/>
                  </a:ln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03A56B1-896D-4C7B-AB49-736110EEE5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1656" y="717408"/>
              <a:ext cx="7482" cy="6572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44503EA-2A8E-4BFB-834B-0C123F303006}"/>
                </a:ext>
              </a:extLst>
            </p:cNvPr>
            <p:cNvCxnSpPr>
              <a:cxnSpLocks/>
              <a:stCxn id="13" idx="6"/>
              <a:endCxn id="10" idx="1"/>
            </p:cNvCxnSpPr>
            <p:nvPr/>
          </p:nvCxnSpPr>
          <p:spPr>
            <a:xfrm>
              <a:off x="2709851" y="1488937"/>
              <a:ext cx="723555" cy="1224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58DE976-84E1-4E95-B6C3-9D7171E1C42E}"/>
                </a:ext>
              </a:extLst>
            </p:cNvPr>
            <p:cNvCxnSpPr>
              <a:cxnSpLocks/>
              <a:stCxn id="29" idx="6"/>
              <a:endCxn id="28" idx="1"/>
            </p:cNvCxnSpPr>
            <p:nvPr/>
          </p:nvCxnSpPr>
          <p:spPr>
            <a:xfrm flipV="1">
              <a:off x="5729599" y="1468528"/>
              <a:ext cx="723555" cy="1224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480961DF-FCB3-4ADE-BC82-9DDED10B8FFD}"/>
                </a:ext>
              </a:extLst>
            </p:cNvPr>
            <p:cNvCxnSpPr>
              <a:cxnSpLocks/>
              <a:stCxn id="12" idx="3"/>
              <a:endCxn id="11" idx="2"/>
            </p:cNvCxnSpPr>
            <p:nvPr/>
          </p:nvCxnSpPr>
          <p:spPr>
            <a:xfrm>
              <a:off x="4236551" y="729657"/>
              <a:ext cx="702128" cy="408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Forme libre : forme 19">
              <a:extLst>
                <a:ext uri="{FF2B5EF4-FFF2-40B4-BE49-F238E27FC236}">
                  <a16:creationId xmlns:a16="http://schemas.microsoft.com/office/drawing/2014/main" id="{B4319EBA-99C1-4E0C-A646-5DE6B4F83943}"/>
                </a:ext>
              </a:extLst>
            </p:cNvPr>
            <p:cNvSpPr/>
            <p:nvPr/>
          </p:nvSpPr>
          <p:spPr>
            <a:xfrm>
              <a:off x="2391444" y="1813480"/>
              <a:ext cx="1319547" cy="316421"/>
            </a:xfrm>
            <a:custGeom>
              <a:avLst/>
              <a:gdLst>
                <a:gd name="connsiteX0" fmla="*/ 0 w 3045278"/>
                <a:gd name="connsiteY0" fmla="*/ 228600 h 236764"/>
                <a:gd name="connsiteX1" fmla="*/ 0 w 3045278"/>
                <a:gd name="connsiteY1" fmla="*/ 0 h 236764"/>
                <a:gd name="connsiteX2" fmla="*/ 3045278 w 3045278"/>
                <a:gd name="connsiteY2" fmla="*/ 0 h 236764"/>
                <a:gd name="connsiteX3" fmla="*/ 3045278 w 3045278"/>
                <a:gd name="connsiteY3" fmla="*/ 236764 h 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5278" h="236764">
                  <a:moveTo>
                    <a:pt x="0" y="228600"/>
                  </a:moveTo>
                  <a:lnTo>
                    <a:pt x="0" y="0"/>
                  </a:lnTo>
                  <a:lnTo>
                    <a:pt x="3045278" y="0"/>
                  </a:lnTo>
                  <a:lnTo>
                    <a:pt x="3045278" y="236764"/>
                  </a:ln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CBE808BA-E8F2-4C09-AD5D-D1D7A4E049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1217" y="1494032"/>
              <a:ext cx="7482" cy="6572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Forme libre : forme 21">
              <a:extLst>
                <a:ext uri="{FF2B5EF4-FFF2-40B4-BE49-F238E27FC236}">
                  <a16:creationId xmlns:a16="http://schemas.microsoft.com/office/drawing/2014/main" id="{AF50C6E1-8C9B-4BEF-8DD0-0D75017F5045}"/>
                </a:ext>
              </a:extLst>
            </p:cNvPr>
            <p:cNvSpPr/>
            <p:nvPr/>
          </p:nvSpPr>
          <p:spPr>
            <a:xfrm>
              <a:off x="5567335" y="1872660"/>
              <a:ext cx="1012371" cy="249046"/>
            </a:xfrm>
            <a:custGeom>
              <a:avLst/>
              <a:gdLst>
                <a:gd name="connsiteX0" fmla="*/ 0 w 3045278"/>
                <a:gd name="connsiteY0" fmla="*/ 228600 h 236764"/>
                <a:gd name="connsiteX1" fmla="*/ 0 w 3045278"/>
                <a:gd name="connsiteY1" fmla="*/ 0 h 236764"/>
                <a:gd name="connsiteX2" fmla="*/ 3045278 w 3045278"/>
                <a:gd name="connsiteY2" fmla="*/ 0 h 236764"/>
                <a:gd name="connsiteX3" fmla="*/ 3045278 w 3045278"/>
                <a:gd name="connsiteY3" fmla="*/ 236764 h 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5278" h="236764">
                  <a:moveTo>
                    <a:pt x="0" y="228600"/>
                  </a:moveTo>
                  <a:lnTo>
                    <a:pt x="0" y="0"/>
                  </a:lnTo>
                  <a:lnTo>
                    <a:pt x="3045278" y="0"/>
                  </a:lnTo>
                  <a:lnTo>
                    <a:pt x="3045278" y="236764"/>
                  </a:ln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B093EC6-646A-435C-8F91-C2AC50EEC6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5488" y="1490978"/>
              <a:ext cx="0" cy="38168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8FF495B-1E24-4A41-B85B-3E3F5AA550DF}"/>
                </a:ext>
              </a:extLst>
            </p:cNvPr>
            <p:cNvSpPr/>
            <p:nvPr/>
          </p:nvSpPr>
          <p:spPr>
            <a:xfrm>
              <a:off x="3563798" y="2121706"/>
              <a:ext cx="277585" cy="27758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A47ED4D-864D-4464-AEE5-FA4BF5155B44}"/>
                </a:ext>
              </a:extLst>
            </p:cNvPr>
            <p:cNvSpPr/>
            <p:nvPr/>
          </p:nvSpPr>
          <p:spPr>
            <a:xfrm>
              <a:off x="2910407" y="2125825"/>
              <a:ext cx="277585" cy="27758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5407F45B-614A-49B8-AB8E-46885DF0874F}"/>
                </a:ext>
              </a:extLst>
            </p:cNvPr>
            <p:cNvSpPr/>
            <p:nvPr/>
          </p:nvSpPr>
          <p:spPr>
            <a:xfrm>
              <a:off x="2231251" y="2091071"/>
              <a:ext cx="318407" cy="3184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37FF25-DA89-43EE-B8C1-4C82E111C8F5}"/>
                </a:ext>
              </a:extLst>
            </p:cNvPr>
            <p:cNvSpPr/>
            <p:nvPr/>
          </p:nvSpPr>
          <p:spPr>
            <a:xfrm>
              <a:off x="6453154" y="2076804"/>
              <a:ext cx="277585" cy="277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E15A8C-E741-4261-90AF-3548A6D00CB3}"/>
                </a:ext>
              </a:extLst>
            </p:cNvPr>
            <p:cNvSpPr/>
            <p:nvPr/>
          </p:nvSpPr>
          <p:spPr>
            <a:xfrm>
              <a:off x="5427612" y="2101333"/>
              <a:ext cx="277585" cy="277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0E30A35-71C2-4F34-B536-5F05474D66B8}"/>
                </a:ext>
              </a:extLst>
            </p:cNvPr>
            <p:cNvSpPr/>
            <p:nvPr/>
          </p:nvSpPr>
          <p:spPr>
            <a:xfrm>
              <a:off x="6453154" y="1329735"/>
              <a:ext cx="277585" cy="2775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0B6C793-6DAF-4575-B698-151331104238}"/>
                </a:ext>
              </a:extLst>
            </p:cNvPr>
            <p:cNvSpPr/>
            <p:nvPr/>
          </p:nvSpPr>
          <p:spPr>
            <a:xfrm>
              <a:off x="5411192" y="1321569"/>
              <a:ext cx="318407" cy="3184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E7DBFF6-9952-404C-A5B4-F271036353F1}"/>
                </a:ext>
              </a:extLst>
            </p:cNvPr>
            <p:cNvSpPr/>
            <p:nvPr/>
          </p:nvSpPr>
          <p:spPr>
            <a:xfrm>
              <a:off x="4434545" y="1362391"/>
              <a:ext cx="277585" cy="27758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396354" y="5013843"/>
            <a:ext cx="1131812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Transmission père → fils uniquement</a:t>
            </a:r>
            <a:endParaRPr lang="fr-FR" altLang="fr-FR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sz="18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Absence de transmission aux filles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Atteinte exclusive des hommes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</a:b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Tous les fils d’un père atteint sont concernés</a:t>
            </a:r>
            <a:endParaRPr kumimoji="0" lang="fr-FR" altLang="fr-FR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Mutation localisée sur le chromosome </a:t>
            </a:r>
            <a:r>
              <a:rPr kumimoji="0" lang="fr-FR" alt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</a:t>
            </a:r>
            <a: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fr-FR" alt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3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Modifications du </a:t>
            </a:r>
            <a:r>
              <a:rPr lang="fr-FR" b="1" dirty="0"/>
              <a:t>nombre</a:t>
            </a:r>
            <a:r>
              <a:rPr lang="fr-FR" dirty="0"/>
              <a:t> ou de la </a:t>
            </a:r>
            <a:r>
              <a:rPr lang="fr-FR" b="1" dirty="0"/>
              <a:t>structure des chromosomes</a:t>
            </a:r>
            <a:r>
              <a:rPr lang="fr-FR" dirty="0"/>
              <a:t> pouvant provoquer des troubles génétiques.</a:t>
            </a:r>
          </a:p>
          <a:p>
            <a:r>
              <a:rPr lang="fr-FR" b="1" dirty="0"/>
              <a:t>Deux types principaux :</a:t>
            </a:r>
            <a:endParaRPr lang="fr-FR" dirty="0"/>
          </a:p>
          <a:p>
            <a:r>
              <a:rPr lang="fr-FR" b="1" dirty="0"/>
              <a:t>Anomalies numériques</a:t>
            </a:r>
            <a:r>
              <a:rPr lang="fr-FR" dirty="0"/>
              <a:t> : perte ou gain d’un ou plusieurs </a:t>
            </a:r>
            <a:r>
              <a:rPr lang="fr-FR" dirty="0" smtClean="0"/>
              <a:t>chromosomes. </a:t>
            </a:r>
            <a:endParaRPr lang="fr-FR" dirty="0"/>
          </a:p>
          <a:p>
            <a:r>
              <a:rPr lang="fr-FR" b="1" dirty="0"/>
              <a:t>Anomalies structurales</a:t>
            </a:r>
            <a:r>
              <a:rPr lang="fr-FR" dirty="0"/>
              <a:t> : modification de la structure d’un chromosome (ex. délétion, duplication, translocation, inversion).</a:t>
            </a:r>
          </a:p>
          <a:p>
            <a:endParaRPr lang="fr-FR" dirty="0"/>
          </a:p>
        </p:txBody>
      </p:sp>
      <p:sp>
        <p:nvSpPr>
          <p:cNvPr id="4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099757"/>
            <a:ext cx="10515600" cy="5909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chemeClr val="bg1"/>
                </a:solidFill>
              </a:rPr>
              <a:t>Les anomalies </a:t>
            </a:r>
            <a:r>
              <a:rPr lang="en-US" sz="3600" b="1" dirty="0" err="1" smtClean="0">
                <a:solidFill>
                  <a:schemeClr val="bg1"/>
                </a:solidFill>
              </a:rPr>
              <a:t>chromosomiques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10076B9F-8CF9-4072-9264-E8E852C4D326}"/>
              </a:ext>
            </a:extLst>
          </p:cNvPr>
          <p:cNvSpPr/>
          <p:nvPr/>
        </p:nvSpPr>
        <p:spPr>
          <a:xfrm>
            <a:off x="10654835" y="4757052"/>
            <a:ext cx="258333" cy="5180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80598"/>
                </a:lnTo>
                <a:lnTo>
                  <a:pt x="258333" y="480598"/>
                </a:lnTo>
                <a:lnTo>
                  <a:pt x="258333" y="5180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8BA2714E-9E0D-4607-BFE9-FDF7D70D995A}"/>
              </a:ext>
            </a:extLst>
          </p:cNvPr>
          <p:cNvSpPr/>
          <p:nvPr/>
        </p:nvSpPr>
        <p:spPr>
          <a:xfrm>
            <a:off x="8157461" y="4757052"/>
            <a:ext cx="2497374" cy="5180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497374" y="0"/>
                </a:moveTo>
                <a:lnTo>
                  <a:pt x="2497374" y="480598"/>
                </a:lnTo>
                <a:lnTo>
                  <a:pt x="0" y="480598"/>
                </a:lnTo>
                <a:lnTo>
                  <a:pt x="0" y="5180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565A28E-975E-4BAB-9DEF-8DE95D72C443}"/>
              </a:ext>
            </a:extLst>
          </p:cNvPr>
          <p:cNvSpPr/>
          <p:nvPr/>
        </p:nvSpPr>
        <p:spPr>
          <a:xfrm>
            <a:off x="9381989" y="3871535"/>
            <a:ext cx="1272846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98"/>
                </a:lnTo>
                <a:lnTo>
                  <a:pt x="1272846" y="368398"/>
                </a:lnTo>
                <a:lnTo>
                  <a:pt x="1272846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54A042C-1382-4270-89D8-11D3648F3EDD}"/>
              </a:ext>
            </a:extLst>
          </p:cNvPr>
          <p:cNvSpPr/>
          <p:nvPr/>
        </p:nvSpPr>
        <p:spPr>
          <a:xfrm>
            <a:off x="8521846" y="3871535"/>
            <a:ext cx="860142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60142" y="0"/>
                </a:moveTo>
                <a:lnTo>
                  <a:pt x="860142" y="368398"/>
                </a:lnTo>
                <a:lnTo>
                  <a:pt x="0" y="368398"/>
                </a:lnTo>
                <a:lnTo>
                  <a:pt x="0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A30DDCE-FAFB-4B8E-B511-1DBF5DC615C3}"/>
              </a:ext>
            </a:extLst>
          </p:cNvPr>
          <p:cNvSpPr/>
          <p:nvPr/>
        </p:nvSpPr>
        <p:spPr>
          <a:xfrm>
            <a:off x="6844814" y="1845802"/>
            <a:ext cx="2537174" cy="12616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24262"/>
                </a:lnTo>
                <a:lnTo>
                  <a:pt x="2537174" y="1224262"/>
                </a:lnTo>
                <a:lnTo>
                  <a:pt x="2537174" y="1261670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C659E5F-8804-4599-A954-F2B3EC76F8DA}"/>
              </a:ext>
            </a:extLst>
          </p:cNvPr>
          <p:cNvSpPr/>
          <p:nvPr/>
        </p:nvSpPr>
        <p:spPr>
          <a:xfrm>
            <a:off x="4265637" y="3871535"/>
            <a:ext cx="2347491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98"/>
                </a:lnTo>
                <a:lnTo>
                  <a:pt x="2347491" y="368398"/>
                </a:lnTo>
                <a:lnTo>
                  <a:pt x="2347491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14990EA3-10D9-40CE-94E3-16B1882B87C4}"/>
              </a:ext>
            </a:extLst>
          </p:cNvPr>
          <p:cNvSpPr/>
          <p:nvPr/>
        </p:nvSpPr>
        <p:spPr>
          <a:xfrm>
            <a:off x="4265637" y="3871535"/>
            <a:ext cx="746274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98"/>
                </a:lnTo>
                <a:lnTo>
                  <a:pt x="746274" y="368398"/>
                </a:lnTo>
                <a:lnTo>
                  <a:pt x="746274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A6338BC2-DC67-4DE2-B0F4-EE697AE39238}"/>
              </a:ext>
            </a:extLst>
          </p:cNvPr>
          <p:cNvSpPr/>
          <p:nvPr/>
        </p:nvSpPr>
        <p:spPr>
          <a:xfrm>
            <a:off x="3783362" y="4757052"/>
            <a:ext cx="1050976" cy="4588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21434"/>
                </a:lnTo>
                <a:lnTo>
                  <a:pt x="1050976" y="421434"/>
                </a:lnTo>
                <a:lnTo>
                  <a:pt x="1050976" y="458843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B6ED0174-8B89-4381-969E-FFCE7151B0F2}"/>
              </a:ext>
            </a:extLst>
          </p:cNvPr>
          <p:cNvSpPr/>
          <p:nvPr/>
        </p:nvSpPr>
        <p:spPr>
          <a:xfrm>
            <a:off x="2803875" y="4757052"/>
            <a:ext cx="979487" cy="4633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979487" y="0"/>
                </a:moveTo>
                <a:lnTo>
                  <a:pt x="979487" y="425919"/>
                </a:lnTo>
                <a:lnTo>
                  <a:pt x="0" y="425919"/>
                </a:lnTo>
                <a:lnTo>
                  <a:pt x="0" y="46332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BEE60968-2DF2-4BD1-BFCC-B54B7DD3AC2D}"/>
              </a:ext>
            </a:extLst>
          </p:cNvPr>
          <p:cNvSpPr/>
          <p:nvPr/>
        </p:nvSpPr>
        <p:spPr>
          <a:xfrm>
            <a:off x="3783362" y="3871535"/>
            <a:ext cx="482274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82274" y="0"/>
                </a:moveTo>
                <a:lnTo>
                  <a:pt x="482274" y="368398"/>
                </a:lnTo>
                <a:lnTo>
                  <a:pt x="0" y="368398"/>
                </a:lnTo>
                <a:lnTo>
                  <a:pt x="0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40E71D57-2E8C-431E-8458-8F59B834BC91}"/>
              </a:ext>
            </a:extLst>
          </p:cNvPr>
          <p:cNvSpPr/>
          <p:nvPr/>
        </p:nvSpPr>
        <p:spPr>
          <a:xfrm>
            <a:off x="2303611" y="3871535"/>
            <a:ext cx="1962025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962025" y="0"/>
                </a:moveTo>
                <a:lnTo>
                  <a:pt x="1962025" y="368398"/>
                </a:lnTo>
                <a:lnTo>
                  <a:pt x="0" y="368398"/>
                </a:lnTo>
                <a:lnTo>
                  <a:pt x="0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35DEC588-95F8-475D-B21C-990FB01890E8}"/>
              </a:ext>
            </a:extLst>
          </p:cNvPr>
          <p:cNvSpPr/>
          <p:nvPr/>
        </p:nvSpPr>
        <p:spPr>
          <a:xfrm>
            <a:off x="812540" y="3871535"/>
            <a:ext cx="3453096" cy="4058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453096" y="0"/>
                </a:moveTo>
                <a:lnTo>
                  <a:pt x="3453096" y="368398"/>
                </a:lnTo>
                <a:lnTo>
                  <a:pt x="0" y="368398"/>
                </a:lnTo>
                <a:lnTo>
                  <a:pt x="0" y="405807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4D14ED6F-8A03-4792-AFE7-F8DBA4E21B9C}"/>
              </a:ext>
            </a:extLst>
          </p:cNvPr>
          <p:cNvSpPr/>
          <p:nvPr/>
        </p:nvSpPr>
        <p:spPr>
          <a:xfrm>
            <a:off x="4265637" y="1845802"/>
            <a:ext cx="2579177" cy="12616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579177" y="0"/>
                </a:moveTo>
                <a:lnTo>
                  <a:pt x="2579177" y="1224262"/>
                </a:lnTo>
                <a:lnTo>
                  <a:pt x="0" y="1224262"/>
                </a:lnTo>
                <a:lnTo>
                  <a:pt x="0" y="1261670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7E207DD2-44AD-482D-835B-8085DC41EC0E}"/>
              </a:ext>
            </a:extLst>
          </p:cNvPr>
          <p:cNvSpPr/>
          <p:nvPr/>
        </p:nvSpPr>
        <p:spPr>
          <a:xfrm>
            <a:off x="4303539" y="847927"/>
            <a:ext cx="2541274" cy="47273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435322"/>
                </a:lnTo>
                <a:lnTo>
                  <a:pt x="2541274" y="435322"/>
                </a:lnTo>
                <a:lnTo>
                  <a:pt x="2541274" y="472730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688B904D-4793-48A7-B17D-6F9BDF27920D}"/>
              </a:ext>
            </a:extLst>
          </p:cNvPr>
          <p:cNvSpPr/>
          <p:nvPr/>
        </p:nvSpPr>
        <p:spPr>
          <a:xfrm>
            <a:off x="1703627" y="1845802"/>
            <a:ext cx="1342528" cy="3753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37925"/>
                </a:lnTo>
                <a:lnTo>
                  <a:pt x="1342528" y="337925"/>
                </a:lnTo>
                <a:lnTo>
                  <a:pt x="1342528" y="375334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74A411A8-08B0-4B72-A7F9-4922AD1E5CC2}"/>
              </a:ext>
            </a:extLst>
          </p:cNvPr>
          <p:cNvSpPr/>
          <p:nvPr/>
        </p:nvSpPr>
        <p:spPr>
          <a:xfrm>
            <a:off x="1340022" y="1845802"/>
            <a:ext cx="363605" cy="35317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63605" y="0"/>
                </a:moveTo>
                <a:lnTo>
                  <a:pt x="363605" y="315763"/>
                </a:lnTo>
                <a:lnTo>
                  <a:pt x="0" y="315763"/>
                </a:lnTo>
                <a:lnTo>
                  <a:pt x="0" y="353172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932B4FF3-DAD0-4123-98AC-CDD31BA5AFB8}"/>
              </a:ext>
            </a:extLst>
          </p:cNvPr>
          <p:cNvSpPr/>
          <p:nvPr/>
        </p:nvSpPr>
        <p:spPr>
          <a:xfrm>
            <a:off x="1703627" y="847927"/>
            <a:ext cx="2599912" cy="47273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599912" y="0"/>
                </a:moveTo>
                <a:lnTo>
                  <a:pt x="2599912" y="435322"/>
                </a:lnTo>
                <a:lnTo>
                  <a:pt x="0" y="435322"/>
                </a:lnTo>
                <a:lnTo>
                  <a:pt x="0" y="472730"/>
                </a:lnTo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z="-40000" prstMaterial="matte"/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0B21534-7B14-4DF9-82EE-956B71458DED}"/>
              </a:ext>
            </a:extLst>
          </p:cNvPr>
          <p:cNvSpPr/>
          <p:nvPr/>
        </p:nvSpPr>
        <p:spPr>
          <a:xfrm>
            <a:off x="2777024" y="258762"/>
            <a:ext cx="3053030" cy="589165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EA17A5CD-9A43-4919-92A2-2B0DFF244F17}"/>
              </a:ext>
            </a:extLst>
          </p:cNvPr>
          <p:cNvSpPr/>
          <p:nvPr/>
        </p:nvSpPr>
        <p:spPr>
          <a:xfrm>
            <a:off x="2821892" y="301386"/>
            <a:ext cx="3053030" cy="589165"/>
          </a:xfrm>
          <a:custGeom>
            <a:avLst/>
            <a:gdLst>
              <a:gd name="connsiteX0" fmla="*/ 0 w 3053030"/>
              <a:gd name="connsiteY0" fmla="*/ 58917 h 589165"/>
              <a:gd name="connsiteX1" fmla="*/ 58917 w 3053030"/>
              <a:gd name="connsiteY1" fmla="*/ 0 h 589165"/>
              <a:gd name="connsiteX2" fmla="*/ 2994114 w 3053030"/>
              <a:gd name="connsiteY2" fmla="*/ 0 h 589165"/>
              <a:gd name="connsiteX3" fmla="*/ 3053031 w 3053030"/>
              <a:gd name="connsiteY3" fmla="*/ 58917 h 589165"/>
              <a:gd name="connsiteX4" fmla="*/ 3053030 w 3053030"/>
              <a:gd name="connsiteY4" fmla="*/ 530249 h 589165"/>
              <a:gd name="connsiteX5" fmla="*/ 2994113 w 3053030"/>
              <a:gd name="connsiteY5" fmla="*/ 589166 h 589165"/>
              <a:gd name="connsiteX6" fmla="*/ 58917 w 3053030"/>
              <a:gd name="connsiteY6" fmla="*/ 589165 h 589165"/>
              <a:gd name="connsiteX7" fmla="*/ 0 w 3053030"/>
              <a:gd name="connsiteY7" fmla="*/ 530248 h 589165"/>
              <a:gd name="connsiteX8" fmla="*/ 0 w 3053030"/>
              <a:gd name="connsiteY8" fmla="*/ 58917 h 58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3030" h="589165">
                <a:moveTo>
                  <a:pt x="0" y="58917"/>
                </a:moveTo>
                <a:cubicBezTo>
                  <a:pt x="0" y="26378"/>
                  <a:pt x="26378" y="0"/>
                  <a:pt x="58917" y="0"/>
                </a:cubicBezTo>
                <a:lnTo>
                  <a:pt x="2994114" y="0"/>
                </a:lnTo>
                <a:cubicBezTo>
                  <a:pt x="3026653" y="0"/>
                  <a:pt x="3053031" y="26378"/>
                  <a:pt x="3053031" y="58917"/>
                </a:cubicBezTo>
                <a:cubicBezTo>
                  <a:pt x="3053031" y="216028"/>
                  <a:pt x="3053030" y="373138"/>
                  <a:pt x="3053030" y="530249"/>
                </a:cubicBezTo>
                <a:cubicBezTo>
                  <a:pt x="3053030" y="562788"/>
                  <a:pt x="3026652" y="589166"/>
                  <a:pt x="2994113" y="589166"/>
                </a:cubicBezTo>
                <a:lnTo>
                  <a:pt x="58917" y="589165"/>
                </a:lnTo>
                <a:cubicBezTo>
                  <a:pt x="26378" y="589165"/>
                  <a:pt x="0" y="562787"/>
                  <a:pt x="0" y="530248"/>
                </a:cubicBezTo>
                <a:lnTo>
                  <a:pt x="0" y="58917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3456" tIns="93456" rIns="93456" bIns="93456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Principales anomalies chromosomiques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4A49E1-8AAA-4EC0-9EBD-04A7A69A0BE8}"/>
              </a:ext>
            </a:extLst>
          </p:cNvPr>
          <p:cNvSpPr/>
          <p:nvPr/>
        </p:nvSpPr>
        <p:spPr>
          <a:xfrm>
            <a:off x="946675" y="1320658"/>
            <a:ext cx="1513903" cy="525144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684B1A3A-33F9-4AA6-AED7-74A496A46D49}"/>
              </a:ext>
            </a:extLst>
          </p:cNvPr>
          <p:cNvSpPr/>
          <p:nvPr/>
        </p:nvSpPr>
        <p:spPr>
          <a:xfrm>
            <a:off x="991543" y="1363282"/>
            <a:ext cx="1513903" cy="525144"/>
          </a:xfrm>
          <a:custGeom>
            <a:avLst/>
            <a:gdLst>
              <a:gd name="connsiteX0" fmla="*/ 0 w 1513903"/>
              <a:gd name="connsiteY0" fmla="*/ 52514 h 525144"/>
              <a:gd name="connsiteX1" fmla="*/ 52514 w 1513903"/>
              <a:gd name="connsiteY1" fmla="*/ 0 h 525144"/>
              <a:gd name="connsiteX2" fmla="*/ 1461389 w 1513903"/>
              <a:gd name="connsiteY2" fmla="*/ 0 h 525144"/>
              <a:gd name="connsiteX3" fmla="*/ 1513903 w 1513903"/>
              <a:gd name="connsiteY3" fmla="*/ 52514 h 525144"/>
              <a:gd name="connsiteX4" fmla="*/ 1513903 w 1513903"/>
              <a:gd name="connsiteY4" fmla="*/ 472630 h 525144"/>
              <a:gd name="connsiteX5" fmla="*/ 1461389 w 1513903"/>
              <a:gd name="connsiteY5" fmla="*/ 525144 h 525144"/>
              <a:gd name="connsiteX6" fmla="*/ 52514 w 1513903"/>
              <a:gd name="connsiteY6" fmla="*/ 525144 h 525144"/>
              <a:gd name="connsiteX7" fmla="*/ 0 w 1513903"/>
              <a:gd name="connsiteY7" fmla="*/ 472630 h 525144"/>
              <a:gd name="connsiteX8" fmla="*/ 0 w 1513903"/>
              <a:gd name="connsiteY8" fmla="*/ 52514 h 5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3903" h="525144">
                <a:moveTo>
                  <a:pt x="0" y="52514"/>
                </a:moveTo>
                <a:cubicBezTo>
                  <a:pt x="0" y="23511"/>
                  <a:pt x="23511" y="0"/>
                  <a:pt x="52514" y="0"/>
                </a:cubicBezTo>
                <a:lnTo>
                  <a:pt x="1461389" y="0"/>
                </a:lnTo>
                <a:cubicBezTo>
                  <a:pt x="1490392" y="0"/>
                  <a:pt x="1513903" y="23511"/>
                  <a:pt x="1513903" y="52514"/>
                </a:cubicBezTo>
                <a:lnTo>
                  <a:pt x="1513903" y="472630"/>
                </a:lnTo>
                <a:cubicBezTo>
                  <a:pt x="1513903" y="501633"/>
                  <a:pt x="1490392" y="525144"/>
                  <a:pt x="1461389" y="525144"/>
                </a:cubicBezTo>
                <a:lnTo>
                  <a:pt x="52514" y="525144"/>
                </a:lnTo>
                <a:cubicBezTo>
                  <a:pt x="23511" y="525144"/>
                  <a:pt x="0" y="501633"/>
                  <a:pt x="0" y="472630"/>
                </a:cubicBezTo>
                <a:lnTo>
                  <a:pt x="0" y="5251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581" tIns="91581" rIns="91581" bIns="91581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Nombre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FA662E6-8F88-4361-AFA9-55E04185B442}"/>
              </a:ext>
            </a:extLst>
          </p:cNvPr>
          <p:cNvSpPr/>
          <p:nvPr/>
        </p:nvSpPr>
        <p:spPr>
          <a:xfrm>
            <a:off x="643371" y="2198975"/>
            <a:ext cx="1393301" cy="76406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1E2DED1E-CB46-4591-9C3D-C448577713D4}"/>
              </a:ext>
            </a:extLst>
          </p:cNvPr>
          <p:cNvSpPr/>
          <p:nvPr/>
        </p:nvSpPr>
        <p:spPr>
          <a:xfrm>
            <a:off x="688239" y="2241599"/>
            <a:ext cx="1393301" cy="764061"/>
          </a:xfrm>
          <a:custGeom>
            <a:avLst/>
            <a:gdLst>
              <a:gd name="connsiteX0" fmla="*/ 0 w 1393301"/>
              <a:gd name="connsiteY0" fmla="*/ 76406 h 764061"/>
              <a:gd name="connsiteX1" fmla="*/ 76406 w 1393301"/>
              <a:gd name="connsiteY1" fmla="*/ 0 h 764061"/>
              <a:gd name="connsiteX2" fmla="*/ 1316895 w 1393301"/>
              <a:gd name="connsiteY2" fmla="*/ 0 h 764061"/>
              <a:gd name="connsiteX3" fmla="*/ 1393301 w 1393301"/>
              <a:gd name="connsiteY3" fmla="*/ 76406 h 764061"/>
              <a:gd name="connsiteX4" fmla="*/ 1393301 w 1393301"/>
              <a:gd name="connsiteY4" fmla="*/ 687655 h 764061"/>
              <a:gd name="connsiteX5" fmla="*/ 1316895 w 1393301"/>
              <a:gd name="connsiteY5" fmla="*/ 764061 h 764061"/>
              <a:gd name="connsiteX6" fmla="*/ 76406 w 1393301"/>
              <a:gd name="connsiteY6" fmla="*/ 764061 h 764061"/>
              <a:gd name="connsiteX7" fmla="*/ 0 w 1393301"/>
              <a:gd name="connsiteY7" fmla="*/ 687655 h 764061"/>
              <a:gd name="connsiteX8" fmla="*/ 0 w 1393301"/>
              <a:gd name="connsiteY8" fmla="*/ 76406 h 76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3301" h="764061">
                <a:moveTo>
                  <a:pt x="0" y="76406"/>
                </a:moveTo>
                <a:cubicBezTo>
                  <a:pt x="0" y="34208"/>
                  <a:pt x="34208" y="0"/>
                  <a:pt x="76406" y="0"/>
                </a:cubicBezTo>
                <a:lnTo>
                  <a:pt x="1316895" y="0"/>
                </a:lnTo>
                <a:cubicBezTo>
                  <a:pt x="1359093" y="0"/>
                  <a:pt x="1393301" y="34208"/>
                  <a:pt x="1393301" y="76406"/>
                </a:cubicBezTo>
                <a:lnTo>
                  <a:pt x="1393301" y="687655"/>
                </a:lnTo>
                <a:cubicBezTo>
                  <a:pt x="1393301" y="729853"/>
                  <a:pt x="1359093" y="764061"/>
                  <a:pt x="1316895" y="764061"/>
                </a:cubicBezTo>
                <a:lnTo>
                  <a:pt x="76406" y="764061"/>
                </a:lnTo>
                <a:cubicBezTo>
                  <a:pt x="34208" y="764061"/>
                  <a:pt x="0" y="729853"/>
                  <a:pt x="0" y="687655"/>
                </a:cubicBezTo>
                <a:lnTo>
                  <a:pt x="0" y="76406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579" tIns="98579" rIns="98579" bIns="98579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Euploïdie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29B9D87-357B-44DD-AE35-62FDDD10C1AF}"/>
              </a:ext>
            </a:extLst>
          </p:cNvPr>
          <p:cNvSpPr/>
          <p:nvPr/>
        </p:nvSpPr>
        <p:spPr>
          <a:xfrm>
            <a:off x="2291548" y="2221137"/>
            <a:ext cx="1509215" cy="76406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165E1671-B9A6-43DD-8ECE-C6C018436BF2}"/>
              </a:ext>
            </a:extLst>
          </p:cNvPr>
          <p:cNvSpPr/>
          <p:nvPr/>
        </p:nvSpPr>
        <p:spPr>
          <a:xfrm>
            <a:off x="2336416" y="2263762"/>
            <a:ext cx="1509215" cy="764061"/>
          </a:xfrm>
          <a:custGeom>
            <a:avLst/>
            <a:gdLst>
              <a:gd name="connsiteX0" fmla="*/ 0 w 1509215"/>
              <a:gd name="connsiteY0" fmla="*/ 76406 h 764061"/>
              <a:gd name="connsiteX1" fmla="*/ 76406 w 1509215"/>
              <a:gd name="connsiteY1" fmla="*/ 0 h 764061"/>
              <a:gd name="connsiteX2" fmla="*/ 1432809 w 1509215"/>
              <a:gd name="connsiteY2" fmla="*/ 0 h 764061"/>
              <a:gd name="connsiteX3" fmla="*/ 1509215 w 1509215"/>
              <a:gd name="connsiteY3" fmla="*/ 76406 h 764061"/>
              <a:gd name="connsiteX4" fmla="*/ 1509215 w 1509215"/>
              <a:gd name="connsiteY4" fmla="*/ 687655 h 764061"/>
              <a:gd name="connsiteX5" fmla="*/ 1432809 w 1509215"/>
              <a:gd name="connsiteY5" fmla="*/ 764061 h 764061"/>
              <a:gd name="connsiteX6" fmla="*/ 76406 w 1509215"/>
              <a:gd name="connsiteY6" fmla="*/ 764061 h 764061"/>
              <a:gd name="connsiteX7" fmla="*/ 0 w 1509215"/>
              <a:gd name="connsiteY7" fmla="*/ 687655 h 764061"/>
              <a:gd name="connsiteX8" fmla="*/ 0 w 1509215"/>
              <a:gd name="connsiteY8" fmla="*/ 76406 h 76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9215" h="764061">
                <a:moveTo>
                  <a:pt x="0" y="76406"/>
                </a:moveTo>
                <a:cubicBezTo>
                  <a:pt x="0" y="34208"/>
                  <a:pt x="34208" y="0"/>
                  <a:pt x="76406" y="0"/>
                </a:cubicBezTo>
                <a:lnTo>
                  <a:pt x="1432809" y="0"/>
                </a:lnTo>
                <a:cubicBezTo>
                  <a:pt x="1475007" y="0"/>
                  <a:pt x="1509215" y="34208"/>
                  <a:pt x="1509215" y="76406"/>
                </a:cubicBezTo>
                <a:lnTo>
                  <a:pt x="1509215" y="687655"/>
                </a:lnTo>
                <a:cubicBezTo>
                  <a:pt x="1509215" y="729853"/>
                  <a:pt x="1475007" y="764061"/>
                  <a:pt x="1432809" y="764061"/>
                </a:cubicBezTo>
                <a:lnTo>
                  <a:pt x="76406" y="764061"/>
                </a:lnTo>
                <a:cubicBezTo>
                  <a:pt x="34208" y="764061"/>
                  <a:pt x="0" y="729853"/>
                  <a:pt x="0" y="687655"/>
                </a:cubicBezTo>
                <a:lnTo>
                  <a:pt x="0" y="76406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579" tIns="98579" rIns="98579" bIns="98579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Aneuploïdie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9A04809-DA2F-4EC8-9D17-72EE997EDB67}"/>
              </a:ext>
            </a:extLst>
          </p:cNvPr>
          <p:cNvSpPr/>
          <p:nvPr/>
        </p:nvSpPr>
        <p:spPr>
          <a:xfrm>
            <a:off x="6029224" y="1320658"/>
            <a:ext cx="1631179" cy="525144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B53B8768-212E-46BC-A719-0A312930B629}"/>
              </a:ext>
            </a:extLst>
          </p:cNvPr>
          <p:cNvSpPr/>
          <p:nvPr/>
        </p:nvSpPr>
        <p:spPr>
          <a:xfrm>
            <a:off x="6074092" y="1363282"/>
            <a:ext cx="1631179" cy="525144"/>
          </a:xfrm>
          <a:custGeom>
            <a:avLst/>
            <a:gdLst>
              <a:gd name="connsiteX0" fmla="*/ 0 w 1631179"/>
              <a:gd name="connsiteY0" fmla="*/ 52514 h 525144"/>
              <a:gd name="connsiteX1" fmla="*/ 52514 w 1631179"/>
              <a:gd name="connsiteY1" fmla="*/ 0 h 525144"/>
              <a:gd name="connsiteX2" fmla="*/ 1578665 w 1631179"/>
              <a:gd name="connsiteY2" fmla="*/ 0 h 525144"/>
              <a:gd name="connsiteX3" fmla="*/ 1631179 w 1631179"/>
              <a:gd name="connsiteY3" fmla="*/ 52514 h 525144"/>
              <a:gd name="connsiteX4" fmla="*/ 1631179 w 1631179"/>
              <a:gd name="connsiteY4" fmla="*/ 472630 h 525144"/>
              <a:gd name="connsiteX5" fmla="*/ 1578665 w 1631179"/>
              <a:gd name="connsiteY5" fmla="*/ 525144 h 525144"/>
              <a:gd name="connsiteX6" fmla="*/ 52514 w 1631179"/>
              <a:gd name="connsiteY6" fmla="*/ 525144 h 525144"/>
              <a:gd name="connsiteX7" fmla="*/ 0 w 1631179"/>
              <a:gd name="connsiteY7" fmla="*/ 472630 h 525144"/>
              <a:gd name="connsiteX8" fmla="*/ 0 w 1631179"/>
              <a:gd name="connsiteY8" fmla="*/ 52514 h 5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1179" h="525144">
                <a:moveTo>
                  <a:pt x="0" y="52514"/>
                </a:moveTo>
                <a:cubicBezTo>
                  <a:pt x="0" y="23511"/>
                  <a:pt x="23511" y="0"/>
                  <a:pt x="52514" y="0"/>
                </a:cubicBezTo>
                <a:lnTo>
                  <a:pt x="1578665" y="0"/>
                </a:lnTo>
                <a:cubicBezTo>
                  <a:pt x="1607668" y="0"/>
                  <a:pt x="1631179" y="23511"/>
                  <a:pt x="1631179" y="52514"/>
                </a:cubicBezTo>
                <a:lnTo>
                  <a:pt x="1631179" y="472630"/>
                </a:lnTo>
                <a:cubicBezTo>
                  <a:pt x="1631179" y="501633"/>
                  <a:pt x="1607668" y="525144"/>
                  <a:pt x="1578665" y="525144"/>
                </a:cubicBezTo>
                <a:lnTo>
                  <a:pt x="52514" y="525144"/>
                </a:lnTo>
                <a:cubicBezTo>
                  <a:pt x="23511" y="525144"/>
                  <a:pt x="0" y="501633"/>
                  <a:pt x="0" y="472630"/>
                </a:cubicBezTo>
                <a:lnTo>
                  <a:pt x="0" y="5251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581" tIns="91581" rIns="91581" bIns="91581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Structure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4F7E897-F216-40F0-BBF5-42C4581DF48A}"/>
              </a:ext>
            </a:extLst>
          </p:cNvPr>
          <p:cNvSpPr/>
          <p:nvPr/>
        </p:nvSpPr>
        <p:spPr>
          <a:xfrm>
            <a:off x="3289489" y="3107473"/>
            <a:ext cx="1952294" cy="76406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24DB86A7-9897-489F-8B5C-78430DA73874}"/>
              </a:ext>
            </a:extLst>
          </p:cNvPr>
          <p:cNvSpPr/>
          <p:nvPr/>
        </p:nvSpPr>
        <p:spPr>
          <a:xfrm>
            <a:off x="3334357" y="3150098"/>
            <a:ext cx="1952294" cy="764061"/>
          </a:xfrm>
          <a:custGeom>
            <a:avLst/>
            <a:gdLst>
              <a:gd name="connsiteX0" fmla="*/ 0 w 1952294"/>
              <a:gd name="connsiteY0" fmla="*/ 76406 h 764061"/>
              <a:gd name="connsiteX1" fmla="*/ 76406 w 1952294"/>
              <a:gd name="connsiteY1" fmla="*/ 0 h 764061"/>
              <a:gd name="connsiteX2" fmla="*/ 1875888 w 1952294"/>
              <a:gd name="connsiteY2" fmla="*/ 0 h 764061"/>
              <a:gd name="connsiteX3" fmla="*/ 1952294 w 1952294"/>
              <a:gd name="connsiteY3" fmla="*/ 76406 h 764061"/>
              <a:gd name="connsiteX4" fmla="*/ 1952294 w 1952294"/>
              <a:gd name="connsiteY4" fmla="*/ 687655 h 764061"/>
              <a:gd name="connsiteX5" fmla="*/ 1875888 w 1952294"/>
              <a:gd name="connsiteY5" fmla="*/ 764061 h 764061"/>
              <a:gd name="connsiteX6" fmla="*/ 76406 w 1952294"/>
              <a:gd name="connsiteY6" fmla="*/ 764061 h 764061"/>
              <a:gd name="connsiteX7" fmla="*/ 0 w 1952294"/>
              <a:gd name="connsiteY7" fmla="*/ 687655 h 764061"/>
              <a:gd name="connsiteX8" fmla="*/ 0 w 1952294"/>
              <a:gd name="connsiteY8" fmla="*/ 76406 h 76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2294" h="764061">
                <a:moveTo>
                  <a:pt x="0" y="76406"/>
                </a:moveTo>
                <a:cubicBezTo>
                  <a:pt x="0" y="34208"/>
                  <a:pt x="34208" y="0"/>
                  <a:pt x="76406" y="0"/>
                </a:cubicBezTo>
                <a:lnTo>
                  <a:pt x="1875888" y="0"/>
                </a:lnTo>
                <a:cubicBezTo>
                  <a:pt x="1918086" y="0"/>
                  <a:pt x="1952294" y="34208"/>
                  <a:pt x="1952294" y="76406"/>
                </a:cubicBezTo>
                <a:lnTo>
                  <a:pt x="1952294" y="687655"/>
                </a:lnTo>
                <a:cubicBezTo>
                  <a:pt x="1952294" y="729853"/>
                  <a:pt x="1918086" y="764061"/>
                  <a:pt x="1875888" y="764061"/>
                </a:cubicBezTo>
                <a:lnTo>
                  <a:pt x="76406" y="764061"/>
                </a:lnTo>
                <a:cubicBezTo>
                  <a:pt x="34208" y="764061"/>
                  <a:pt x="0" y="729853"/>
                  <a:pt x="0" y="687655"/>
                </a:cubicBezTo>
                <a:lnTo>
                  <a:pt x="0" y="76406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579" tIns="98579" rIns="98579" bIns="98579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1 chromosome impliqué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6E36E7D7-B10C-4D4E-B0BD-DB60B0254FE3}"/>
              </a:ext>
            </a:extLst>
          </p:cNvPr>
          <p:cNvSpPr/>
          <p:nvPr/>
        </p:nvSpPr>
        <p:spPr>
          <a:xfrm>
            <a:off x="252432" y="4277343"/>
            <a:ext cx="1120215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71763793-DFA9-42DC-AFC7-DBB1EA105447}"/>
              </a:ext>
            </a:extLst>
          </p:cNvPr>
          <p:cNvSpPr/>
          <p:nvPr/>
        </p:nvSpPr>
        <p:spPr>
          <a:xfrm>
            <a:off x="297300" y="4319967"/>
            <a:ext cx="1120215" cy="479709"/>
          </a:xfrm>
          <a:custGeom>
            <a:avLst/>
            <a:gdLst>
              <a:gd name="connsiteX0" fmla="*/ 0 w 1120215"/>
              <a:gd name="connsiteY0" fmla="*/ 47971 h 479709"/>
              <a:gd name="connsiteX1" fmla="*/ 47971 w 1120215"/>
              <a:gd name="connsiteY1" fmla="*/ 0 h 479709"/>
              <a:gd name="connsiteX2" fmla="*/ 1072244 w 1120215"/>
              <a:gd name="connsiteY2" fmla="*/ 0 h 479709"/>
              <a:gd name="connsiteX3" fmla="*/ 1120215 w 1120215"/>
              <a:gd name="connsiteY3" fmla="*/ 47971 h 479709"/>
              <a:gd name="connsiteX4" fmla="*/ 1120215 w 1120215"/>
              <a:gd name="connsiteY4" fmla="*/ 431738 h 479709"/>
              <a:gd name="connsiteX5" fmla="*/ 1072244 w 1120215"/>
              <a:gd name="connsiteY5" fmla="*/ 479709 h 479709"/>
              <a:gd name="connsiteX6" fmla="*/ 47971 w 1120215"/>
              <a:gd name="connsiteY6" fmla="*/ 479709 h 479709"/>
              <a:gd name="connsiteX7" fmla="*/ 0 w 1120215"/>
              <a:gd name="connsiteY7" fmla="*/ 431738 h 479709"/>
              <a:gd name="connsiteX8" fmla="*/ 0 w 1120215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215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072244" y="0"/>
                </a:lnTo>
                <a:cubicBezTo>
                  <a:pt x="1098738" y="0"/>
                  <a:pt x="1120215" y="21477"/>
                  <a:pt x="1120215" y="47971"/>
                </a:cubicBezTo>
                <a:lnTo>
                  <a:pt x="1120215" y="431738"/>
                </a:lnTo>
                <a:cubicBezTo>
                  <a:pt x="1120215" y="458232"/>
                  <a:pt x="1098738" y="479709"/>
                  <a:pt x="1072244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Délétion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ADBEDFC6-C0EE-4EC8-9111-F455A573A7FF}"/>
              </a:ext>
            </a:extLst>
          </p:cNvPr>
          <p:cNvSpPr/>
          <p:nvPr/>
        </p:nvSpPr>
        <p:spPr>
          <a:xfrm>
            <a:off x="1539956" y="4277343"/>
            <a:ext cx="1527310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D49DF0A1-B984-48CD-8A53-2FE0C286FBA7}"/>
              </a:ext>
            </a:extLst>
          </p:cNvPr>
          <p:cNvSpPr/>
          <p:nvPr/>
        </p:nvSpPr>
        <p:spPr>
          <a:xfrm>
            <a:off x="1584824" y="4319967"/>
            <a:ext cx="1527310" cy="479709"/>
          </a:xfrm>
          <a:custGeom>
            <a:avLst/>
            <a:gdLst>
              <a:gd name="connsiteX0" fmla="*/ 0 w 1527310"/>
              <a:gd name="connsiteY0" fmla="*/ 47971 h 479709"/>
              <a:gd name="connsiteX1" fmla="*/ 47971 w 1527310"/>
              <a:gd name="connsiteY1" fmla="*/ 0 h 479709"/>
              <a:gd name="connsiteX2" fmla="*/ 1479339 w 1527310"/>
              <a:gd name="connsiteY2" fmla="*/ 0 h 479709"/>
              <a:gd name="connsiteX3" fmla="*/ 1527310 w 1527310"/>
              <a:gd name="connsiteY3" fmla="*/ 47971 h 479709"/>
              <a:gd name="connsiteX4" fmla="*/ 1527310 w 1527310"/>
              <a:gd name="connsiteY4" fmla="*/ 431738 h 479709"/>
              <a:gd name="connsiteX5" fmla="*/ 1479339 w 1527310"/>
              <a:gd name="connsiteY5" fmla="*/ 479709 h 479709"/>
              <a:gd name="connsiteX6" fmla="*/ 47971 w 1527310"/>
              <a:gd name="connsiteY6" fmla="*/ 479709 h 479709"/>
              <a:gd name="connsiteX7" fmla="*/ 0 w 1527310"/>
              <a:gd name="connsiteY7" fmla="*/ 431738 h 479709"/>
              <a:gd name="connsiteX8" fmla="*/ 0 w 1527310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7310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479339" y="0"/>
                </a:lnTo>
                <a:cubicBezTo>
                  <a:pt x="1505833" y="0"/>
                  <a:pt x="1527310" y="21477"/>
                  <a:pt x="1527310" y="47971"/>
                </a:cubicBezTo>
                <a:lnTo>
                  <a:pt x="1527310" y="431738"/>
                </a:lnTo>
                <a:cubicBezTo>
                  <a:pt x="1527310" y="458232"/>
                  <a:pt x="1505833" y="479709"/>
                  <a:pt x="1479339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Duplication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20E0D66-6962-4C71-BCAC-7DA0574075A7}"/>
              </a:ext>
            </a:extLst>
          </p:cNvPr>
          <p:cNvSpPr/>
          <p:nvPr/>
        </p:nvSpPr>
        <p:spPr>
          <a:xfrm>
            <a:off x="3179487" y="4277343"/>
            <a:ext cx="1207749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Forme libre : forme 37">
            <a:extLst>
              <a:ext uri="{FF2B5EF4-FFF2-40B4-BE49-F238E27FC236}">
                <a16:creationId xmlns:a16="http://schemas.microsoft.com/office/drawing/2014/main" id="{10CEFD93-02E4-487D-8592-817EA3160CDC}"/>
              </a:ext>
            </a:extLst>
          </p:cNvPr>
          <p:cNvSpPr/>
          <p:nvPr/>
        </p:nvSpPr>
        <p:spPr>
          <a:xfrm>
            <a:off x="3224355" y="4319967"/>
            <a:ext cx="1207749" cy="479709"/>
          </a:xfrm>
          <a:custGeom>
            <a:avLst/>
            <a:gdLst>
              <a:gd name="connsiteX0" fmla="*/ 0 w 1207749"/>
              <a:gd name="connsiteY0" fmla="*/ 47971 h 479709"/>
              <a:gd name="connsiteX1" fmla="*/ 47971 w 1207749"/>
              <a:gd name="connsiteY1" fmla="*/ 0 h 479709"/>
              <a:gd name="connsiteX2" fmla="*/ 1159778 w 1207749"/>
              <a:gd name="connsiteY2" fmla="*/ 0 h 479709"/>
              <a:gd name="connsiteX3" fmla="*/ 1207749 w 1207749"/>
              <a:gd name="connsiteY3" fmla="*/ 47971 h 479709"/>
              <a:gd name="connsiteX4" fmla="*/ 1207749 w 1207749"/>
              <a:gd name="connsiteY4" fmla="*/ 431738 h 479709"/>
              <a:gd name="connsiteX5" fmla="*/ 1159778 w 1207749"/>
              <a:gd name="connsiteY5" fmla="*/ 479709 h 479709"/>
              <a:gd name="connsiteX6" fmla="*/ 47971 w 1207749"/>
              <a:gd name="connsiteY6" fmla="*/ 479709 h 479709"/>
              <a:gd name="connsiteX7" fmla="*/ 0 w 1207749"/>
              <a:gd name="connsiteY7" fmla="*/ 431738 h 479709"/>
              <a:gd name="connsiteX8" fmla="*/ 0 w 1207749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7749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159778" y="0"/>
                </a:lnTo>
                <a:cubicBezTo>
                  <a:pt x="1186272" y="0"/>
                  <a:pt x="1207749" y="21477"/>
                  <a:pt x="1207749" y="47971"/>
                </a:cubicBezTo>
                <a:lnTo>
                  <a:pt x="1207749" y="431738"/>
                </a:lnTo>
                <a:cubicBezTo>
                  <a:pt x="1207749" y="458232"/>
                  <a:pt x="1186272" y="479709"/>
                  <a:pt x="1159778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Inversion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8CAAF597-7959-4046-843F-3C15EE5F3449}"/>
              </a:ext>
            </a:extLst>
          </p:cNvPr>
          <p:cNvSpPr/>
          <p:nvPr/>
        </p:nvSpPr>
        <p:spPr>
          <a:xfrm>
            <a:off x="1889965" y="5220380"/>
            <a:ext cx="1827819" cy="619050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D7639294-B9DC-4CF0-8B3C-3EE69B226895}"/>
              </a:ext>
            </a:extLst>
          </p:cNvPr>
          <p:cNvSpPr/>
          <p:nvPr/>
        </p:nvSpPr>
        <p:spPr>
          <a:xfrm>
            <a:off x="1934833" y="5263005"/>
            <a:ext cx="1827819" cy="619050"/>
          </a:xfrm>
          <a:custGeom>
            <a:avLst/>
            <a:gdLst>
              <a:gd name="connsiteX0" fmla="*/ 0 w 1827819"/>
              <a:gd name="connsiteY0" fmla="*/ 61905 h 619050"/>
              <a:gd name="connsiteX1" fmla="*/ 61905 w 1827819"/>
              <a:gd name="connsiteY1" fmla="*/ 0 h 619050"/>
              <a:gd name="connsiteX2" fmla="*/ 1765914 w 1827819"/>
              <a:gd name="connsiteY2" fmla="*/ 0 h 619050"/>
              <a:gd name="connsiteX3" fmla="*/ 1827819 w 1827819"/>
              <a:gd name="connsiteY3" fmla="*/ 61905 h 619050"/>
              <a:gd name="connsiteX4" fmla="*/ 1827819 w 1827819"/>
              <a:gd name="connsiteY4" fmla="*/ 557145 h 619050"/>
              <a:gd name="connsiteX5" fmla="*/ 1765914 w 1827819"/>
              <a:gd name="connsiteY5" fmla="*/ 619050 h 619050"/>
              <a:gd name="connsiteX6" fmla="*/ 61905 w 1827819"/>
              <a:gd name="connsiteY6" fmla="*/ 619050 h 619050"/>
              <a:gd name="connsiteX7" fmla="*/ 0 w 1827819"/>
              <a:gd name="connsiteY7" fmla="*/ 557145 h 619050"/>
              <a:gd name="connsiteX8" fmla="*/ 0 w 1827819"/>
              <a:gd name="connsiteY8" fmla="*/ 61905 h 61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7819" h="619050">
                <a:moveTo>
                  <a:pt x="0" y="61905"/>
                </a:moveTo>
                <a:cubicBezTo>
                  <a:pt x="0" y="27716"/>
                  <a:pt x="27716" y="0"/>
                  <a:pt x="61905" y="0"/>
                </a:cubicBezTo>
                <a:lnTo>
                  <a:pt x="1765914" y="0"/>
                </a:lnTo>
                <a:cubicBezTo>
                  <a:pt x="1800103" y="0"/>
                  <a:pt x="1827819" y="27716"/>
                  <a:pt x="1827819" y="61905"/>
                </a:cubicBezTo>
                <a:lnTo>
                  <a:pt x="1827819" y="557145"/>
                </a:lnTo>
                <a:cubicBezTo>
                  <a:pt x="1827819" y="591334"/>
                  <a:pt x="1800103" y="619050"/>
                  <a:pt x="1765914" y="619050"/>
                </a:cubicBezTo>
                <a:lnTo>
                  <a:pt x="61905" y="619050"/>
                </a:lnTo>
                <a:cubicBezTo>
                  <a:pt x="27716" y="619050"/>
                  <a:pt x="0" y="591334"/>
                  <a:pt x="0" y="557145"/>
                </a:cubicBezTo>
                <a:lnTo>
                  <a:pt x="0" y="6190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4331" tIns="94331" rIns="94331" bIns="94331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Péricentrique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437FC46-16EE-41B2-AE37-8CFE16FB5EF6}"/>
              </a:ext>
            </a:extLst>
          </p:cNvPr>
          <p:cNvSpPr/>
          <p:nvPr/>
        </p:nvSpPr>
        <p:spPr>
          <a:xfrm>
            <a:off x="3927436" y="5215895"/>
            <a:ext cx="1813803" cy="605452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0190F476-4FB1-46A1-8B8B-EA36BFAD7409}"/>
              </a:ext>
            </a:extLst>
          </p:cNvPr>
          <p:cNvSpPr/>
          <p:nvPr/>
        </p:nvSpPr>
        <p:spPr>
          <a:xfrm>
            <a:off x="3972304" y="5258520"/>
            <a:ext cx="1813803" cy="605452"/>
          </a:xfrm>
          <a:custGeom>
            <a:avLst/>
            <a:gdLst>
              <a:gd name="connsiteX0" fmla="*/ 0 w 1813803"/>
              <a:gd name="connsiteY0" fmla="*/ 60545 h 605452"/>
              <a:gd name="connsiteX1" fmla="*/ 60545 w 1813803"/>
              <a:gd name="connsiteY1" fmla="*/ 0 h 605452"/>
              <a:gd name="connsiteX2" fmla="*/ 1753258 w 1813803"/>
              <a:gd name="connsiteY2" fmla="*/ 0 h 605452"/>
              <a:gd name="connsiteX3" fmla="*/ 1813803 w 1813803"/>
              <a:gd name="connsiteY3" fmla="*/ 60545 h 605452"/>
              <a:gd name="connsiteX4" fmla="*/ 1813803 w 1813803"/>
              <a:gd name="connsiteY4" fmla="*/ 544907 h 605452"/>
              <a:gd name="connsiteX5" fmla="*/ 1753258 w 1813803"/>
              <a:gd name="connsiteY5" fmla="*/ 605452 h 605452"/>
              <a:gd name="connsiteX6" fmla="*/ 60545 w 1813803"/>
              <a:gd name="connsiteY6" fmla="*/ 605452 h 605452"/>
              <a:gd name="connsiteX7" fmla="*/ 0 w 1813803"/>
              <a:gd name="connsiteY7" fmla="*/ 544907 h 605452"/>
              <a:gd name="connsiteX8" fmla="*/ 0 w 1813803"/>
              <a:gd name="connsiteY8" fmla="*/ 60545 h 60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3803" h="605452">
                <a:moveTo>
                  <a:pt x="0" y="60545"/>
                </a:moveTo>
                <a:cubicBezTo>
                  <a:pt x="0" y="27107"/>
                  <a:pt x="27107" y="0"/>
                  <a:pt x="60545" y="0"/>
                </a:cubicBezTo>
                <a:lnTo>
                  <a:pt x="1753258" y="0"/>
                </a:lnTo>
                <a:cubicBezTo>
                  <a:pt x="1786696" y="0"/>
                  <a:pt x="1813803" y="27107"/>
                  <a:pt x="1813803" y="60545"/>
                </a:cubicBezTo>
                <a:lnTo>
                  <a:pt x="1813803" y="544907"/>
                </a:lnTo>
                <a:cubicBezTo>
                  <a:pt x="1813803" y="578345"/>
                  <a:pt x="1786696" y="605452"/>
                  <a:pt x="1753258" y="605452"/>
                </a:cubicBezTo>
                <a:lnTo>
                  <a:pt x="60545" y="605452"/>
                </a:lnTo>
                <a:cubicBezTo>
                  <a:pt x="27107" y="605452"/>
                  <a:pt x="0" y="578345"/>
                  <a:pt x="0" y="544907"/>
                </a:cubicBezTo>
                <a:lnTo>
                  <a:pt x="0" y="6054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3933" tIns="93933" rIns="93933" bIns="9393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Paracentrique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029FB174-0F22-4053-B857-38C81C84D852}"/>
              </a:ext>
            </a:extLst>
          </p:cNvPr>
          <p:cNvSpPr/>
          <p:nvPr/>
        </p:nvSpPr>
        <p:spPr>
          <a:xfrm>
            <a:off x="4499457" y="4277343"/>
            <a:ext cx="1024907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Forme libre : forme 43">
            <a:extLst>
              <a:ext uri="{FF2B5EF4-FFF2-40B4-BE49-F238E27FC236}">
                <a16:creationId xmlns:a16="http://schemas.microsoft.com/office/drawing/2014/main" id="{58A07F69-35BF-4F5F-8E3F-EFBDF7153119}"/>
              </a:ext>
            </a:extLst>
          </p:cNvPr>
          <p:cNvSpPr/>
          <p:nvPr/>
        </p:nvSpPr>
        <p:spPr>
          <a:xfrm>
            <a:off x="4544325" y="4319967"/>
            <a:ext cx="1024907" cy="479709"/>
          </a:xfrm>
          <a:custGeom>
            <a:avLst/>
            <a:gdLst>
              <a:gd name="connsiteX0" fmla="*/ 0 w 1024907"/>
              <a:gd name="connsiteY0" fmla="*/ 47971 h 479709"/>
              <a:gd name="connsiteX1" fmla="*/ 47971 w 1024907"/>
              <a:gd name="connsiteY1" fmla="*/ 0 h 479709"/>
              <a:gd name="connsiteX2" fmla="*/ 976936 w 1024907"/>
              <a:gd name="connsiteY2" fmla="*/ 0 h 479709"/>
              <a:gd name="connsiteX3" fmla="*/ 1024907 w 1024907"/>
              <a:gd name="connsiteY3" fmla="*/ 47971 h 479709"/>
              <a:gd name="connsiteX4" fmla="*/ 1024907 w 1024907"/>
              <a:gd name="connsiteY4" fmla="*/ 431738 h 479709"/>
              <a:gd name="connsiteX5" fmla="*/ 976936 w 1024907"/>
              <a:gd name="connsiteY5" fmla="*/ 479709 h 479709"/>
              <a:gd name="connsiteX6" fmla="*/ 47971 w 1024907"/>
              <a:gd name="connsiteY6" fmla="*/ 479709 h 479709"/>
              <a:gd name="connsiteX7" fmla="*/ 0 w 1024907"/>
              <a:gd name="connsiteY7" fmla="*/ 431738 h 479709"/>
              <a:gd name="connsiteX8" fmla="*/ 0 w 1024907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4907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976936" y="0"/>
                </a:lnTo>
                <a:cubicBezTo>
                  <a:pt x="1003430" y="0"/>
                  <a:pt x="1024907" y="21477"/>
                  <a:pt x="1024907" y="47971"/>
                </a:cubicBezTo>
                <a:lnTo>
                  <a:pt x="1024907" y="431738"/>
                </a:lnTo>
                <a:cubicBezTo>
                  <a:pt x="1024907" y="458232"/>
                  <a:pt x="1003430" y="479709"/>
                  <a:pt x="976936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Anneau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269E0B3-DE8D-419B-A73C-4B072BF1C9CD}"/>
              </a:ext>
            </a:extLst>
          </p:cNvPr>
          <p:cNvSpPr/>
          <p:nvPr/>
        </p:nvSpPr>
        <p:spPr>
          <a:xfrm>
            <a:off x="5651574" y="4277343"/>
            <a:ext cx="1923107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E16D182C-D910-4B30-B016-533678984386}"/>
              </a:ext>
            </a:extLst>
          </p:cNvPr>
          <p:cNvSpPr/>
          <p:nvPr/>
        </p:nvSpPr>
        <p:spPr>
          <a:xfrm>
            <a:off x="5696442" y="4319967"/>
            <a:ext cx="1923107" cy="479709"/>
          </a:xfrm>
          <a:custGeom>
            <a:avLst/>
            <a:gdLst>
              <a:gd name="connsiteX0" fmla="*/ 0 w 1923107"/>
              <a:gd name="connsiteY0" fmla="*/ 47971 h 479709"/>
              <a:gd name="connsiteX1" fmla="*/ 47971 w 1923107"/>
              <a:gd name="connsiteY1" fmla="*/ 0 h 479709"/>
              <a:gd name="connsiteX2" fmla="*/ 1875136 w 1923107"/>
              <a:gd name="connsiteY2" fmla="*/ 0 h 479709"/>
              <a:gd name="connsiteX3" fmla="*/ 1923107 w 1923107"/>
              <a:gd name="connsiteY3" fmla="*/ 47971 h 479709"/>
              <a:gd name="connsiteX4" fmla="*/ 1923107 w 1923107"/>
              <a:gd name="connsiteY4" fmla="*/ 431738 h 479709"/>
              <a:gd name="connsiteX5" fmla="*/ 1875136 w 1923107"/>
              <a:gd name="connsiteY5" fmla="*/ 479709 h 479709"/>
              <a:gd name="connsiteX6" fmla="*/ 47971 w 1923107"/>
              <a:gd name="connsiteY6" fmla="*/ 479709 h 479709"/>
              <a:gd name="connsiteX7" fmla="*/ 0 w 1923107"/>
              <a:gd name="connsiteY7" fmla="*/ 431738 h 479709"/>
              <a:gd name="connsiteX8" fmla="*/ 0 w 1923107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3107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875136" y="0"/>
                </a:lnTo>
                <a:cubicBezTo>
                  <a:pt x="1901630" y="0"/>
                  <a:pt x="1923107" y="21477"/>
                  <a:pt x="1923107" y="47971"/>
                </a:cubicBezTo>
                <a:lnTo>
                  <a:pt x="1923107" y="431738"/>
                </a:lnTo>
                <a:cubicBezTo>
                  <a:pt x="1923107" y="458232"/>
                  <a:pt x="1901630" y="479709"/>
                  <a:pt x="1875136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 err="1"/>
              <a:t>Isochromosome</a:t>
            </a:r>
            <a:endParaRPr lang="fr-FR" sz="2000" b="1" kern="1200" dirty="0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7739C84F-B6EE-4038-8172-D4519ED3397E}"/>
              </a:ext>
            </a:extLst>
          </p:cNvPr>
          <p:cNvSpPr/>
          <p:nvPr/>
        </p:nvSpPr>
        <p:spPr>
          <a:xfrm>
            <a:off x="8363839" y="3107473"/>
            <a:ext cx="2036299" cy="76406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B14FE0ED-CE78-4331-A8CD-1BD9EA554E76}"/>
              </a:ext>
            </a:extLst>
          </p:cNvPr>
          <p:cNvSpPr/>
          <p:nvPr/>
        </p:nvSpPr>
        <p:spPr>
          <a:xfrm>
            <a:off x="8408707" y="3150098"/>
            <a:ext cx="2036299" cy="764061"/>
          </a:xfrm>
          <a:custGeom>
            <a:avLst/>
            <a:gdLst>
              <a:gd name="connsiteX0" fmla="*/ 0 w 2036299"/>
              <a:gd name="connsiteY0" fmla="*/ 76406 h 764061"/>
              <a:gd name="connsiteX1" fmla="*/ 76406 w 2036299"/>
              <a:gd name="connsiteY1" fmla="*/ 0 h 764061"/>
              <a:gd name="connsiteX2" fmla="*/ 1959893 w 2036299"/>
              <a:gd name="connsiteY2" fmla="*/ 0 h 764061"/>
              <a:gd name="connsiteX3" fmla="*/ 2036299 w 2036299"/>
              <a:gd name="connsiteY3" fmla="*/ 76406 h 764061"/>
              <a:gd name="connsiteX4" fmla="*/ 2036299 w 2036299"/>
              <a:gd name="connsiteY4" fmla="*/ 687655 h 764061"/>
              <a:gd name="connsiteX5" fmla="*/ 1959893 w 2036299"/>
              <a:gd name="connsiteY5" fmla="*/ 764061 h 764061"/>
              <a:gd name="connsiteX6" fmla="*/ 76406 w 2036299"/>
              <a:gd name="connsiteY6" fmla="*/ 764061 h 764061"/>
              <a:gd name="connsiteX7" fmla="*/ 0 w 2036299"/>
              <a:gd name="connsiteY7" fmla="*/ 687655 h 764061"/>
              <a:gd name="connsiteX8" fmla="*/ 0 w 2036299"/>
              <a:gd name="connsiteY8" fmla="*/ 76406 h 76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6299" h="764061">
                <a:moveTo>
                  <a:pt x="0" y="76406"/>
                </a:moveTo>
                <a:cubicBezTo>
                  <a:pt x="0" y="34208"/>
                  <a:pt x="34208" y="0"/>
                  <a:pt x="76406" y="0"/>
                </a:cubicBezTo>
                <a:lnTo>
                  <a:pt x="1959893" y="0"/>
                </a:lnTo>
                <a:cubicBezTo>
                  <a:pt x="2002091" y="0"/>
                  <a:pt x="2036299" y="34208"/>
                  <a:pt x="2036299" y="76406"/>
                </a:cubicBezTo>
                <a:lnTo>
                  <a:pt x="2036299" y="687655"/>
                </a:lnTo>
                <a:cubicBezTo>
                  <a:pt x="2036299" y="729853"/>
                  <a:pt x="2002091" y="764061"/>
                  <a:pt x="1959893" y="764061"/>
                </a:cubicBezTo>
                <a:lnTo>
                  <a:pt x="76406" y="764061"/>
                </a:lnTo>
                <a:cubicBezTo>
                  <a:pt x="34208" y="764061"/>
                  <a:pt x="0" y="729853"/>
                  <a:pt x="0" y="687655"/>
                </a:cubicBezTo>
                <a:lnTo>
                  <a:pt x="0" y="76406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579" tIns="98579" rIns="98579" bIns="98579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+2 chromosomes impliqués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C88F9C91-AEF8-4EB4-9FF9-181194507C60}"/>
              </a:ext>
            </a:extLst>
          </p:cNvPr>
          <p:cNvSpPr/>
          <p:nvPr/>
        </p:nvSpPr>
        <p:spPr>
          <a:xfrm>
            <a:off x="7936490" y="4277343"/>
            <a:ext cx="1170712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47F5DE42-7423-4957-B697-404F2D595469}"/>
              </a:ext>
            </a:extLst>
          </p:cNvPr>
          <p:cNvSpPr/>
          <p:nvPr/>
        </p:nvSpPr>
        <p:spPr>
          <a:xfrm>
            <a:off x="7981358" y="4319967"/>
            <a:ext cx="1170712" cy="479709"/>
          </a:xfrm>
          <a:custGeom>
            <a:avLst/>
            <a:gdLst>
              <a:gd name="connsiteX0" fmla="*/ 0 w 1170712"/>
              <a:gd name="connsiteY0" fmla="*/ 47971 h 479709"/>
              <a:gd name="connsiteX1" fmla="*/ 47971 w 1170712"/>
              <a:gd name="connsiteY1" fmla="*/ 0 h 479709"/>
              <a:gd name="connsiteX2" fmla="*/ 1122741 w 1170712"/>
              <a:gd name="connsiteY2" fmla="*/ 0 h 479709"/>
              <a:gd name="connsiteX3" fmla="*/ 1170712 w 1170712"/>
              <a:gd name="connsiteY3" fmla="*/ 47971 h 479709"/>
              <a:gd name="connsiteX4" fmla="*/ 1170712 w 1170712"/>
              <a:gd name="connsiteY4" fmla="*/ 431738 h 479709"/>
              <a:gd name="connsiteX5" fmla="*/ 1122741 w 1170712"/>
              <a:gd name="connsiteY5" fmla="*/ 479709 h 479709"/>
              <a:gd name="connsiteX6" fmla="*/ 47971 w 1170712"/>
              <a:gd name="connsiteY6" fmla="*/ 479709 h 479709"/>
              <a:gd name="connsiteX7" fmla="*/ 0 w 1170712"/>
              <a:gd name="connsiteY7" fmla="*/ 431738 h 479709"/>
              <a:gd name="connsiteX8" fmla="*/ 0 w 1170712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712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122741" y="0"/>
                </a:lnTo>
                <a:cubicBezTo>
                  <a:pt x="1149235" y="0"/>
                  <a:pt x="1170712" y="21477"/>
                  <a:pt x="1170712" y="47971"/>
                </a:cubicBezTo>
                <a:lnTo>
                  <a:pt x="1170712" y="431738"/>
                </a:lnTo>
                <a:cubicBezTo>
                  <a:pt x="1170712" y="458232"/>
                  <a:pt x="1149235" y="479709"/>
                  <a:pt x="1122741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Insertion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B5D2D905-AC65-41BB-903D-75DE2F3A5428}"/>
              </a:ext>
            </a:extLst>
          </p:cNvPr>
          <p:cNvSpPr/>
          <p:nvPr/>
        </p:nvSpPr>
        <p:spPr>
          <a:xfrm>
            <a:off x="9839561" y="4277343"/>
            <a:ext cx="1630549" cy="47970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2" name="Forme libre : forme 51">
            <a:extLst>
              <a:ext uri="{FF2B5EF4-FFF2-40B4-BE49-F238E27FC236}">
                <a16:creationId xmlns:a16="http://schemas.microsoft.com/office/drawing/2014/main" id="{1E8B1728-6D7B-4FDD-8750-C0F955460442}"/>
              </a:ext>
            </a:extLst>
          </p:cNvPr>
          <p:cNvSpPr/>
          <p:nvPr/>
        </p:nvSpPr>
        <p:spPr>
          <a:xfrm>
            <a:off x="9884429" y="4319967"/>
            <a:ext cx="1630549" cy="479709"/>
          </a:xfrm>
          <a:custGeom>
            <a:avLst/>
            <a:gdLst>
              <a:gd name="connsiteX0" fmla="*/ 0 w 1630549"/>
              <a:gd name="connsiteY0" fmla="*/ 47971 h 479709"/>
              <a:gd name="connsiteX1" fmla="*/ 47971 w 1630549"/>
              <a:gd name="connsiteY1" fmla="*/ 0 h 479709"/>
              <a:gd name="connsiteX2" fmla="*/ 1582578 w 1630549"/>
              <a:gd name="connsiteY2" fmla="*/ 0 h 479709"/>
              <a:gd name="connsiteX3" fmla="*/ 1630549 w 1630549"/>
              <a:gd name="connsiteY3" fmla="*/ 47971 h 479709"/>
              <a:gd name="connsiteX4" fmla="*/ 1630549 w 1630549"/>
              <a:gd name="connsiteY4" fmla="*/ 431738 h 479709"/>
              <a:gd name="connsiteX5" fmla="*/ 1582578 w 1630549"/>
              <a:gd name="connsiteY5" fmla="*/ 479709 h 479709"/>
              <a:gd name="connsiteX6" fmla="*/ 47971 w 1630549"/>
              <a:gd name="connsiteY6" fmla="*/ 479709 h 479709"/>
              <a:gd name="connsiteX7" fmla="*/ 0 w 1630549"/>
              <a:gd name="connsiteY7" fmla="*/ 431738 h 479709"/>
              <a:gd name="connsiteX8" fmla="*/ 0 w 1630549"/>
              <a:gd name="connsiteY8" fmla="*/ 47971 h 47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0549" h="479709">
                <a:moveTo>
                  <a:pt x="0" y="47971"/>
                </a:moveTo>
                <a:cubicBezTo>
                  <a:pt x="0" y="21477"/>
                  <a:pt x="21477" y="0"/>
                  <a:pt x="47971" y="0"/>
                </a:cubicBezTo>
                <a:lnTo>
                  <a:pt x="1582578" y="0"/>
                </a:lnTo>
                <a:cubicBezTo>
                  <a:pt x="1609072" y="0"/>
                  <a:pt x="1630549" y="21477"/>
                  <a:pt x="1630549" y="47971"/>
                </a:cubicBezTo>
                <a:lnTo>
                  <a:pt x="1630549" y="431738"/>
                </a:lnTo>
                <a:cubicBezTo>
                  <a:pt x="1630549" y="458232"/>
                  <a:pt x="1609072" y="479709"/>
                  <a:pt x="1582578" y="479709"/>
                </a:cubicBezTo>
                <a:lnTo>
                  <a:pt x="47971" y="479709"/>
                </a:lnTo>
                <a:cubicBezTo>
                  <a:pt x="21477" y="479709"/>
                  <a:pt x="0" y="458232"/>
                  <a:pt x="0" y="431738"/>
                </a:cubicBezTo>
                <a:lnTo>
                  <a:pt x="0" y="4797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50" tIns="90250" rIns="90250" bIns="9025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Translocation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97C7D8E0-BC50-4389-88E0-EED13CE63E87}"/>
              </a:ext>
            </a:extLst>
          </p:cNvPr>
          <p:cNvSpPr/>
          <p:nvPr/>
        </p:nvSpPr>
        <p:spPr>
          <a:xfrm>
            <a:off x="7286601" y="5275059"/>
            <a:ext cx="1741718" cy="57576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5FEEC6A6-8749-4580-8B3A-0A8FACAE832F}"/>
              </a:ext>
            </a:extLst>
          </p:cNvPr>
          <p:cNvSpPr/>
          <p:nvPr/>
        </p:nvSpPr>
        <p:spPr>
          <a:xfrm>
            <a:off x="7331469" y="5317684"/>
            <a:ext cx="1741718" cy="575761"/>
          </a:xfrm>
          <a:custGeom>
            <a:avLst/>
            <a:gdLst>
              <a:gd name="connsiteX0" fmla="*/ 0 w 1741718"/>
              <a:gd name="connsiteY0" fmla="*/ 57576 h 575761"/>
              <a:gd name="connsiteX1" fmla="*/ 57576 w 1741718"/>
              <a:gd name="connsiteY1" fmla="*/ 0 h 575761"/>
              <a:gd name="connsiteX2" fmla="*/ 1684142 w 1741718"/>
              <a:gd name="connsiteY2" fmla="*/ 0 h 575761"/>
              <a:gd name="connsiteX3" fmla="*/ 1741718 w 1741718"/>
              <a:gd name="connsiteY3" fmla="*/ 57576 h 575761"/>
              <a:gd name="connsiteX4" fmla="*/ 1741718 w 1741718"/>
              <a:gd name="connsiteY4" fmla="*/ 518185 h 575761"/>
              <a:gd name="connsiteX5" fmla="*/ 1684142 w 1741718"/>
              <a:gd name="connsiteY5" fmla="*/ 575761 h 575761"/>
              <a:gd name="connsiteX6" fmla="*/ 57576 w 1741718"/>
              <a:gd name="connsiteY6" fmla="*/ 575761 h 575761"/>
              <a:gd name="connsiteX7" fmla="*/ 0 w 1741718"/>
              <a:gd name="connsiteY7" fmla="*/ 518185 h 575761"/>
              <a:gd name="connsiteX8" fmla="*/ 0 w 1741718"/>
              <a:gd name="connsiteY8" fmla="*/ 57576 h 57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1718" h="575761">
                <a:moveTo>
                  <a:pt x="0" y="57576"/>
                </a:moveTo>
                <a:cubicBezTo>
                  <a:pt x="0" y="25778"/>
                  <a:pt x="25778" y="0"/>
                  <a:pt x="57576" y="0"/>
                </a:cubicBezTo>
                <a:lnTo>
                  <a:pt x="1684142" y="0"/>
                </a:lnTo>
                <a:cubicBezTo>
                  <a:pt x="1715940" y="0"/>
                  <a:pt x="1741718" y="25778"/>
                  <a:pt x="1741718" y="57576"/>
                </a:cubicBezTo>
                <a:lnTo>
                  <a:pt x="1741718" y="518185"/>
                </a:lnTo>
                <a:cubicBezTo>
                  <a:pt x="1741718" y="549983"/>
                  <a:pt x="1715940" y="575761"/>
                  <a:pt x="1684142" y="575761"/>
                </a:cubicBezTo>
                <a:lnTo>
                  <a:pt x="57576" y="575761"/>
                </a:lnTo>
                <a:cubicBezTo>
                  <a:pt x="25778" y="575761"/>
                  <a:pt x="0" y="549983"/>
                  <a:pt x="0" y="518185"/>
                </a:cubicBezTo>
                <a:lnTo>
                  <a:pt x="0" y="57576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3063" tIns="93063" rIns="93063" bIns="9306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Réciproque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64AB0BCE-6A43-4E3E-B08A-65D672E53F2C}"/>
              </a:ext>
            </a:extLst>
          </p:cNvPr>
          <p:cNvSpPr/>
          <p:nvPr/>
        </p:nvSpPr>
        <p:spPr>
          <a:xfrm>
            <a:off x="9701609" y="5275059"/>
            <a:ext cx="2423119" cy="634041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51E62DF2-BFA0-4E11-A32D-E98041EC53BB}"/>
              </a:ext>
            </a:extLst>
          </p:cNvPr>
          <p:cNvSpPr/>
          <p:nvPr/>
        </p:nvSpPr>
        <p:spPr>
          <a:xfrm>
            <a:off x="9746477" y="5317684"/>
            <a:ext cx="2423119" cy="634041"/>
          </a:xfrm>
          <a:custGeom>
            <a:avLst/>
            <a:gdLst>
              <a:gd name="connsiteX0" fmla="*/ 0 w 2423119"/>
              <a:gd name="connsiteY0" fmla="*/ 63404 h 634041"/>
              <a:gd name="connsiteX1" fmla="*/ 63404 w 2423119"/>
              <a:gd name="connsiteY1" fmla="*/ 0 h 634041"/>
              <a:gd name="connsiteX2" fmla="*/ 2359715 w 2423119"/>
              <a:gd name="connsiteY2" fmla="*/ 0 h 634041"/>
              <a:gd name="connsiteX3" fmla="*/ 2423119 w 2423119"/>
              <a:gd name="connsiteY3" fmla="*/ 63404 h 634041"/>
              <a:gd name="connsiteX4" fmla="*/ 2423119 w 2423119"/>
              <a:gd name="connsiteY4" fmla="*/ 570637 h 634041"/>
              <a:gd name="connsiteX5" fmla="*/ 2359715 w 2423119"/>
              <a:gd name="connsiteY5" fmla="*/ 634041 h 634041"/>
              <a:gd name="connsiteX6" fmla="*/ 63404 w 2423119"/>
              <a:gd name="connsiteY6" fmla="*/ 634041 h 634041"/>
              <a:gd name="connsiteX7" fmla="*/ 0 w 2423119"/>
              <a:gd name="connsiteY7" fmla="*/ 570637 h 634041"/>
              <a:gd name="connsiteX8" fmla="*/ 0 w 2423119"/>
              <a:gd name="connsiteY8" fmla="*/ 63404 h 634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119" h="634041">
                <a:moveTo>
                  <a:pt x="0" y="63404"/>
                </a:moveTo>
                <a:cubicBezTo>
                  <a:pt x="0" y="28387"/>
                  <a:pt x="28387" y="0"/>
                  <a:pt x="63404" y="0"/>
                </a:cubicBezTo>
                <a:lnTo>
                  <a:pt x="2359715" y="0"/>
                </a:lnTo>
                <a:cubicBezTo>
                  <a:pt x="2394732" y="0"/>
                  <a:pt x="2423119" y="28387"/>
                  <a:pt x="2423119" y="63404"/>
                </a:cubicBezTo>
                <a:lnTo>
                  <a:pt x="2423119" y="570637"/>
                </a:lnTo>
                <a:cubicBezTo>
                  <a:pt x="2423119" y="605654"/>
                  <a:pt x="2394732" y="634041"/>
                  <a:pt x="2359715" y="634041"/>
                </a:cubicBezTo>
                <a:lnTo>
                  <a:pt x="63404" y="634041"/>
                </a:lnTo>
                <a:cubicBezTo>
                  <a:pt x="28387" y="634041"/>
                  <a:pt x="0" y="605654"/>
                  <a:pt x="0" y="570637"/>
                </a:cubicBezTo>
                <a:lnTo>
                  <a:pt x="0" y="63404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25400" h="3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4770" tIns="94770" rIns="94770" bIns="947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b="1" kern="1200" dirty="0"/>
              <a:t>Robertsonienne</a:t>
            </a:r>
          </a:p>
        </p:txBody>
      </p:sp>
    </p:spTree>
    <p:extLst>
      <p:ext uri="{BB962C8B-B14F-4D97-AF65-F5344CB8AC3E}">
        <p14:creationId xmlns:p14="http://schemas.microsoft.com/office/powerpoint/2010/main" val="308775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0" grpId="0" animBg="1"/>
      <p:bldP spid="52" grpId="0" animBg="1"/>
      <p:bldP spid="54" grpId="0" animBg="1"/>
      <p:bldP spid="5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C7C434-3A24-4E73-8B33-6AFB133FB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79767" y="1561763"/>
            <a:ext cx="4842343" cy="487949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altLang="fr-FR" dirty="0">
                <a:cs typeface="Times New Roman" panose="02020603050405020304" pitchFamily="18" charset="0"/>
              </a:rPr>
              <a:t> Variation du nbre de copie du  complément chromosomique</a:t>
            </a:r>
          </a:p>
          <a:p>
            <a:pPr marL="0" indent="0">
              <a:buNone/>
            </a:pPr>
            <a:r>
              <a:rPr lang="fr-FR" altLang="fr-FR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r>
              <a:rPr lang="fr-FR" altLang="fr-FR" b="1" dirty="0">
                <a:cs typeface="Times New Roman" panose="02020603050405020304" pitchFamily="18" charset="0"/>
              </a:rPr>
              <a:t>triploïdie </a:t>
            </a:r>
            <a:r>
              <a:rPr lang="fr-FR" altLang="fr-FR" dirty="0">
                <a:cs typeface="Times New Roman" panose="02020603050405020304" pitchFamily="18" charset="0"/>
              </a:rPr>
              <a:t>(3n) </a:t>
            </a:r>
            <a:r>
              <a:rPr lang="fr-FR" b="1" dirty="0">
                <a:cs typeface="Times New Roman" panose="02020603050405020304" pitchFamily="18" charset="0"/>
              </a:rPr>
              <a:t>69,XXX </a:t>
            </a:r>
            <a:endParaRPr lang="fr-FR" altLang="fr-FR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6D18182-8C00-418A-94D9-CF5ADF4CD4EF}"/>
              </a:ext>
            </a:extLst>
          </p:cNvPr>
          <p:cNvGrpSpPr/>
          <p:nvPr/>
        </p:nvGrpSpPr>
        <p:grpSpPr>
          <a:xfrm>
            <a:off x="4206691" y="157050"/>
            <a:ext cx="3778618" cy="532854"/>
            <a:chOff x="802087" y="1332349"/>
            <a:chExt cx="1536130" cy="532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A49BF37-36F8-4728-9540-638D046CE693}"/>
                </a:ext>
              </a:extLst>
            </p:cNvPr>
            <p:cNvSpPr/>
            <p:nvPr/>
          </p:nvSpPr>
          <p:spPr>
            <a:xfrm>
              <a:off x="802087" y="1332349"/>
              <a:ext cx="1536130" cy="532854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 : coins arrondis 4">
              <a:extLst>
                <a:ext uri="{FF2B5EF4-FFF2-40B4-BE49-F238E27FC236}">
                  <a16:creationId xmlns:a16="http://schemas.microsoft.com/office/drawing/2014/main" id="{7E8F7C42-4CA1-4A50-95BD-D26C2151A485}"/>
                </a:ext>
              </a:extLst>
            </p:cNvPr>
            <p:cNvSpPr txBox="1"/>
            <p:nvPr/>
          </p:nvSpPr>
          <p:spPr>
            <a:xfrm>
              <a:off x="817694" y="1347956"/>
              <a:ext cx="1504916" cy="5016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/>
                <a:t>Anomalies de Nombre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5C08533-D58A-4D00-A785-15A33890BA8E}"/>
              </a:ext>
            </a:extLst>
          </p:cNvPr>
          <p:cNvSpPr/>
          <p:nvPr/>
        </p:nvSpPr>
        <p:spPr>
          <a:xfrm>
            <a:off x="7751375" y="851291"/>
            <a:ext cx="406374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fr-FR" sz="3200" b="1" dirty="0"/>
              <a:t>Euploïdie = Polyploïdie</a:t>
            </a:r>
          </a:p>
        </p:txBody>
      </p:sp>
      <p:sp>
        <p:nvSpPr>
          <p:cNvPr id="14" name="Espace réservé du contenu 5">
            <a:extLst>
              <a:ext uri="{FF2B5EF4-FFF2-40B4-BE49-F238E27FC236}">
                <a16:creationId xmlns:a16="http://schemas.microsoft.com/office/drawing/2014/main" id="{0CA6262D-1DB1-49C6-935E-78294129C2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0890" y="3185406"/>
            <a:ext cx="5840178" cy="36051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fr-FR" altLang="fr-FR" dirty="0">
                <a:cs typeface="Times New Roman" panose="02020603050405020304" pitchFamily="18" charset="0"/>
              </a:rPr>
              <a:t> Présence d’un ou plusieurs chromosomes en plus ou en moins</a:t>
            </a:r>
          </a:p>
          <a:p>
            <a:pPr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altLang="fr-FR" dirty="0">
                <a:solidFill>
                  <a:srgbClr val="FF0000"/>
                </a:solidFill>
                <a:cs typeface="Times New Roman" panose="02020603050405020304" pitchFamily="18" charset="0"/>
              </a:rPr>
              <a:t>Exemples :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	- </a:t>
            </a:r>
            <a:r>
              <a:rPr lang="fr-FR" altLang="fr-FR" dirty="0" err="1">
                <a:cs typeface="Times New Roman" panose="02020603050405020304" pitchFamily="18" charset="0"/>
              </a:rPr>
              <a:t>Synd</a:t>
            </a:r>
            <a:r>
              <a:rPr lang="fr-FR" altLang="fr-FR" dirty="0">
                <a:cs typeface="Times New Roman" panose="02020603050405020304" pitchFamily="18" charset="0"/>
              </a:rPr>
              <a:t> de </a:t>
            </a:r>
            <a:r>
              <a:rPr lang="fr-FR" altLang="fr-FR" b="1" dirty="0">
                <a:cs typeface="Times New Roman" panose="02020603050405020304" pitchFamily="18" charset="0"/>
              </a:rPr>
              <a:t>Down</a:t>
            </a:r>
            <a:r>
              <a:rPr lang="fr-FR" altLang="fr-FR" dirty="0">
                <a:cs typeface="Times New Roman" panose="02020603050405020304" pitchFamily="18" charset="0"/>
              </a:rPr>
              <a:t> (</a:t>
            </a:r>
            <a:r>
              <a:rPr lang="fr-FR" altLang="fr-FR" b="1" dirty="0">
                <a:cs typeface="Times New Roman" panose="02020603050405020304" pitchFamily="18" charset="0"/>
              </a:rPr>
              <a:t>trisomie 21</a:t>
            </a:r>
            <a:r>
              <a:rPr lang="fr-FR" altLang="fr-FR" dirty="0"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	- </a:t>
            </a:r>
            <a:r>
              <a:rPr lang="fr-FR" altLang="fr-FR" b="1" dirty="0">
                <a:cs typeface="Times New Roman" panose="02020603050405020304" pitchFamily="18" charset="0"/>
              </a:rPr>
              <a:t>Trisomie 18 </a:t>
            </a:r>
            <a:r>
              <a:rPr lang="fr-FR" altLang="fr-FR" dirty="0">
                <a:cs typeface="Times New Roman" panose="02020603050405020304" pitchFamily="18" charset="0"/>
              </a:rPr>
              <a:t>et </a:t>
            </a:r>
            <a:r>
              <a:rPr lang="fr-FR" altLang="fr-FR" b="1" dirty="0">
                <a:cs typeface="Times New Roman" panose="02020603050405020304" pitchFamily="18" charset="0"/>
              </a:rPr>
              <a:t>trisomie 13</a:t>
            </a: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	- </a:t>
            </a:r>
            <a:r>
              <a:rPr lang="fr-FR" altLang="fr-FR" dirty="0" err="1">
                <a:cs typeface="Times New Roman" panose="02020603050405020304" pitchFamily="18" charset="0"/>
              </a:rPr>
              <a:t>Synd</a:t>
            </a:r>
            <a:r>
              <a:rPr lang="fr-FR" altLang="fr-FR" dirty="0">
                <a:cs typeface="Times New Roman" panose="02020603050405020304" pitchFamily="18" charset="0"/>
              </a:rPr>
              <a:t> de </a:t>
            </a:r>
            <a:r>
              <a:rPr lang="fr-FR" altLang="fr-FR" b="1" dirty="0" err="1">
                <a:cs typeface="Times New Roman" panose="02020603050405020304" pitchFamily="18" charset="0"/>
              </a:rPr>
              <a:t>Klinfelter</a:t>
            </a:r>
            <a:r>
              <a:rPr lang="fr-FR" altLang="fr-FR" dirty="0">
                <a:cs typeface="Times New Roman" panose="02020603050405020304" pitchFamily="18" charset="0"/>
              </a:rPr>
              <a:t> (XXY)</a:t>
            </a:r>
            <a:endParaRPr lang="fr-FR" altLang="fr-FR" b="1" dirty="0"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	- </a:t>
            </a:r>
            <a:r>
              <a:rPr lang="fr-FR" altLang="fr-FR" dirty="0" err="1">
                <a:cs typeface="Times New Roman" panose="02020603050405020304" pitchFamily="18" charset="0"/>
              </a:rPr>
              <a:t>Synd</a:t>
            </a:r>
            <a:r>
              <a:rPr lang="fr-FR" altLang="fr-FR" dirty="0">
                <a:cs typeface="Times New Roman" panose="02020603050405020304" pitchFamily="18" charset="0"/>
              </a:rPr>
              <a:t> de </a:t>
            </a:r>
            <a:r>
              <a:rPr lang="fr-FR" altLang="fr-FR" b="1" dirty="0">
                <a:cs typeface="Times New Roman" panose="02020603050405020304" pitchFamily="18" charset="0"/>
              </a:rPr>
              <a:t>Turner</a:t>
            </a:r>
            <a:r>
              <a:rPr lang="fr-FR" altLang="fr-FR" dirty="0">
                <a:cs typeface="Times New Roman" panose="02020603050405020304" pitchFamily="18" charset="0"/>
              </a:rPr>
              <a:t> (45,X0)</a:t>
            </a:r>
            <a:endParaRPr lang="fr-FR" dirty="0"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26AEF1-EE6C-4FDD-B522-63F6C34C0D4B}"/>
              </a:ext>
            </a:extLst>
          </p:cNvPr>
          <p:cNvSpPr/>
          <p:nvPr/>
        </p:nvSpPr>
        <p:spPr>
          <a:xfrm>
            <a:off x="2346312" y="2522191"/>
            <a:ext cx="224933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fr-FR" sz="3200" b="1" dirty="0"/>
              <a:t>Aneuploïdie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192427-FADD-4432-8A49-CA1FA5845C6D}"/>
              </a:ext>
            </a:extLst>
          </p:cNvPr>
          <p:cNvSpPr/>
          <p:nvPr/>
        </p:nvSpPr>
        <p:spPr>
          <a:xfrm>
            <a:off x="346132" y="960692"/>
            <a:ext cx="65524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800" dirty="0">
                <a:solidFill>
                  <a:schemeClr val="dk1"/>
                </a:solidFill>
                <a:cs typeface="Times New Roman" panose="02020603050405020304" pitchFamily="18" charset="0"/>
              </a:rPr>
              <a:t>Ces anomalies sont toujours </a:t>
            </a:r>
            <a:r>
              <a:rPr lang="fr-FR" altLang="fr-FR" sz="2800" b="1" dirty="0">
                <a:solidFill>
                  <a:schemeClr val="dk1"/>
                </a:solidFill>
                <a:cs typeface="Times New Roman" panose="02020603050405020304" pitchFamily="18" charset="0"/>
              </a:rPr>
              <a:t>déséquilibrées</a:t>
            </a:r>
            <a:r>
              <a:rPr lang="fr-FR" altLang="fr-FR" sz="2800" dirty="0">
                <a:solidFill>
                  <a:schemeClr val="dk1"/>
                </a:solidFill>
                <a:cs typeface="Times New Roman" panose="02020603050405020304" pitchFamily="18" charset="0"/>
              </a:rPr>
              <a:t> et peuvent impliquer </a:t>
            </a:r>
            <a:r>
              <a:rPr lang="fr-FR" altLang="fr-FR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tout</a:t>
            </a:r>
            <a:r>
              <a:rPr lang="fr-FR" altLang="fr-FR" sz="2800" dirty="0">
                <a:solidFill>
                  <a:schemeClr val="dk1"/>
                </a:solidFill>
                <a:cs typeface="Times New Roman" panose="02020603050405020304" pitchFamily="18" charset="0"/>
              </a:rPr>
              <a:t> le génome ou une </a:t>
            </a:r>
            <a:r>
              <a:rPr lang="fr-FR" altLang="fr-FR" sz="2800" dirty="0">
                <a:solidFill>
                  <a:srgbClr val="0070C0"/>
                </a:solidFill>
                <a:cs typeface="Times New Roman" panose="02020603050405020304" pitchFamily="18" charset="0"/>
              </a:rPr>
              <a:t>partie</a:t>
            </a:r>
            <a:r>
              <a:rPr lang="fr-FR" altLang="fr-FR" sz="2800" dirty="0">
                <a:solidFill>
                  <a:schemeClr val="dk1"/>
                </a:solidFill>
                <a:cs typeface="Times New Roman" panose="02020603050405020304" pitchFamily="18" charset="0"/>
              </a:rPr>
              <a:t> </a:t>
            </a:r>
            <a:endParaRPr lang="fr-FR" sz="2800" dirty="0">
              <a:solidFill>
                <a:schemeClr val="dk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E824ED-7795-4B4E-845C-4BEA62AB68E4}"/>
              </a:ext>
            </a:extLst>
          </p:cNvPr>
          <p:cNvGrpSpPr/>
          <p:nvPr/>
        </p:nvGrpSpPr>
        <p:grpSpPr>
          <a:xfrm>
            <a:off x="7751375" y="3023332"/>
            <a:ext cx="3699126" cy="3338959"/>
            <a:chOff x="7769676" y="2698231"/>
            <a:chExt cx="3787745" cy="3991184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ED8D8DE-8E16-48FE-A240-D4C4FB6D3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9676" y="2698231"/>
              <a:ext cx="3787745" cy="3991184"/>
            </a:xfrm>
            <a:prstGeom prst="rect">
              <a:avLst/>
            </a:prstGeom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4224862-0EC0-46F7-A486-9AEE00FE4BE2}"/>
                </a:ext>
              </a:extLst>
            </p:cNvPr>
            <p:cNvSpPr/>
            <p:nvPr/>
          </p:nvSpPr>
          <p:spPr>
            <a:xfrm>
              <a:off x="10023029" y="5613816"/>
              <a:ext cx="927286" cy="57584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68F0CB5-D43F-44C4-9297-C70B84981070}"/>
              </a:ext>
            </a:extLst>
          </p:cNvPr>
          <p:cNvSpPr/>
          <p:nvPr/>
        </p:nvSpPr>
        <p:spPr>
          <a:xfrm>
            <a:off x="6520721" y="6362291"/>
            <a:ext cx="57218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err="1">
                <a:solidFill>
                  <a:schemeClr val="dk1"/>
                </a:solidFill>
                <a:cs typeface="Times New Roman" panose="02020603050405020304" pitchFamily="18" charset="0"/>
              </a:rPr>
              <a:t>Rq</a:t>
            </a:r>
            <a:r>
              <a:rPr lang="fr-FR" sz="2800" dirty="0">
                <a:solidFill>
                  <a:schemeClr val="dk1"/>
                </a:solidFill>
                <a:cs typeface="Times New Roman" panose="02020603050405020304" pitchFamily="18" charset="0"/>
              </a:rPr>
              <a:t>: toutes les euploïdies sont létales</a:t>
            </a:r>
          </a:p>
        </p:txBody>
      </p:sp>
    </p:spTree>
    <p:extLst>
      <p:ext uri="{BB962C8B-B14F-4D97-AF65-F5344CB8AC3E}">
        <p14:creationId xmlns:p14="http://schemas.microsoft.com/office/powerpoint/2010/main" val="401710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10" grpId="0" animBg="1"/>
      <p:bldP spid="14" grpId="0" build="p" animBg="1"/>
      <p:bldP spid="15" grpId="0" animBg="1"/>
      <p:bldP spid="17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FC260B54-7D0F-477B-96AC-E96D089EA64D}"/>
              </a:ext>
            </a:extLst>
          </p:cNvPr>
          <p:cNvGrpSpPr/>
          <p:nvPr/>
        </p:nvGrpSpPr>
        <p:grpSpPr>
          <a:xfrm>
            <a:off x="284811" y="28946"/>
            <a:ext cx="5523878" cy="3461480"/>
            <a:chOff x="284811" y="28946"/>
            <a:chExt cx="5059181" cy="346148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4281A2A-345B-412B-AE61-F66B9F03F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4811" y="93731"/>
              <a:ext cx="5059181" cy="33966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5334BD7-3DD5-4CD2-9D49-CBAEC8E5F7B3}"/>
                </a:ext>
              </a:extLst>
            </p:cNvPr>
            <p:cNvSpPr/>
            <p:nvPr/>
          </p:nvSpPr>
          <p:spPr>
            <a:xfrm>
              <a:off x="2510851" y="2938071"/>
              <a:ext cx="764499" cy="382249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33C20E-5662-4332-8AF5-207C558FF3C7}"/>
                </a:ext>
              </a:extLst>
            </p:cNvPr>
            <p:cNvSpPr/>
            <p:nvPr/>
          </p:nvSpPr>
          <p:spPr>
            <a:xfrm>
              <a:off x="2234347" y="28946"/>
              <a:ext cx="2025045" cy="76944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altLang="fr-FR" sz="2200" b="1" dirty="0">
                  <a:cs typeface="Times New Roman" panose="02020603050405020304" pitchFamily="18" charset="0"/>
                </a:rPr>
                <a:t>Trisomie 21 libre: </a:t>
              </a:r>
            </a:p>
            <a:p>
              <a:pPr algn="ctr"/>
              <a:r>
                <a:rPr lang="fr-FR" sz="2200" b="1" dirty="0">
                  <a:cs typeface="Times New Roman" panose="02020603050405020304" pitchFamily="18" charset="0"/>
                </a:rPr>
                <a:t>47,XY,+21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07B3051-9E9B-417E-951B-CA1AF64A449F}"/>
              </a:ext>
            </a:extLst>
          </p:cNvPr>
          <p:cNvGrpSpPr/>
          <p:nvPr/>
        </p:nvGrpSpPr>
        <p:grpSpPr>
          <a:xfrm>
            <a:off x="5991555" y="44969"/>
            <a:ext cx="5793966" cy="3445455"/>
            <a:chOff x="6947573" y="3732223"/>
            <a:chExt cx="5045806" cy="3085933"/>
          </a:xfrm>
        </p:grpSpPr>
        <p:pic>
          <p:nvPicPr>
            <p:cNvPr id="18434" name="Picture 2" descr="RÃ©sultat de recherche d'images pour &quot;caryotype trisomie 13&quot;">
              <a:extLst>
                <a:ext uri="{FF2B5EF4-FFF2-40B4-BE49-F238E27FC236}">
                  <a16:creationId xmlns:a16="http://schemas.microsoft.com/office/drawing/2014/main" id="{02B63EA7-91D8-417F-9E48-DD26C45D76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02" t="26340" r="10056" b="13605"/>
            <a:stretch/>
          </p:blipFill>
          <p:spPr bwMode="auto">
            <a:xfrm>
              <a:off x="6996657" y="3895075"/>
              <a:ext cx="4996722" cy="29230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64A0BE8-0C46-43AE-B7BA-6ADB9B298DCE}"/>
                </a:ext>
              </a:extLst>
            </p:cNvPr>
            <p:cNvSpPr/>
            <p:nvPr/>
          </p:nvSpPr>
          <p:spPr>
            <a:xfrm>
              <a:off x="6947573" y="5718746"/>
              <a:ext cx="715802" cy="56962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2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35C3F6-A116-4675-B93B-1E58CAA5E376}"/>
                </a:ext>
              </a:extLst>
            </p:cNvPr>
            <p:cNvSpPr/>
            <p:nvPr/>
          </p:nvSpPr>
          <p:spPr>
            <a:xfrm>
              <a:off x="8235671" y="3732223"/>
              <a:ext cx="2478926" cy="38592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altLang="fr-FR" sz="2200" b="1" dirty="0">
                  <a:cs typeface="Times New Roman" panose="02020603050405020304" pitchFamily="18" charset="0"/>
                </a:rPr>
                <a:t>Trisomie 13: </a:t>
              </a:r>
              <a:r>
                <a:rPr lang="fr-FR" sz="2200" b="1" dirty="0">
                  <a:cs typeface="Times New Roman" panose="02020603050405020304" pitchFamily="18" charset="0"/>
                </a:rPr>
                <a:t>47,XX,+13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76ADF6A5-6BBF-4EC2-8A27-C26FF74489C5}"/>
              </a:ext>
            </a:extLst>
          </p:cNvPr>
          <p:cNvGrpSpPr/>
          <p:nvPr/>
        </p:nvGrpSpPr>
        <p:grpSpPr>
          <a:xfrm>
            <a:off x="284811" y="3818703"/>
            <a:ext cx="5559470" cy="2923081"/>
            <a:chOff x="284812" y="3818703"/>
            <a:chExt cx="5239062" cy="2923081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4D3EA6A9-8564-444E-9236-2A202035B5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6" t="3236" r="4182" b="12193"/>
            <a:stretch/>
          </p:blipFill>
          <p:spPr bwMode="auto">
            <a:xfrm>
              <a:off x="284812" y="3818703"/>
              <a:ext cx="5154742" cy="29230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85FA687-E0CC-4381-9F84-409B154D5112}"/>
                </a:ext>
              </a:extLst>
            </p:cNvPr>
            <p:cNvSpPr/>
            <p:nvPr/>
          </p:nvSpPr>
          <p:spPr>
            <a:xfrm>
              <a:off x="3987383" y="6026046"/>
              <a:ext cx="1536491" cy="71573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B212C078-B28D-4626-9F55-AF93E636A1DB}"/>
              </a:ext>
            </a:extLst>
          </p:cNvPr>
          <p:cNvGrpSpPr/>
          <p:nvPr/>
        </p:nvGrpSpPr>
        <p:grpSpPr>
          <a:xfrm>
            <a:off x="6047916" y="3677160"/>
            <a:ext cx="5737605" cy="3073717"/>
            <a:chOff x="6982619" y="304268"/>
            <a:chExt cx="5010760" cy="3396695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2AEB6935-4439-4B13-A009-8117CD3996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82619" y="304268"/>
              <a:ext cx="4996722" cy="3396695"/>
              <a:chOff x="158" y="1015"/>
              <a:chExt cx="5217" cy="3042"/>
            </a:xfrm>
          </p:grpSpPr>
          <p:pic>
            <p:nvPicPr>
              <p:cNvPr id="8" name="Picture 4" descr="41785BK">
                <a:extLst>
                  <a:ext uri="{FF2B5EF4-FFF2-40B4-BE49-F238E27FC236}">
                    <a16:creationId xmlns:a16="http://schemas.microsoft.com/office/drawing/2014/main" id="{CC0E1301-DD06-4981-918B-450E0E4DA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3" b="8333"/>
              <a:stretch>
                <a:fillRect/>
              </a:stretch>
            </p:blipFill>
            <p:spPr bwMode="auto">
              <a:xfrm>
                <a:off x="158" y="1015"/>
                <a:ext cx="5217" cy="304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7882CD-7695-475A-A350-302F85F3B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30" y="3612"/>
                <a:ext cx="318" cy="4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CC33F77-574F-4BC5-8AA7-DD9189413B24}"/>
                </a:ext>
              </a:extLst>
            </p:cNvPr>
            <p:cNvSpPr/>
            <p:nvPr/>
          </p:nvSpPr>
          <p:spPr>
            <a:xfrm>
              <a:off x="10309483" y="2899095"/>
              <a:ext cx="1683896" cy="7605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16A9B20-2B13-4111-9524-B17066477147}"/>
              </a:ext>
            </a:extLst>
          </p:cNvPr>
          <p:cNvCxnSpPr/>
          <p:nvPr/>
        </p:nvCxnSpPr>
        <p:spPr>
          <a:xfrm>
            <a:off x="5918727" y="0"/>
            <a:ext cx="0" cy="685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CAB39BA-31B5-44CD-943E-1FFDB6DAE3F2}"/>
              </a:ext>
            </a:extLst>
          </p:cNvPr>
          <p:cNvCxnSpPr/>
          <p:nvPr/>
        </p:nvCxnSpPr>
        <p:spPr>
          <a:xfrm>
            <a:off x="0" y="3600956"/>
            <a:ext cx="121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F0C165F-19D3-44E7-A62B-AF76107A9B01}"/>
              </a:ext>
            </a:extLst>
          </p:cNvPr>
          <p:cNvSpPr/>
          <p:nvPr/>
        </p:nvSpPr>
        <p:spPr>
          <a:xfrm>
            <a:off x="1916046" y="3490426"/>
            <a:ext cx="2394368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fr-FR" sz="2200" b="1" dirty="0" err="1">
                <a:cs typeface="Times New Roman" panose="02020603050405020304" pitchFamily="18" charset="0"/>
              </a:rPr>
              <a:t>Klinfelter</a:t>
            </a:r>
            <a:r>
              <a:rPr lang="fr-FR" altLang="fr-FR" sz="2200" b="1" dirty="0">
                <a:cs typeface="Times New Roman" panose="02020603050405020304" pitchFamily="18" charset="0"/>
              </a:rPr>
              <a:t>: </a:t>
            </a:r>
            <a:r>
              <a:rPr lang="fr-FR" sz="2200" b="1" dirty="0">
                <a:cs typeface="Times New Roman" panose="02020603050405020304" pitchFamily="18" charset="0"/>
              </a:rPr>
              <a:t>47,XXY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C2B3E1-0583-4A3F-A921-C47F6D2C4824}"/>
              </a:ext>
            </a:extLst>
          </p:cNvPr>
          <p:cNvSpPr/>
          <p:nvPr/>
        </p:nvSpPr>
        <p:spPr>
          <a:xfrm>
            <a:off x="7896275" y="3490426"/>
            <a:ext cx="1873632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fr-FR" altLang="fr-FR" sz="2200" b="1" dirty="0">
                <a:cs typeface="Times New Roman" panose="02020603050405020304" pitchFamily="18" charset="0"/>
              </a:rPr>
              <a:t>Turner: </a:t>
            </a:r>
            <a:r>
              <a:rPr lang="fr-FR" sz="2200" b="1" dirty="0">
                <a:cs typeface="Times New Roman" panose="02020603050405020304" pitchFamily="18" charset="0"/>
              </a:rPr>
              <a:t>45,X0</a:t>
            </a:r>
            <a:r>
              <a:rPr lang="fr-FR" altLang="fr-FR" sz="2200" b="1" dirty="0">
                <a:cs typeface="Times New Roman" panose="02020603050405020304" pitchFamily="18" charset="0"/>
              </a:rPr>
              <a:t> </a:t>
            </a:r>
            <a:endParaRPr lang="fr-FR" sz="2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03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C642BDC9-9C34-4332-91B3-92F2A512273D}"/>
              </a:ext>
            </a:extLst>
          </p:cNvPr>
          <p:cNvGrpSpPr/>
          <p:nvPr/>
        </p:nvGrpSpPr>
        <p:grpSpPr>
          <a:xfrm>
            <a:off x="4270079" y="157050"/>
            <a:ext cx="3651842" cy="532854"/>
            <a:chOff x="802087" y="1332349"/>
            <a:chExt cx="1536130" cy="532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3220B6B-030F-4CCB-B94E-F010BB5C09F7}"/>
                </a:ext>
              </a:extLst>
            </p:cNvPr>
            <p:cNvSpPr/>
            <p:nvPr/>
          </p:nvSpPr>
          <p:spPr>
            <a:xfrm>
              <a:off x="802087" y="1332349"/>
              <a:ext cx="1536130" cy="532854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ctangle : coins arrondis 4">
              <a:extLst>
                <a:ext uri="{FF2B5EF4-FFF2-40B4-BE49-F238E27FC236}">
                  <a16:creationId xmlns:a16="http://schemas.microsoft.com/office/drawing/2014/main" id="{BF8EE2ED-0342-4F55-8635-CF6172A7C5F1}"/>
                </a:ext>
              </a:extLst>
            </p:cNvPr>
            <p:cNvSpPr txBox="1"/>
            <p:nvPr/>
          </p:nvSpPr>
          <p:spPr>
            <a:xfrm>
              <a:off x="817694" y="1347956"/>
              <a:ext cx="1504916" cy="5016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/>
                <a:t>Anomalies de Nombre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C481E17-9D96-430A-A429-68DEFFEA77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61" t="3650" r="6438" b="2198"/>
          <a:stretch/>
        </p:blipFill>
        <p:spPr>
          <a:xfrm>
            <a:off x="6156960" y="1417320"/>
            <a:ext cx="5745480" cy="534924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7208586-C8AA-4347-8C3A-B943F505DFDB}"/>
              </a:ext>
            </a:extLst>
          </p:cNvPr>
          <p:cNvSpPr txBox="1"/>
          <p:nvPr/>
        </p:nvSpPr>
        <p:spPr>
          <a:xfrm>
            <a:off x="8397956" y="822780"/>
            <a:ext cx="1263487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Rappels 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E3C8110B-76CD-4FBB-B027-8FA6B50B1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27" y="2182073"/>
            <a:ext cx="5745480" cy="24938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altLang="fr-FR" dirty="0">
                <a:cs typeface="Arial" panose="020B0604020202020204" pitchFamily="34" charset="0"/>
              </a:rPr>
              <a:t>Résultent d’une mauvaise </a:t>
            </a:r>
            <a:r>
              <a:rPr lang="fr-FR" altLang="fr-FR" b="1" dirty="0">
                <a:cs typeface="Arial" panose="020B0604020202020204" pitchFamily="34" charset="0"/>
              </a:rPr>
              <a:t>ségrégation</a:t>
            </a:r>
            <a:r>
              <a:rPr lang="fr-FR" altLang="fr-FR" dirty="0">
                <a:cs typeface="Arial" panose="020B0604020202020204" pitchFamily="34" charset="0"/>
              </a:rPr>
              <a:t> des chromosomes au cours de la division cellulaire :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altLang="fr-FR" dirty="0">
                <a:cs typeface="Arial" panose="020B0604020202020204" pitchFamily="34" charset="0"/>
              </a:rPr>
              <a:t> </a:t>
            </a:r>
            <a:r>
              <a:rPr lang="fr-FR" altLang="fr-FR" b="1" dirty="0">
                <a:cs typeface="Arial" panose="020B0604020202020204" pitchFamily="34" charset="0"/>
              </a:rPr>
              <a:t>mitose</a:t>
            </a:r>
            <a:r>
              <a:rPr lang="fr-FR" altLang="fr-FR" dirty="0"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altLang="fr-FR" dirty="0">
                <a:cs typeface="Arial" panose="020B0604020202020204" pitchFamily="34" charset="0"/>
              </a:rPr>
              <a:t>ou l’une des divisions de la </a:t>
            </a:r>
            <a:r>
              <a:rPr lang="fr-FR" altLang="fr-FR" b="1" dirty="0">
                <a:cs typeface="Arial" panose="020B0604020202020204" pitchFamily="34" charset="0"/>
              </a:rPr>
              <a:t>méiose</a:t>
            </a:r>
            <a:endParaRPr lang="fr-FR" dirty="0"/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C642BDC9-9C34-4332-91B3-92F2A512273D}"/>
              </a:ext>
            </a:extLst>
          </p:cNvPr>
          <p:cNvGrpSpPr/>
          <p:nvPr/>
        </p:nvGrpSpPr>
        <p:grpSpPr>
          <a:xfrm>
            <a:off x="4270079" y="157050"/>
            <a:ext cx="3651842" cy="532854"/>
            <a:chOff x="802087" y="1332349"/>
            <a:chExt cx="1536130" cy="532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33220B6B-030F-4CCB-B94E-F010BB5C09F7}"/>
                </a:ext>
              </a:extLst>
            </p:cNvPr>
            <p:cNvSpPr/>
            <p:nvPr/>
          </p:nvSpPr>
          <p:spPr>
            <a:xfrm>
              <a:off x="802087" y="1332349"/>
              <a:ext cx="1536130" cy="532854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ctangle : coins arrondis 4">
              <a:extLst>
                <a:ext uri="{FF2B5EF4-FFF2-40B4-BE49-F238E27FC236}">
                  <a16:creationId xmlns:a16="http://schemas.microsoft.com/office/drawing/2014/main" id="{BF8EE2ED-0342-4F55-8635-CF6172A7C5F1}"/>
                </a:ext>
              </a:extLst>
            </p:cNvPr>
            <p:cNvSpPr txBox="1"/>
            <p:nvPr/>
          </p:nvSpPr>
          <p:spPr>
            <a:xfrm>
              <a:off x="817694" y="1347956"/>
              <a:ext cx="1504916" cy="5016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/>
                <a:t>Anomalies de Nombre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7C509511-007C-491A-A040-ED1E3A67A8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74"/>
          <a:stretch/>
        </p:blipFill>
        <p:spPr bwMode="auto">
          <a:xfrm>
            <a:off x="1989646" y="889426"/>
            <a:ext cx="7829861" cy="5893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0067384-CE02-48FB-88E7-6970EEEE499A}"/>
              </a:ext>
            </a:extLst>
          </p:cNvPr>
          <p:cNvSpPr txBox="1"/>
          <p:nvPr/>
        </p:nvSpPr>
        <p:spPr>
          <a:xfrm>
            <a:off x="1143000" y="2198830"/>
            <a:ext cx="21717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Erreur survient lors de la 1</a:t>
            </a:r>
            <a:r>
              <a:rPr lang="fr-FR" sz="2000" baseline="30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ère</a:t>
            </a:r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division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3D05D7-4046-49C4-A135-83BE2C75CCF5}"/>
              </a:ext>
            </a:extLst>
          </p:cNvPr>
          <p:cNvSpPr txBox="1"/>
          <p:nvPr/>
        </p:nvSpPr>
        <p:spPr>
          <a:xfrm>
            <a:off x="9819507" y="3482294"/>
            <a:ext cx="21717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Erreur survient lors de la 2</a:t>
            </a:r>
            <a:r>
              <a:rPr lang="fr-FR" sz="2000" baseline="30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ème</a:t>
            </a:r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division</a:t>
            </a:r>
          </a:p>
        </p:txBody>
      </p:sp>
    </p:spTree>
    <p:extLst>
      <p:ext uri="{BB962C8B-B14F-4D97-AF65-F5344CB8AC3E}">
        <p14:creationId xmlns:p14="http://schemas.microsoft.com/office/powerpoint/2010/main" val="283342216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103">
            <a:extLst>
              <a:ext uri="{FF2B5EF4-FFF2-40B4-BE49-F238E27FC236}">
                <a16:creationId xmlns:a16="http://schemas.microsoft.com/office/drawing/2014/main" id="{7345ED4C-ECC8-4B6A-BEB5-D907B168C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23966"/>
            <a:ext cx="12236971" cy="6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dirty="0">
                <a:latin typeface="Times New Roman" panose="02020603050405020304" pitchFamily="18" charset="0"/>
              </a:rPr>
              <a:t> </a:t>
            </a:r>
            <a:r>
              <a:rPr lang="fr-FR" altLang="fr-FR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Gamète</a:t>
            </a:r>
            <a:r>
              <a:rPr lang="fr-FR" altLang="fr-FR" sz="2400" dirty="0">
                <a:latin typeface="Times New Roman" panose="02020603050405020304" pitchFamily="18" charset="0"/>
              </a:rPr>
              <a:t>    </a:t>
            </a:r>
            <a:r>
              <a:rPr lang="fr-FR" altLang="fr-FR" sz="2000" b="1" dirty="0">
                <a:latin typeface="Times New Roman" panose="02020603050405020304" pitchFamily="18" charset="0"/>
              </a:rPr>
              <a:t> 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disomique	                    </a:t>
            </a:r>
            <a:r>
              <a:rPr lang="fr-FR" altLang="fr-FR" sz="2000" b="1" dirty="0" err="1">
                <a:solidFill>
                  <a:srgbClr val="0066FF"/>
                </a:solidFill>
                <a:latin typeface="Times New Roman" panose="02020603050405020304" pitchFamily="18" charset="0"/>
              </a:rPr>
              <a:t>nullisomique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                disomique       normal       </a:t>
            </a:r>
            <a:r>
              <a:rPr lang="fr-FR" altLang="fr-FR" sz="2000" b="1" dirty="0" err="1">
                <a:solidFill>
                  <a:srgbClr val="0066FF"/>
                </a:solidFill>
                <a:latin typeface="Times New Roman" panose="02020603050405020304" pitchFamily="18" charset="0"/>
              </a:rPr>
              <a:t>normal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     </a:t>
            </a:r>
            <a:r>
              <a:rPr lang="fr-FR" altLang="fr-FR" sz="2000" b="1" dirty="0" err="1">
                <a:solidFill>
                  <a:srgbClr val="0066FF"/>
                </a:solidFill>
                <a:latin typeface="Times New Roman" panose="02020603050405020304" pitchFamily="18" charset="0"/>
              </a:rPr>
              <a:t>nullosomique</a:t>
            </a:r>
            <a:endParaRPr lang="fr-FR" altLang="fr-FR" sz="2000" b="1" dirty="0">
              <a:solidFill>
                <a:srgbClr val="0066FF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altLang="fr-FR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Zygote</a:t>
            </a:r>
            <a:r>
              <a:rPr lang="fr-FR" altLang="fr-FR" sz="2400" b="1" dirty="0">
                <a:latin typeface="Times New Roman" panose="02020603050405020304" pitchFamily="18" charset="0"/>
              </a:rPr>
              <a:t>      </a:t>
            </a:r>
            <a:r>
              <a:rPr lang="fr-FR" altLang="fr-FR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trisomique	                    </a:t>
            </a:r>
            <a:r>
              <a:rPr lang="fr-FR" altLang="fr-FR" sz="2000" b="1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monosomique</a:t>
            </a:r>
            <a:r>
              <a:rPr lang="fr-FR" altLang="fr-FR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              trisomie           normal	 normal       monosomie</a:t>
            </a:r>
          </a:p>
        </p:txBody>
      </p:sp>
      <p:grpSp>
        <p:nvGrpSpPr>
          <p:cNvPr id="34819" name="Group 1125">
            <a:extLst>
              <a:ext uri="{FF2B5EF4-FFF2-40B4-BE49-F238E27FC236}">
                <a16:creationId xmlns:a16="http://schemas.microsoft.com/office/drawing/2014/main" id="{AEF8C80A-187D-4E3E-9076-2CE5F0446958}"/>
              </a:ext>
            </a:extLst>
          </p:cNvPr>
          <p:cNvGrpSpPr>
            <a:grpSpLocks/>
          </p:cNvGrpSpPr>
          <p:nvPr/>
        </p:nvGrpSpPr>
        <p:grpSpPr bwMode="auto">
          <a:xfrm>
            <a:off x="1139252" y="1244116"/>
            <a:ext cx="4796853" cy="4749383"/>
            <a:chOff x="960" y="1104"/>
            <a:chExt cx="4320" cy="3072"/>
          </a:xfrm>
        </p:grpSpPr>
        <p:grpSp>
          <p:nvGrpSpPr>
            <p:cNvPr id="34821" name="Group 1093">
              <a:extLst>
                <a:ext uri="{FF2B5EF4-FFF2-40B4-BE49-F238E27FC236}">
                  <a16:creationId xmlns:a16="http://schemas.microsoft.com/office/drawing/2014/main" id="{A3B11DBA-83E4-4DC9-82A7-E2F64958EB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0" y="1104"/>
              <a:ext cx="720" cy="672"/>
              <a:chOff x="2544" y="1296"/>
              <a:chExt cx="720" cy="672"/>
            </a:xfrm>
          </p:grpSpPr>
          <p:grpSp>
            <p:nvGrpSpPr>
              <p:cNvPr id="34869" name="Group 1034">
                <a:extLst>
                  <a:ext uri="{FF2B5EF4-FFF2-40B4-BE49-F238E27FC236}">
                    <a16:creationId xmlns:a16="http://schemas.microsoft.com/office/drawing/2014/main" id="{D86BDE1D-69F2-4180-98A1-F44D340E1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44" y="1296"/>
                <a:ext cx="288" cy="672"/>
                <a:chOff x="2304" y="1728"/>
                <a:chExt cx="288" cy="672"/>
              </a:xfrm>
            </p:grpSpPr>
            <p:grpSp>
              <p:nvGrpSpPr>
                <p:cNvPr id="34876" name="Group 1031">
                  <a:extLst>
                    <a:ext uri="{FF2B5EF4-FFF2-40B4-BE49-F238E27FC236}">
                      <a16:creationId xmlns:a16="http://schemas.microsoft.com/office/drawing/2014/main" id="{438EBE8A-0733-4DCD-8C65-2C86CD6F7C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4879" name="Arc 1029">
                    <a:extLst>
                      <a:ext uri="{FF2B5EF4-FFF2-40B4-BE49-F238E27FC236}">
                        <a16:creationId xmlns:a16="http://schemas.microsoft.com/office/drawing/2014/main" id="{F84ED4CA-58C9-4DD1-931C-93A3405C03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4880" name="Arc 1030">
                    <a:extLst>
                      <a:ext uri="{FF2B5EF4-FFF2-40B4-BE49-F238E27FC236}">
                        <a16:creationId xmlns:a16="http://schemas.microsoft.com/office/drawing/2014/main" id="{E6003AAD-2AC2-4059-BFDC-8BE33E9496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4877" name="Arc 1032">
                  <a:extLst>
                    <a:ext uri="{FF2B5EF4-FFF2-40B4-BE49-F238E27FC236}">
                      <a16:creationId xmlns:a16="http://schemas.microsoft.com/office/drawing/2014/main" id="{AA112647-8FC2-4E76-86C8-799495BE3F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4878" name="Arc 1033">
                  <a:extLst>
                    <a:ext uri="{FF2B5EF4-FFF2-40B4-BE49-F238E27FC236}">
                      <a16:creationId xmlns:a16="http://schemas.microsoft.com/office/drawing/2014/main" id="{A8120775-6E58-4D22-AF3F-4E995621E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4870" name="Group 1035">
                <a:extLst>
                  <a:ext uri="{FF2B5EF4-FFF2-40B4-BE49-F238E27FC236}">
                    <a16:creationId xmlns:a16="http://schemas.microsoft.com/office/drawing/2014/main" id="{0974D566-54FD-4FAB-ABAF-D4CD09C0B5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1296"/>
                <a:ext cx="288" cy="672"/>
                <a:chOff x="2304" y="1728"/>
                <a:chExt cx="288" cy="672"/>
              </a:xfrm>
            </p:grpSpPr>
            <p:grpSp>
              <p:nvGrpSpPr>
                <p:cNvPr id="34871" name="Group 1036">
                  <a:extLst>
                    <a:ext uri="{FF2B5EF4-FFF2-40B4-BE49-F238E27FC236}">
                      <a16:creationId xmlns:a16="http://schemas.microsoft.com/office/drawing/2014/main" id="{41515BDD-85B7-4BD0-9E23-FC66DDA70A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4874" name="Arc 1037">
                    <a:extLst>
                      <a:ext uri="{FF2B5EF4-FFF2-40B4-BE49-F238E27FC236}">
                        <a16:creationId xmlns:a16="http://schemas.microsoft.com/office/drawing/2014/main" id="{2594A0AE-E588-440E-891C-278B25B25E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4875" name="Arc 1038">
                    <a:extLst>
                      <a:ext uri="{FF2B5EF4-FFF2-40B4-BE49-F238E27FC236}">
                        <a16:creationId xmlns:a16="http://schemas.microsoft.com/office/drawing/2014/main" id="{2DB0051B-CC36-4B6C-AF2D-1DA4885DD9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4872" name="Arc 1039">
                  <a:extLst>
                    <a:ext uri="{FF2B5EF4-FFF2-40B4-BE49-F238E27FC236}">
                      <a16:creationId xmlns:a16="http://schemas.microsoft.com/office/drawing/2014/main" id="{2C491B56-4647-4E59-B274-CA41B17AEA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4873" name="Arc 1040">
                  <a:extLst>
                    <a:ext uri="{FF2B5EF4-FFF2-40B4-BE49-F238E27FC236}">
                      <a16:creationId xmlns:a16="http://schemas.microsoft.com/office/drawing/2014/main" id="{08910696-566E-43D9-BAEF-D583EE46FD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</p:grpSp>
        <p:grpSp>
          <p:nvGrpSpPr>
            <p:cNvPr id="34822" name="Group 1070">
              <a:extLst>
                <a:ext uri="{FF2B5EF4-FFF2-40B4-BE49-F238E27FC236}">
                  <a16:creationId xmlns:a16="http://schemas.microsoft.com/office/drawing/2014/main" id="{2EAA9486-825A-4ADC-B948-C5494C83D5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872"/>
              <a:ext cx="720" cy="672"/>
              <a:chOff x="1440" y="2208"/>
              <a:chExt cx="720" cy="672"/>
            </a:xfrm>
          </p:grpSpPr>
          <p:grpSp>
            <p:nvGrpSpPr>
              <p:cNvPr id="34857" name="Group 1043">
                <a:extLst>
                  <a:ext uri="{FF2B5EF4-FFF2-40B4-BE49-F238E27FC236}">
                    <a16:creationId xmlns:a16="http://schemas.microsoft.com/office/drawing/2014/main" id="{A7E8B50C-7F6E-42BC-820A-9B35E95619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0" y="2208"/>
                <a:ext cx="288" cy="672"/>
                <a:chOff x="2304" y="1728"/>
                <a:chExt cx="288" cy="672"/>
              </a:xfrm>
            </p:grpSpPr>
            <p:grpSp>
              <p:nvGrpSpPr>
                <p:cNvPr id="34864" name="Group 1044">
                  <a:extLst>
                    <a:ext uri="{FF2B5EF4-FFF2-40B4-BE49-F238E27FC236}">
                      <a16:creationId xmlns:a16="http://schemas.microsoft.com/office/drawing/2014/main" id="{23DCEEAA-77F3-4D8E-B5BC-5741E2269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4867" name="Arc 1045">
                    <a:extLst>
                      <a:ext uri="{FF2B5EF4-FFF2-40B4-BE49-F238E27FC236}">
                        <a16:creationId xmlns:a16="http://schemas.microsoft.com/office/drawing/2014/main" id="{E30D4087-2528-48FE-BA47-1159B58EF9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4868" name="Arc 1046">
                    <a:extLst>
                      <a:ext uri="{FF2B5EF4-FFF2-40B4-BE49-F238E27FC236}">
                        <a16:creationId xmlns:a16="http://schemas.microsoft.com/office/drawing/2014/main" id="{135061E8-97D8-42BC-927E-B79E4AAEB8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4865" name="Arc 1047">
                  <a:extLst>
                    <a:ext uri="{FF2B5EF4-FFF2-40B4-BE49-F238E27FC236}">
                      <a16:creationId xmlns:a16="http://schemas.microsoft.com/office/drawing/2014/main" id="{9BB78274-EF57-4700-9089-2CD8A91CF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4866" name="Arc 1048">
                  <a:extLst>
                    <a:ext uri="{FF2B5EF4-FFF2-40B4-BE49-F238E27FC236}">
                      <a16:creationId xmlns:a16="http://schemas.microsoft.com/office/drawing/2014/main" id="{C006A516-EA4C-4691-8847-D9B75070E4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4858" name="Group 1049">
                <a:extLst>
                  <a:ext uri="{FF2B5EF4-FFF2-40B4-BE49-F238E27FC236}">
                    <a16:creationId xmlns:a16="http://schemas.microsoft.com/office/drawing/2014/main" id="{42BD2BE9-08B2-4F3C-A9C4-358257886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2208"/>
                <a:ext cx="288" cy="672"/>
                <a:chOff x="2304" y="1728"/>
                <a:chExt cx="288" cy="672"/>
              </a:xfrm>
            </p:grpSpPr>
            <p:grpSp>
              <p:nvGrpSpPr>
                <p:cNvPr id="34859" name="Group 1050">
                  <a:extLst>
                    <a:ext uri="{FF2B5EF4-FFF2-40B4-BE49-F238E27FC236}">
                      <a16:creationId xmlns:a16="http://schemas.microsoft.com/office/drawing/2014/main" id="{C4561AE7-3DDF-403F-9E49-B8C6262537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4862" name="Arc 1051">
                    <a:extLst>
                      <a:ext uri="{FF2B5EF4-FFF2-40B4-BE49-F238E27FC236}">
                        <a16:creationId xmlns:a16="http://schemas.microsoft.com/office/drawing/2014/main" id="{3ECB541E-4A1F-4203-8850-C326C98429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4863" name="Arc 1052">
                    <a:extLst>
                      <a:ext uri="{FF2B5EF4-FFF2-40B4-BE49-F238E27FC236}">
                        <a16:creationId xmlns:a16="http://schemas.microsoft.com/office/drawing/2014/main" id="{3EA845A2-9F28-43F2-AC79-4A58AC746C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4860" name="Arc 1053">
                  <a:extLst>
                    <a:ext uri="{FF2B5EF4-FFF2-40B4-BE49-F238E27FC236}">
                      <a16:creationId xmlns:a16="http://schemas.microsoft.com/office/drawing/2014/main" id="{AAB24936-939F-45B8-86A7-BBEF6E0161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4861" name="Arc 1054">
                  <a:extLst>
                    <a:ext uri="{FF2B5EF4-FFF2-40B4-BE49-F238E27FC236}">
                      <a16:creationId xmlns:a16="http://schemas.microsoft.com/office/drawing/2014/main" id="{52998CBC-B2D9-4717-93E2-740E833A4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</p:grpSp>
        <p:grpSp>
          <p:nvGrpSpPr>
            <p:cNvPr id="34823" name="Group 1090">
              <a:extLst>
                <a:ext uri="{FF2B5EF4-FFF2-40B4-BE49-F238E27FC236}">
                  <a16:creationId xmlns:a16="http://schemas.microsoft.com/office/drawing/2014/main" id="{433B0BE8-A902-4585-A7B2-D656380479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6" y="2736"/>
              <a:ext cx="624" cy="1392"/>
              <a:chOff x="912" y="2832"/>
              <a:chExt cx="624" cy="1488"/>
            </a:xfrm>
          </p:grpSpPr>
          <p:sp>
            <p:nvSpPr>
              <p:cNvPr id="34855" name="Oval 1091">
                <a:extLst>
                  <a:ext uri="{FF2B5EF4-FFF2-40B4-BE49-F238E27FC236}">
                    <a16:creationId xmlns:a16="http://schemas.microsoft.com/office/drawing/2014/main" id="{F22E1AA2-B803-4CBB-8E87-E4862A75FA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832"/>
                <a:ext cx="624" cy="1008"/>
              </a:xfrm>
              <a:prstGeom prst="ellipse">
                <a:avLst/>
              </a:prstGeom>
              <a:noFill/>
              <a:ln w="38100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fr-FR" altLang="fr-FR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56" name="Arc 1092">
                <a:extLst>
                  <a:ext uri="{FF2B5EF4-FFF2-40B4-BE49-F238E27FC236}">
                    <a16:creationId xmlns:a16="http://schemas.microsoft.com/office/drawing/2014/main" id="{FFA3A69A-5034-418A-8773-31D51C0BAA9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52" y="3840"/>
                <a:ext cx="48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  <p:sp>
          <p:nvSpPr>
            <p:cNvPr id="34824" name="Line 1095">
              <a:extLst>
                <a:ext uri="{FF2B5EF4-FFF2-40B4-BE49-F238E27FC236}">
                  <a16:creationId xmlns:a16="http://schemas.microsoft.com/office/drawing/2014/main" id="{FBEC6F2B-2F38-44EC-8296-7607B90982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728"/>
              <a:ext cx="384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825" name="Line 1096">
              <a:extLst>
                <a:ext uri="{FF2B5EF4-FFF2-40B4-BE49-F238E27FC236}">
                  <a16:creationId xmlns:a16="http://schemas.microsoft.com/office/drawing/2014/main" id="{A7D9329E-216D-4D9B-99A7-AF6252745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1728"/>
              <a:ext cx="33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4826" name="Group 1099">
              <a:extLst>
                <a:ext uri="{FF2B5EF4-FFF2-40B4-BE49-F238E27FC236}">
                  <a16:creationId xmlns:a16="http://schemas.microsoft.com/office/drawing/2014/main" id="{C0C804DE-12FD-4A88-A821-3B2BC548C1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2640"/>
              <a:ext cx="528" cy="240"/>
              <a:chOff x="1584" y="2640"/>
              <a:chExt cx="528" cy="240"/>
            </a:xfrm>
          </p:grpSpPr>
          <p:sp>
            <p:nvSpPr>
              <p:cNvPr id="34853" name="Line 1097">
                <a:extLst>
                  <a:ext uri="{FF2B5EF4-FFF2-40B4-BE49-F238E27FC236}">
                    <a16:creationId xmlns:a16="http://schemas.microsoft.com/office/drawing/2014/main" id="{D1AD578C-F299-4EF3-A5DE-08E07877E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2640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54" name="Line 1098">
                <a:extLst>
                  <a:ext uri="{FF2B5EF4-FFF2-40B4-BE49-F238E27FC236}">
                    <a16:creationId xmlns:a16="http://schemas.microsoft.com/office/drawing/2014/main" id="{12F204BA-C1EA-4BF0-B392-40A0A2F5FF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2640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827" name="Group 1100">
              <a:extLst>
                <a:ext uri="{FF2B5EF4-FFF2-40B4-BE49-F238E27FC236}">
                  <a16:creationId xmlns:a16="http://schemas.microsoft.com/office/drawing/2014/main" id="{427A13EB-F9A1-476A-BDAB-2535D9E469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6" y="2544"/>
              <a:ext cx="528" cy="240"/>
              <a:chOff x="1584" y="2640"/>
              <a:chExt cx="528" cy="240"/>
            </a:xfrm>
          </p:grpSpPr>
          <p:sp>
            <p:nvSpPr>
              <p:cNvPr id="34851" name="Line 1101">
                <a:extLst>
                  <a:ext uri="{FF2B5EF4-FFF2-40B4-BE49-F238E27FC236}">
                    <a16:creationId xmlns:a16="http://schemas.microsoft.com/office/drawing/2014/main" id="{76FD1B81-B3DE-4D05-A70D-74D389597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2640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852" name="Line 1102">
                <a:extLst>
                  <a:ext uri="{FF2B5EF4-FFF2-40B4-BE49-F238E27FC236}">
                    <a16:creationId xmlns:a16="http://schemas.microsoft.com/office/drawing/2014/main" id="{5E3A7C71-FD98-41A7-8CC2-2681665E6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72" y="2640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828" name="Group 1110">
              <a:extLst>
                <a:ext uri="{FF2B5EF4-FFF2-40B4-BE49-F238E27FC236}">
                  <a16:creationId xmlns:a16="http://schemas.microsoft.com/office/drawing/2014/main" id="{C864A043-C87C-4CDB-AA32-50E7D0F0FF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2784"/>
              <a:ext cx="624" cy="1392"/>
              <a:chOff x="960" y="2784"/>
              <a:chExt cx="624" cy="1392"/>
            </a:xfrm>
          </p:grpSpPr>
          <p:grpSp>
            <p:nvGrpSpPr>
              <p:cNvPr id="34842" name="Group 1073">
                <a:extLst>
                  <a:ext uri="{FF2B5EF4-FFF2-40B4-BE49-F238E27FC236}">
                    <a16:creationId xmlns:a16="http://schemas.microsoft.com/office/drawing/2014/main" id="{548E236D-5C0E-40B2-8386-BE6AF21226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784"/>
                <a:ext cx="624" cy="1392"/>
                <a:chOff x="912" y="2832"/>
                <a:chExt cx="624" cy="1488"/>
              </a:xfrm>
            </p:grpSpPr>
            <p:sp>
              <p:nvSpPr>
                <p:cNvPr id="34849" name="Oval 1068">
                  <a:extLst>
                    <a:ext uri="{FF2B5EF4-FFF2-40B4-BE49-F238E27FC236}">
                      <a16:creationId xmlns:a16="http://schemas.microsoft.com/office/drawing/2014/main" id="{16EBFB7C-1F47-425C-A1BB-31D3AB43F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2832"/>
                  <a:ext cx="624" cy="1008"/>
                </a:xfrm>
                <a:prstGeom prst="ellipse">
                  <a:avLst/>
                </a:pr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50" name="Arc 1072">
                  <a:extLst>
                    <a:ext uri="{FF2B5EF4-FFF2-40B4-BE49-F238E27FC236}">
                      <a16:creationId xmlns:a16="http://schemas.microsoft.com/office/drawing/2014/main" id="{1A00196A-E4EE-4E5E-8E25-D2327B4F3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152" y="3840"/>
                  <a:ext cx="48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4843" name="Group 1104">
                <a:extLst>
                  <a:ext uri="{FF2B5EF4-FFF2-40B4-BE49-F238E27FC236}">
                    <a16:creationId xmlns:a16="http://schemas.microsoft.com/office/drawing/2014/main" id="{D4B903D9-3D1C-40D4-988A-118FAE2251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2928"/>
                <a:ext cx="192" cy="672"/>
                <a:chOff x="1920" y="1872"/>
                <a:chExt cx="192" cy="672"/>
              </a:xfrm>
            </p:grpSpPr>
            <p:sp>
              <p:nvSpPr>
                <p:cNvPr id="34847" name="Line 1105">
                  <a:extLst>
                    <a:ext uri="{FF2B5EF4-FFF2-40B4-BE49-F238E27FC236}">
                      <a16:creationId xmlns:a16="http://schemas.microsoft.com/office/drawing/2014/main" id="{1078D456-1FA3-4E85-9EAB-C0D996D758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1872"/>
                  <a:ext cx="0" cy="672"/>
                </a:xfrm>
                <a:prstGeom prst="lin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848" name="Oval 1106">
                  <a:extLst>
                    <a:ext uri="{FF2B5EF4-FFF2-40B4-BE49-F238E27FC236}">
                      <a16:creationId xmlns:a16="http://schemas.microsoft.com/office/drawing/2014/main" id="{37B96F06-1908-4746-B5CE-6517691F24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2016"/>
                  <a:ext cx="192" cy="96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844" name="Group 1107">
                <a:extLst>
                  <a:ext uri="{FF2B5EF4-FFF2-40B4-BE49-F238E27FC236}">
                    <a16:creationId xmlns:a16="http://schemas.microsoft.com/office/drawing/2014/main" id="{BFA4114C-71FC-42CC-B00D-D8880200F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2928"/>
                <a:ext cx="192" cy="672"/>
                <a:chOff x="1920" y="1872"/>
                <a:chExt cx="192" cy="672"/>
              </a:xfrm>
            </p:grpSpPr>
            <p:sp>
              <p:nvSpPr>
                <p:cNvPr id="34845" name="Line 1108">
                  <a:extLst>
                    <a:ext uri="{FF2B5EF4-FFF2-40B4-BE49-F238E27FC236}">
                      <a16:creationId xmlns:a16="http://schemas.microsoft.com/office/drawing/2014/main" id="{CBCE6C9E-5A00-4DF4-A6F6-772427C545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1872"/>
                  <a:ext cx="0" cy="672"/>
                </a:xfrm>
                <a:prstGeom prst="line">
                  <a:avLst/>
                </a:pr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846" name="Oval 1109">
                  <a:extLst>
                    <a:ext uri="{FF2B5EF4-FFF2-40B4-BE49-F238E27FC236}">
                      <a16:creationId xmlns:a16="http://schemas.microsoft.com/office/drawing/2014/main" id="{9FA885FD-2878-4727-9DF6-2E663B6EE3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2016"/>
                  <a:ext cx="192" cy="96"/>
                </a:xfrm>
                <a:prstGeom prst="ellipse">
                  <a:avLst/>
                </a:prstGeom>
                <a:solidFill>
                  <a:srgbClr val="FC0128"/>
                </a:solidFill>
                <a:ln w="38100">
                  <a:solidFill>
                    <a:srgbClr val="FC0128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4829" name="Group 1111">
              <a:extLst>
                <a:ext uri="{FF2B5EF4-FFF2-40B4-BE49-F238E27FC236}">
                  <a16:creationId xmlns:a16="http://schemas.microsoft.com/office/drawing/2014/main" id="{49A0A573-51D4-4D75-B347-F1E51D6A02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784"/>
              <a:ext cx="624" cy="1392"/>
              <a:chOff x="960" y="2784"/>
              <a:chExt cx="624" cy="1392"/>
            </a:xfrm>
          </p:grpSpPr>
          <p:grpSp>
            <p:nvGrpSpPr>
              <p:cNvPr id="34833" name="Group 1112">
                <a:extLst>
                  <a:ext uri="{FF2B5EF4-FFF2-40B4-BE49-F238E27FC236}">
                    <a16:creationId xmlns:a16="http://schemas.microsoft.com/office/drawing/2014/main" id="{93856881-D9A6-4E1D-9640-6C39C06AA3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784"/>
                <a:ext cx="624" cy="1392"/>
                <a:chOff x="912" y="2832"/>
                <a:chExt cx="624" cy="1488"/>
              </a:xfrm>
            </p:grpSpPr>
            <p:sp>
              <p:nvSpPr>
                <p:cNvPr id="34840" name="Oval 1113">
                  <a:extLst>
                    <a:ext uri="{FF2B5EF4-FFF2-40B4-BE49-F238E27FC236}">
                      <a16:creationId xmlns:a16="http://schemas.microsoft.com/office/drawing/2014/main" id="{A9B34CF3-AC9E-43E7-A10B-6A7E0DF107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2" y="2832"/>
                  <a:ext cx="624" cy="1008"/>
                </a:xfrm>
                <a:prstGeom prst="ellipse">
                  <a:avLst/>
                </a:pr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841" name="Arc 1114">
                  <a:extLst>
                    <a:ext uri="{FF2B5EF4-FFF2-40B4-BE49-F238E27FC236}">
                      <a16:creationId xmlns:a16="http://schemas.microsoft.com/office/drawing/2014/main" id="{7FF5B106-51ED-4D0D-B07F-ED291D91D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1152" y="3840"/>
                  <a:ext cx="48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4834" name="Group 1115">
                <a:extLst>
                  <a:ext uri="{FF2B5EF4-FFF2-40B4-BE49-F238E27FC236}">
                    <a16:creationId xmlns:a16="http://schemas.microsoft.com/office/drawing/2014/main" id="{3E68532F-4BDD-41E7-93A0-9243943A3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56" y="2928"/>
                <a:ext cx="192" cy="672"/>
                <a:chOff x="1920" y="1872"/>
                <a:chExt cx="192" cy="672"/>
              </a:xfrm>
            </p:grpSpPr>
            <p:sp>
              <p:nvSpPr>
                <p:cNvPr id="34838" name="Line 1116">
                  <a:extLst>
                    <a:ext uri="{FF2B5EF4-FFF2-40B4-BE49-F238E27FC236}">
                      <a16:creationId xmlns:a16="http://schemas.microsoft.com/office/drawing/2014/main" id="{92CB0ADC-C7AB-43A7-BE26-FCAD4E1C7A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1872"/>
                  <a:ext cx="0" cy="672"/>
                </a:xfrm>
                <a:prstGeom prst="line">
                  <a:avLst/>
                </a:pr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839" name="Oval 1117">
                  <a:extLst>
                    <a:ext uri="{FF2B5EF4-FFF2-40B4-BE49-F238E27FC236}">
                      <a16:creationId xmlns:a16="http://schemas.microsoft.com/office/drawing/2014/main" id="{BD434433-56EB-44ED-B2B3-804572941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2016"/>
                  <a:ext cx="192" cy="96"/>
                </a:xfrm>
                <a:prstGeom prst="ellipse">
                  <a:avLst/>
                </a:prstGeom>
                <a:solidFill>
                  <a:schemeClr val="tx2"/>
                </a:solidFill>
                <a:ln w="38100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4835" name="Group 1118">
                <a:extLst>
                  <a:ext uri="{FF2B5EF4-FFF2-40B4-BE49-F238E27FC236}">
                    <a16:creationId xmlns:a16="http://schemas.microsoft.com/office/drawing/2014/main" id="{66362678-77E0-4A73-9B51-D85C88C27A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2928"/>
                <a:ext cx="192" cy="672"/>
                <a:chOff x="1920" y="1872"/>
                <a:chExt cx="192" cy="672"/>
              </a:xfrm>
            </p:grpSpPr>
            <p:sp>
              <p:nvSpPr>
                <p:cNvPr id="34836" name="Line 1119">
                  <a:extLst>
                    <a:ext uri="{FF2B5EF4-FFF2-40B4-BE49-F238E27FC236}">
                      <a16:creationId xmlns:a16="http://schemas.microsoft.com/office/drawing/2014/main" id="{32C71DEF-3B75-4BF5-8E48-D19B1E3F4C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1872"/>
                  <a:ext cx="0" cy="672"/>
                </a:xfrm>
                <a:prstGeom prst="line">
                  <a:avLst/>
                </a:pr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837" name="Oval 1120">
                  <a:extLst>
                    <a:ext uri="{FF2B5EF4-FFF2-40B4-BE49-F238E27FC236}">
                      <a16:creationId xmlns:a16="http://schemas.microsoft.com/office/drawing/2014/main" id="{6BAC69B1-4468-487A-95A9-D0095E020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0" y="2016"/>
                  <a:ext cx="192" cy="96"/>
                </a:xfrm>
                <a:prstGeom prst="ellipse">
                  <a:avLst/>
                </a:prstGeom>
                <a:solidFill>
                  <a:srgbClr val="FC0128"/>
                </a:solidFill>
                <a:ln w="38100">
                  <a:solidFill>
                    <a:srgbClr val="FC0128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4830" name="Group 1121">
              <a:extLst>
                <a:ext uri="{FF2B5EF4-FFF2-40B4-BE49-F238E27FC236}">
                  <a16:creationId xmlns:a16="http://schemas.microsoft.com/office/drawing/2014/main" id="{6BAB0CDE-C13E-44EA-98A1-1F9923C6D3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2736"/>
              <a:ext cx="624" cy="1392"/>
              <a:chOff x="912" y="2832"/>
              <a:chExt cx="624" cy="1488"/>
            </a:xfrm>
          </p:grpSpPr>
          <p:sp>
            <p:nvSpPr>
              <p:cNvPr id="34831" name="Oval 1122">
                <a:extLst>
                  <a:ext uri="{FF2B5EF4-FFF2-40B4-BE49-F238E27FC236}">
                    <a16:creationId xmlns:a16="http://schemas.microsoft.com/office/drawing/2014/main" id="{1AFC0E52-06DF-4FA0-827A-94F5DC9FB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832"/>
                <a:ext cx="624" cy="1008"/>
              </a:xfrm>
              <a:prstGeom prst="ellipse">
                <a:avLst/>
              </a:prstGeom>
              <a:noFill/>
              <a:ln w="38100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fr-FR" altLang="fr-FR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4832" name="Arc 1123">
                <a:extLst>
                  <a:ext uri="{FF2B5EF4-FFF2-40B4-BE49-F238E27FC236}">
                    <a16:creationId xmlns:a16="http://schemas.microsoft.com/office/drawing/2014/main" id="{8EED3957-4DCB-4CA5-AF7D-53B754ECE85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52" y="3840"/>
                <a:ext cx="48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rgbClr val="FAFD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r-FR" altLang="fr-FR"/>
              </a:p>
            </p:txBody>
          </p:sp>
        </p:grpSp>
      </p:grpSp>
      <p:grpSp>
        <p:nvGrpSpPr>
          <p:cNvPr id="65" name="Group 87">
            <a:extLst>
              <a:ext uri="{FF2B5EF4-FFF2-40B4-BE49-F238E27FC236}">
                <a16:creationId xmlns:a16="http://schemas.microsoft.com/office/drawing/2014/main" id="{62D0F683-99B2-4545-B1B1-1A81BE5BEEE3}"/>
              </a:ext>
            </a:extLst>
          </p:cNvPr>
          <p:cNvGrpSpPr>
            <a:grpSpLocks/>
          </p:cNvGrpSpPr>
          <p:nvPr/>
        </p:nvGrpSpPr>
        <p:grpSpPr bwMode="auto">
          <a:xfrm>
            <a:off x="6857169" y="1169447"/>
            <a:ext cx="4429591" cy="4907521"/>
            <a:chOff x="1008" y="576"/>
            <a:chExt cx="4128" cy="3216"/>
          </a:xfrm>
        </p:grpSpPr>
        <p:grpSp>
          <p:nvGrpSpPr>
            <p:cNvPr id="66" name="Group 38">
              <a:extLst>
                <a:ext uri="{FF2B5EF4-FFF2-40B4-BE49-F238E27FC236}">
                  <a16:creationId xmlns:a16="http://schemas.microsoft.com/office/drawing/2014/main" id="{E2B85106-369B-4443-89DB-BF257CE2B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2400"/>
              <a:ext cx="192" cy="672"/>
              <a:chOff x="1920" y="1872"/>
              <a:chExt cx="192" cy="672"/>
            </a:xfrm>
          </p:grpSpPr>
          <p:sp>
            <p:nvSpPr>
              <p:cNvPr id="126" name="Line 39">
                <a:extLst>
                  <a:ext uri="{FF2B5EF4-FFF2-40B4-BE49-F238E27FC236}">
                    <a16:creationId xmlns:a16="http://schemas.microsoft.com/office/drawing/2014/main" id="{7AB38338-F227-4F40-90E2-1D214BD9D4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1872"/>
                <a:ext cx="0" cy="672"/>
              </a:xfrm>
              <a:prstGeom prst="line">
                <a:avLst/>
              </a:prstGeom>
              <a:noFill/>
              <a:ln w="38100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7" name="Oval 40">
                <a:extLst>
                  <a:ext uri="{FF2B5EF4-FFF2-40B4-BE49-F238E27FC236}">
                    <a16:creationId xmlns:a16="http://schemas.microsoft.com/office/drawing/2014/main" id="{7DF0F9FB-9900-432D-B05E-CC1BE1A8D4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192" cy="96"/>
              </a:xfrm>
              <a:prstGeom prst="ellipse">
                <a:avLst/>
              </a:prstGeom>
              <a:solidFill>
                <a:schemeClr val="tx2"/>
              </a:solidFill>
              <a:ln w="381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fr-FR" altLang="fr-FR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67" name="Group 86">
              <a:extLst>
                <a:ext uri="{FF2B5EF4-FFF2-40B4-BE49-F238E27FC236}">
                  <a16:creationId xmlns:a16="http://schemas.microsoft.com/office/drawing/2014/main" id="{6B86C83E-45F1-407E-885B-3F2F093098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576"/>
              <a:ext cx="4128" cy="3216"/>
              <a:chOff x="1008" y="576"/>
              <a:chExt cx="4128" cy="3216"/>
            </a:xfrm>
          </p:grpSpPr>
          <p:grpSp>
            <p:nvGrpSpPr>
              <p:cNvPr id="68" name="Group 85">
                <a:extLst>
                  <a:ext uri="{FF2B5EF4-FFF2-40B4-BE49-F238E27FC236}">
                    <a16:creationId xmlns:a16="http://schemas.microsoft.com/office/drawing/2014/main" id="{0A016496-6BB5-4BB2-9059-C549D4985F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8" y="576"/>
                <a:ext cx="4128" cy="3216"/>
                <a:chOff x="1248" y="912"/>
                <a:chExt cx="4128" cy="3264"/>
              </a:xfrm>
            </p:grpSpPr>
            <p:grpSp>
              <p:nvGrpSpPr>
                <p:cNvPr id="75" name="Group 64">
                  <a:extLst>
                    <a:ext uri="{FF2B5EF4-FFF2-40B4-BE49-F238E27FC236}">
                      <a16:creationId xmlns:a16="http://schemas.microsoft.com/office/drawing/2014/main" id="{1B104C34-A8CB-4940-B4FD-AED42BB3B2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76" y="912"/>
                  <a:ext cx="720" cy="672"/>
                  <a:chOff x="2880" y="1104"/>
                  <a:chExt cx="720" cy="672"/>
                </a:xfrm>
              </p:grpSpPr>
              <p:grpSp>
                <p:nvGrpSpPr>
                  <p:cNvPr id="114" name="Group 7">
                    <a:extLst>
                      <a:ext uri="{FF2B5EF4-FFF2-40B4-BE49-F238E27FC236}">
                        <a16:creationId xmlns:a16="http://schemas.microsoft.com/office/drawing/2014/main" id="{8707EB34-5A17-4548-AE2D-BEA66A321F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880" y="1104"/>
                    <a:ext cx="288" cy="672"/>
                    <a:chOff x="2304" y="1728"/>
                    <a:chExt cx="288" cy="672"/>
                  </a:xfrm>
                </p:grpSpPr>
                <p:grpSp>
                  <p:nvGrpSpPr>
                    <p:cNvPr id="121" name="Group 8">
                      <a:extLst>
                        <a:ext uri="{FF2B5EF4-FFF2-40B4-BE49-F238E27FC236}">
                          <a16:creationId xmlns:a16="http://schemas.microsoft.com/office/drawing/2014/main" id="{FA5A1600-A3BF-4DDD-901F-17E66712E7C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04" y="1920"/>
                      <a:ext cx="288" cy="480"/>
                      <a:chOff x="1296" y="1776"/>
                      <a:chExt cx="288" cy="480"/>
                    </a:xfrm>
                  </p:grpSpPr>
                  <p:sp>
                    <p:nvSpPr>
                      <p:cNvPr id="124" name="Arc 9">
                        <a:extLst>
                          <a:ext uri="{FF2B5EF4-FFF2-40B4-BE49-F238E27FC236}">
                            <a16:creationId xmlns:a16="http://schemas.microsoft.com/office/drawing/2014/main" id="{B17526B9-C9C3-4239-ADB0-D8D45E01307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 flipH="1">
                        <a:off x="1296" y="1776"/>
                        <a:ext cx="144" cy="480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1600"/>
                          <a:gd name="T11" fmla="*/ 21600 w 21600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38100">
                        <a:solidFill>
                          <a:schemeClr val="tx2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/>
                        <a:endParaRPr lang="fr-FR" altLang="fr-FR"/>
                      </a:p>
                    </p:txBody>
                  </p:sp>
                  <p:sp>
                    <p:nvSpPr>
                      <p:cNvPr id="125" name="Arc 10">
                        <a:extLst>
                          <a:ext uri="{FF2B5EF4-FFF2-40B4-BE49-F238E27FC236}">
                            <a16:creationId xmlns:a16="http://schemas.microsoft.com/office/drawing/2014/main" id="{90B111A8-B565-4696-8268-53DE8652292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40" y="1776"/>
                        <a:ext cx="144" cy="480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1600"/>
                          <a:gd name="T11" fmla="*/ 21600 w 21600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38100">
                        <a:solidFill>
                          <a:schemeClr val="tx2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/>
                        <a:endParaRPr lang="fr-FR" altLang="fr-FR"/>
                      </a:p>
                    </p:txBody>
                  </p:sp>
                </p:grpSp>
                <p:sp>
                  <p:nvSpPr>
                    <p:cNvPr id="122" name="Arc 11">
                      <a:extLst>
                        <a:ext uri="{FF2B5EF4-FFF2-40B4-BE49-F238E27FC236}">
                          <a16:creationId xmlns:a16="http://schemas.microsoft.com/office/drawing/2014/main" id="{B2003C31-7C01-4EAB-A07B-86D9899761E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2448" y="1728"/>
                      <a:ext cx="96" cy="192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  <p:sp>
                  <p:nvSpPr>
                    <p:cNvPr id="123" name="Arc 12">
                      <a:extLst>
                        <a:ext uri="{FF2B5EF4-FFF2-40B4-BE49-F238E27FC236}">
                          <a16:creationId xmlns:a16="http://schemas.microsoft.com/office/drawing/2014/main" id="{8238CF1C-D93D-4874-A0E8-C529786C50F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352" y="1728"/>
                      <a:ext cx="96" cy="192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</p:grpSp>
              <p:grpSp>
                <p:nvGrpSpPr>
                  <p:cNvPr id="115" name="Group 13">
                    <a:extLst>
                      <a:ext uri="{FF2B5EF4-FFF2-40B4-BE49-F238E27FC236}">
                        <a16:creationId xmlns:a16="http://schemas.microsoft.com/office/drawing/2014/main" id="{4B8D3D87-8DEC-4D59-9321-6BEF9AC460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12" y="1104"/>
                    <a:ext cx="288" cy="672"/>
                    <a:chOff x="2304" y="1728"/>
                    <a:chExt cx="288" cy="672"/>
                  </a:xfrm>
                </p:grpSpPr>
                <p:grpSp>
                  <p:nvGrpSpPr>
                    <p:cNvPr id="116" name="Group 14">
                      <a:extLst>
                        <a:ext uri="{FF2B5EF4-FFF2-40B4-BE49-F238E27FC236}">
                          <a16:creationId xmlns:a16="http://schemas.microsoft.com/office/drawing/2014/main" id="{2DAF83C4-B821-4562-9A14-D75B858DF1F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04" y="1920"/>
                      <a:ext cx="288" cy="480"/>
                      <a:chOff x="1296" y="1776"/>
                      <a:chExt cx="288" cy="480"/>
                    </a:xfrm>
                  </p:grpSpPr>
                  <p:sp>
                    <p:nvSpPr>
                      <p:cNvPr id="119" name="Arc 15">
                        <a:extLst>
                          <a:ext uri="{FF2B5EF4-FFF2-40B4-BE49-F238E27FC236}">
                            <a16:creationId xmlns:a16="http://schemas.microsoft.com/office/drawing/2014/main" id="{DEE42711-4A8E-41B8-9184-6FA98634643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 flipH="1">
                        <a:off x="1296" y="1776"/>
                        <a:ext cx="144" cy="480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1600"/>
                          <a:gd name="T11" fmla="*/ 21600 w 21600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38100">
                        <a:solidFill>
                          <a:srgbClr val="FC0128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/>
                        <a:endParaRPr lang="fr-FR" altLang="fr-FR"/>
                      </a:p>
                    </p:txBody>
                  </p:sp>
                  <p:sp>
                    <p:nvSpPr>
                      <p:cNvPr id="120" name="Arc 16">
                        <a:extLst>
                          <a:ext uri="{FF2B5EF4-FFF2-40B4-BE49-F238E27FC236}">
                            <a16:creationId xmlns:a16="http://schemas.microsoft.com/office/drawing/2014/main" id="{BFCAA578-B4C4-4F24-B909-AC3EF0AF551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440" y="1776"/>
                        <a:ext cx="144" cy="480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1600"/>
                          <a:gd name="T11" fmla="*/ 21600 w 21600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38100">
                        <a:solidFill>
                          <a:srgbClr val="FC0128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algn="ctr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/>
                        <a:endParaRPr lang="fr-FR" altLang="fr-FR"/>
                      </a:p>
                    </p:txBody>
                  </p:sp>
                </p:grpSp>
                <p:sp>
                  <p:nvSpPr>
                    <p:cNvPr id="117" name="Arc 17">
                      <a:extLst>
                        <a:ext uri="{FF2B5EF4-FFF2-40B4-BE49-F238E27FC236}">
                          <a16:creationId xmlns:a16="http://schemas.microsoft.com/office/drawing/2014/main" id="{6C711C46-874E-4086-BCE8-B83A9D57B65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V="1">
                      <a:off x="2448" y="1728"/>
                      <a:ext cx="96" cy="192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  <p:sp>
                  <p:nvSpPr>
                    <p:cNvPr id="118" name="Arc 18">
                      <a:extLst>
                        <a:ext uri="{FF2B5EF4-FFF2-40B4-BE49-F238E27FC236}">
                          <a16:creationId xmlns:a16="http://schemas.microsoft.com/office/drawing/2014/main" id="{2E8CEF52-EEC6-4655-818F-42FBC8923B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2352" y="1728"/>
                      <a:ext cx="96" cy="192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</p:grpSp>
            </p:grpSp>
            <p:grpSp>
              <p:nvGrpSpPr>
                <p:cNvPr id="76" name="Group 19">
                  <a:extLst>
                    <a:ext uri="{FF2B5EF4-FFF2-40B4-BE49-F238E27FC236}">
                      <a16:creationId xmlns:a16="http://schemas.microsoft.com/office/drawing/2014/main" id="{A13BA485-BAA8-46C9-ACD8-A38A4F45A8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16" y="1824"/>
                  <a:ext cx="288" cy="672"/>
                  <a:chOff x="2304" y="1728"/>
                  <a:chExt cx="288" cy="672"/>
                </a:xfrm>
              </p:grpSpPr>
              <p:grpSp>
                <p:nvGrpSpPr>
                  <p:cNvPr id="109" name="Group 20">
                    <a:extLst>
                      <a:ext uri="{FF2B5EF4-FFF2-40B4-BE49-F238E27FC236}">
                        <a16:creationId xmlns:a16="http://schemas.microsoft.com/office/drawing/2014/main" id="{81D67533-166C-4904-AF3C-7669E49DB9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04" y="1920"/>
                    <a:ext cx="288" cy="480"/>
                    <a:chOff x="1296" y="1776"/>
                    <a:chExt cx="288" cy="480"/>
                  </a:xfrm>
                </p:grpSpPr>
                <p:sp>
                  <p:nvSpPr>
                    <p:cNvPr id="112" name="Arc 21">
                      <a:extLst>
                        <a:ext uri="{FF2B5EF4-FFF2-40B4-BE49-F238E27FC236}">
                          <a16:creationId xmlns:a16="http://schemas.microsoft.com/office/drawing/2014/main" id="{47980C97-6F5E-4ED9-B0D9-0F7AD0ED60F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1296" y="1776"/>
                      <a:ext cx="144" cy="48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  <p:sp>
                  <p:nvSpPr>
                    <p:cNvPr id="113" name="Arc 22">
                      <a:extLst>
                        <a:ext uri="{FF2B5EF4-FFF2-40B4-BE49-F238E27FC236}">
                          <a16:creationId xmlns:a16="http://schemas.microsoft.com/office/drawing/2014/main" id="{893F979B-747E-4B97-B99A-0873FFD3E9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440" y="1776"/>
                      <a:ext cx="144" cy="48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</p:grpSp>
              <p:sp>
                <p:nvSpPr>
                  <p:cNvPr id="110" name="Arc 23">
                    <a:extLst>
                      <a:ext uri="{FF2B5EF4-FFF2-40B4-BE49-F238E27FC236}">
                        <a16:creationId xmlns:a16="http://schemas.microsoft.com/office/drawing/2014/main" id="{CC2C603E-CB34-404E-A63D-54ED181F7B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48" y="1728"/>
                    <a:ext cx="9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111" name="Arc 24">
                    <a:extLst>
                      <a:ext uri="{FF2B5EF4-FFF2-40B4-BE49-F238E27FC236}">
                        <a16:creationId xmlns:a16="http://schemas.microsoft.com/office/drawing/2014/main" id="{F3BC6E87-8EFB-4629-89CD-2C455A5760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 flipV="1">
                    <a:off x="2352" y="1728"/>
                    <a:ext cx="96" cy="19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grpSp>
              <p:nvGrpSpPr>
                <p:cNvPr id="77" name="Group 27">
                  <a:extLst>
                    <a:ext uri="{FF2B5EF4-FFF2-40B4-BE49-F238E27FC236}">
                      <a16:creationId xmlns:a16="http://schemas.microsoft.com/office/drawing/2014/main" id="{9BF85CFF-8C28-4BD4-A35C-7C0029D85A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8" y="1824"/>
                  <a:ext cx="192" cy="672"/>
                  <a:chOff x="1920" y="1872"/>
                  <a:chExt cx="192" cy="672"/>
                </a:xfrm>
              </p:grpSpPr>
              <p:sp>
                <p:nvSpPr>
                  <p:cNvPr id="107" name="Line 25">
                    <a:extLst>
                      <a:ext uri="{FF2B5EF4-FFF2-40B4-BE49-F238E27FC236}">
                        <a16:creationId xmlns:a16="http://schemas.microsoft.com/office/drawing/2014/main" id="{825422F6-7825-49EB-A8C7-3D67F2D787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6" y="1872"/>
                    <a:ext cx="0" cy="672"/>
                  </a:xfrm>
                  <a:prstGeom prst="line">
                    <a:avLst/>
                  </a:pr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8" name="Oval 26">
                    <a:extLst>
                      <a:ext uri="{FF2B5EF4-FFF2-40B4-BE49-F238E27FC236}">
                        <a16:creationId xmlns:a16="http://schemas.microsoft.com/office/drawing/2014/main" id="{CC72C1A4-6621-44EA-92BA-5C25049B87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016"/>
                    <a:ext cx="192" cy="96"/>
                  </a:xfrm>
                  <a:prstGeom prst="ellipse">
                    <a:avLst/>
                  </a:prstGeom>
                  <a:solidFill>
                    <a:srgbClr val="FC0128"/>
                  </a:solidFill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8" name="Group 28">
                  <a:extLst>
                    <a:ext uri="{FF2B5EF4-FFF2-40B4-BE49-F238E27FC236}">
                      <a16:creationId xmlns:a16="http://schemas.microsoft.com/office/drawing/2014/main" id="{4EF8C783-765A-42B7-8FC8-ABBE416BA0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20" y="1824"/>
                  <a:ext cx="192" cy="672"/>
                  <a:chOff x="1920" y="1872"/>
                  <a:chExt cx="192" cy="672"/>
                </a:xfrm>
              </p:grpSpPr>
              <p:sp>
                <p:nvSpPr>
                  <p:cNvPr id="105" name="Line 29">
                    <a:extLst>
                      <a:ext uri="{FF2B5EF4-FFF2-40B4-BE49-F238E27FC236}">
                        <a16:creationId xmlns:a16="http://schemas.microsoft.com/office/drawing/2014/main" id="{F9263068-E344-4165-9481-8786D72CE9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6" y="1872"/>
                    <a:ext cx="0" cy="672"/>
                  </a:xfrm>
                  <a:prstGeom prst="line">
                    <a:avLst/>
                  </a:pr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06" name="Oval 30">
                    <a:extLst>
                      <a:ext uri="{FF2B5EF4-FFF2-40B4-BE49-F238E27FC236}">
                        <a16:creationId xmlns:a16="http://schemas.microsoft.com/office/drawing/2014/main" id="{5EB990E1-2783-4315-8C89-8918E2440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016"/>
                    <a:ext cx="192" cy="96"/>
                  </a:xfrm>
                  <a:prstGeom prst="ellipse">
                    <a:avLst/>
                  </a:prstGeom>
                  <a:solidFill>
                    <a:srgbClr val="FC0128"/>
                  </a:solidFill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9" name="Group 83">
                  <a:extLst>
                    <a:ext uri="{FF2B5EF4-FFF2-40B4-BE49-F238E27FC236}">
                      <a16:creationId xmlns:a16="http://schemas.microsoft.com/office/drawing/2014/main" id="{6EE2957D-AC9C-46FD-8FA5-A9E22A4FDB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48" y="2544"/>
                  <a:ext cx="720" cy="1632"/>
                  <a:chOff x="1248" y="2544"/>
                  <a:chExt cx="720" cy="1632"/>
                </a:xfrm>
              </p:grpSpPr>
              <p:grpSp>
                <p:nvGrpSpPr>
                  <p:cNvPr id="96" name="Group 32">
                    <a:extLst>
                      <a:ext uri="{FF2B5EF4-FFF2-40B4-BE49-F238E27FC236}">
                        <a16:creationId xmlns:a16="http://schemas.microsoft.com/office/drawing/2014/main" id="{F011807A-B375-4737-A9D2-41272A3B4A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392" y="2736"/>
                    <a:ext cx="192" cy="672"/>
                    <a:chOff x="1920" y="1872"/>
                    <a:chExt cx="192" cy="672"/>
                  </a:xfrm>
                </p:grpSpPr>
                <p:sp>
                  <p:nvSpPr>
                    <p:cNvPr id="103" name="Line 33">
                      <a:extLst>
                        <a:ext uri="{FF2B5EF4-FFF2-40B4-BE49-F238E27FC236}">
                          <a16:creationId xmlns:a16="http://schemas.microsoft.com/office/drawing/2014/main" id="{8405ADDF-2B32-4395-AD6A-5EF481BF383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6" y="1872"/>
                      <a:ext cx="0" cy="6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4" name="Oval 34">
                      <a:extLst>
                        <a:ext uri="{FF2B5EF4-FFF2-40B4-BE49-F238E27FC236}">
                          <a16:creationId xmlns:a16="http://schemas.microsoft.com/office/drawing/2014/main" id="{0B42D83B-81BD-4172-A54B-9FADEAEE78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016"/>
                      <a:ext cx="192" cy="96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97" name="Group 35">
                    <a:extLst>
                      <a:ext uri="{FF2B5EF4-FFF2-40B4-BE49-F238E27FC236}">
                        <a16:creationId xmlns:a16="http://schemas.microsoft.com/office/drawing/2014/main" id="{036C4D62-72E2-4980-A8A9-9085DB962C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680" y="2736"/>
                    <a:ext cx="192" cy="672"/>
                    <a:chOff x="1920" y="1872"/>
                    <a:chExt cx="192" cy="672"/>
                  </a:xfrm>
                </p:grpSpPr>
                <p:sp>
                  <p:nvSpPr>
                    <p:cNvPr id="101" name="Line 36">
                      <a:extLst>
                        <a:ext uri="{FF2B5EF4-FFF2-40B4-BE49-F238E27FC236}">
                          <a16:creationId xmlns:a16="http://schemas.microsoft.com/office/drawing/2014/main" id="{83E0C96D-CBF7-4AC4-AE64-CA2707F439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6" y="1872"/>
                      <a:ext cx="0" cy="6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02" name="Oval 37">
                      <a:extLst>
                        <a:ext uri="{FF2B5EF4-FFF2-40B4-BE49-F238E27FC236}">
                          <a16:creationId xmlns:a16="http://schemas.microsoft.com/office/drawing/2014/main" id="{0D417276-87BD-4F46-B79E-62B797B233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016"/>
                      <a:ext cx="192" cy="96"/>
                    </a:xfrm>
                    <a:prstGeom prst="ellipse">
                      <a:avLst/>
                    </a:prstGeom>
                    <a:solidFill>
                      <a:srgbClr val="FC0128"/>
                    </a:solidFill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98" name="Group 46">
                    <a:extLst>
                      <a:ext uri="{FF2B5EF4-FFF2-40B4-BE49-F238E27FC236}">
                        <a16:creationId xmlns:a16="http://schemas.microsoft.com/office/drawing/2014/main" id="{CBE02A0B-D769-42C6-9D19-68527EEDD3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48" y="2544"/>
                    <a:ext cx="720" cy="1632"/>
                    <a:chOff x="1104" y="2688"/>
                    <a:chExt cx="720" cy="1632"/>
                  </a:xfrm>
                </p:grpSpPr>
                <p:sp>
                  <p:nvSpPr>
                    <p:cNvPr id="99" name="Oval 44">
                      <a:extLst>
                        <a:ext uri="{FF2B5EF4-FFF2-40B4-BE49-F238E27FC236}">
                          <a16:creationId xmlns:a16="http://schemas.microsoft.com/office/drawing/2014/main" id="{B90F1B7C-4261-4736-BABE-9EADCEB2FD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4" y="2688"/>
                      <a:ext cx="720" cy="10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FAFD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00" name="Arc 45">
                      <a:extLst>
                        <a:ext uri="{FF2B5EF4-FFF2-40B4-BE49-F238E27FC236}">
                          <a16:creationId xmlns:a16="http://schemas.microsoft.com/office/drawing/2014/main" id="{2268899B-5743-4AD9-9F7B-B0C646A0EF6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488" y="3696"/>
                      <a:ext cx="96" cy="624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AFD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</p:grpSp>
            </p:grpSp>
            <p:grpSp>
              <p:nvGrpSpPr>
                <p:cNvPr id="80" name="Group 47">
                  <a:extLst>
                    <a:ext uri="{FF2B5EF4-FFF2-40B4-BE49-F238E27FC236}">
                      <a16:creationId xmlns:a16="http://schemas.microsoft.com/office/drawing/2014/main" id="{D666BC8E-345B-4D15-9089-ABB2B3BE21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544" y="2544"/>
                  <a:ext cx="720" cy="1632"/>
                  <a:chOff x="1104" y="2688"/>
                  <a:chExt cx="720" cy="1632"/>
                </a:xfrm>
              </p:grpSpPr>
              <p:sp>
                <p:nvSpPr>
                  <p:cNvPr id="94" name="Oval 48">
                    <a:extLst>
                      <a:ext uri="{FF2B5EF4-FFF2-40B4-BE49-F238E27FC236}">
                        <a16:creationId xmlns:a16="http://schemas.microsoft.com/office/drawing/2014/main" id="{32F7BAD4-9236-4E74-97A9-D814CC749E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688"/>
                    <a:ext cx="720" cy="1008"/>
                  </a:xfrm>
                  <a:prstGeom prst="ellipse">
                    <a:avLst/>
                  </a:pr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5" name="Arc 49">
                    <a:extLst>
                      <a:ext uri="{FF2B5EF4-FFF2-40B4-BE49-F238E27FC236}">
                        <a16:creationId xmlns:a16="http://schemas.microsoft.com/office/drawing/2014/main" id="{EE60A96E-C785-43BC-AB54-83DB49F5BD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3696"/>
                    <a:ext cx="96" cy="62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grpSp>
              <p:nvGrpSpPr>
                <p:cNvPr id="81" name="Group 69">
                  <a:extLst>
                    <a:ext uri="{FF2B5EF4-FFF2-40B4-BE49-F238E27FC236}">
                      <a16:creationId xmlns:a16="http://schemas.microsoft.com/office/drawing/2014/main" id="{E9D37973-F3E5-4A7E-948E-3775C2351F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04" y="2544"/>
                  <a:ext cx="720" cy="1632"/>
                  <a:chOff x="3552" y="2688"/>
                  <a:chExt cx="720" cy="1632"/>
                </a:xfrm>
              </p:grpSpPr>
              <p:grpSp>
                <p:nvGrpSpPr>
                  <p:cNvPr id="88" name="Group 41">
                    <a:extLst>
                      <a:ext uri="{FF2B5EF4-FFF2-40B4-BE49-F238E27FC236}">
                        <a16:creationId xmlns:a16="http://schemas.microsoft.com/office/drawing/2014/main" id="{BB2AE483-6EC8-4597-B128-CA72FCD850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40" y="2832"/>
                    <a:ext cx="192" cy="672"/>
                    <a:chOff x="1920" y="1872"/>
                    <a:chExt cx="192" cy="672"/>
                  </a:xfrm>
                </p:grpSpPr>
                <p:sp>
                  <p:nvSpPr>
                    <p:cNvPr id="92" name="Line 42">
                      <a:extLst>
                        <a:ext uri="{FF2B5EF4-FFF2-40B4-BE49-F238E27FC236}">
                          <a16:creationId xmlns:a16="http://schemas.microsoft.com/office/drawing/2014/main" id="{3C7B73B4-EAE6-40E0-A96A-350E4305DD9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6" y="1872"/>
                      <a:ext cx="0" cy="6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93" name="Oval 43">
                      <a:extLst>
                        <a:ext uri="{FF2B5EF4-FFF2-40B4-BE49-F238E27FC236}">
                          <a16:creationId xmlns:a16="http://schemas.microsoft.com/office/drawing/2014/main" id="{5F67F6E1-12AA-4C89-9126-B559D0EC10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016"/>
                      <a:ext cx="192" cy="96"/>
                    </a:xfrm>
                    <a:prstGeom prst="ellipse">
                      <a:avLst/>
                    </a:prstGeom>
                    <a:solidFill>
                      <a:srgbClr val="FC0128"/>
                    </a:solidFill>
                    <a:ln w="38100">
                      <a:solidFill>
                        <a:srgbClr val="FC0128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89" name="Group 50">
                    <a:extLst>
                      <a:ext uri="{FF2B5EF4-FFF2-40B4-BE49-F238E27FC236}">
                        <a16:creationId xmlns:a16="http://schemas.microsoft.com/office/drawing/2014/main" id="{53A0F06C-A732-4BA6-97F1-9079EC9CB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552" y="2688"/>
                    <a:ext cx="720" cy="1632"/>
                    <a:chOff x="1104" y="2688"/>
                    <a:chExt cx="720" cy="1632"/>
                  </a:xfrm>
                </p:grpSpPr>
                <p:sp>
                  <p:nvSpPr>
                    <p:cNvPr id="90" name="Oval 51">
                      <a:extLst>
                        <a:ext uri="{FF2B5EF4-FFF2-40B4-BE49-F238E27FC236}">
                          <a16:creationId xmlns:a16="http://schemas.microsoft.com/office/drawing/2014/main" id="{A2D35CF9-0734-4125-9CBD-4796AB9E3A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4" y="2688"/>
                      <a:ext cx="720" cy="1008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FAFD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1" name="Arc 52">
                      <a:extLst>
                        <a:ext uri="{FF2B5EF4-FFF2-40B4-BE49-F238E27FC236}">
                          <a16:creationId xmlns:a16="http://schemas.microsoft.com/office/drawing/2014/main" id="{5074B5B9-8812-463C-A222-80C77ED86DC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488" y="3696"/>
                      <a:ext cx="96" cy="624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1600"/>
                        <a:gd name="T11" fmla="*/ 21600 w 216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FAFD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fr-FR" altLang="fr-FR"/>
                    </a:p>
                  </p:txBody>
                </p:sp>
              </p:grpSp>
            </p:grpSp>
            <p:grpSp>
              <p:nvGrpSpPr>
                <p:cNvPr id="82" name="Group 53">
                  <a:extLst>
                    <a:ext uri="{FF2B5EF4-FFF2-40B4-BE49-F238E27FC236}">
                      <a16:creationId xmlns:a16="http://schemas.microsoft.com/office/drawing/2014/main" id="{EEF54D49-1731-4EBB-AAC4-6BF3CEC1EF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56" y="2544"/>
                  <a:ext cx="720" cy="1632"/>
                  <a:chOff x="1104" y="2688"/>
                  <a:chExt cx="720" cy="1632"/>
                </a:xfrm>
              </p:grpSpPr>
              <p:sp>
                <p:nvSpPr>
                  <p:cNvPr id="86" name="Oval 54">
                    <a:extLst>
                      <a:ext uri="{FF2B5EF4-FFF2-40B4-BE49-F238E27FC236}">
                        <a16:creationId xmlns:a16="http://schemas.microsoft.com/office/drawing/2014/main" id="{2D8F2BBB-9A27-406E-936D-58B2D65CB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688"/>
                    <a:ext cx="720" cy="1008"/>
                  </a:xfrm>
                  <a:prstGeom prst="ellipse">
                    <a:avLst/>
                  </a:pr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" name="Arc 55">
                    <a:extLst>
                      <a:ext uri="{FF2B5EF4-FFF2-40B4-BE49-F238E27FC236}">
                        <a16:creationId xmlns:a16="http://schemas.microsoft.com/office/drawing/2014/main" id="{574183CD-E7BD-4F02-8035-C66A07838B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3696"/>
                    <a:ext cx="96" cy="62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grpSp>
              <p:nvGrpSpPr>
                <p:cNvPr id="83" name="Group 65">
                  <a:extLst>
                    <a:ext uri="{FF2B5EF4-FFF2-40B4-BE49-F238E27FC236}">
                      <a16:creationId xmlns:a16="http://schemas.microsoft.com/office/drawing/2014/main" id="{55FF2D18-CAF7-43B9-94FD-59C51D12E2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88" y="1728"/>
                  <a:ext cx="1200" cy="144"/>
                  <a:chOff x="2592" y="1872"/>
                  <a:chExt cx="1200" cy="144"/>
                </a:xfrm>
              </p:grpSpPr>
              <p:sp>
                <p:nvSpPr>
                  <p:cNvPr id="84" name="Line 56">
                    <a:extLst>
                      <a:ext uri="{FF2B5EF4-FFF2-40B4-BE49-F238E27FC236}">
                        <a16:creationId xmlns:a16="http://schemas.microsoft.com/office/drawing/2014/main" id="{0C8641BE-6731-4CFB-A1E6-FBFD2A76FA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92" y="1872"/>
                    <a:ext cx="576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" name="Line 57">
                    <a:extLst>
                      <a:ext uri="{FF2B5EF4-FFF2-40B4-BE49-F238E27FC236}">
                        <a16:creationId xmlns:a16="http://schemas.microsoft.com/office/drawing/2014/main" id="{907F6CBB-E1F4-417A-A027-665FA71869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64" y="1872"/>
                    <a:ext cx="528" cy="1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69" name="Group 60">
                <a:extLst>
                  <a:ext uri="{FF2B5EF4-FFF2-40B4-BE49-F238E27FC236}">
                    <a16:creationId xmlns:a16="http://schemas.microsoft.com/office/drawing/2014/main" id="{C2F17C25-3176-4939-8AEC-1C3936E3D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8" y="2208"/>
                <a:ext cx="576" cy="144"/>
                <a:chOff x="1824" y="2736"/>
                <a:chExt cx="576" cy="144"/>
              </a:xfrm>
            </p:grpSpPr>
            <p:sp>
              <p:nvSpPr>
                <p:cNvPr id="73" name="Line 58">
                  <a:extLst>
                    <a:ext uri="{FF2B5EF4-FFF2-40B4-BE49-F238E27FC236}">
                      <a16:creationId xmlns:a16="http://schemas.microsoft.com/office/drawing/2014/main" id="{31D6AF90-70AE-4233-8C66-136E94FA77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24" y="2736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" name="Line 59">
                  <a:extLst>
                    <a:ext uri="{FF2B5EF4-FFF2-40B4-BE49-F238E27FC236}">
                      <a16:creationId xmlns:a16="http://schemas.microsoft.com/office/drawing/2014/main" id="{0C36C787-36CC-4BE3-BDDE-631D4E9EDC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60" y="273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0" name="Group 61">
                <a:extLst>
                  <a:ext uri="{FF2B5EF4-FFF2-40B4-BE49-F238E27FC236}">
                    <a16:creationId xmlns:a16="http://schemas.microsoft.com/office/drawing/2014/main" id="{4F5C6534-248A-4919-8B97-8ABC0BDA5B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2256"/>
                <a:ext cx="576" cy="144"/>
                <a:chOff x="1824" y="2736"/>
                <a:chExt cx="576" cy="144"/>
              </a:xfrm>
            </p:grpSpPr>
            <p:sp>
              <p:nvSpPr>
                <p:cNvPr id="71" name="Line 62">
                  <a:extLst>
                    <a:ext uri="{FF2B5EF4-FFF2-40B4-BE49-F238E27FC236}">
                      <a16:creationId xmlns:a16="http://schemas.microsoft.com/office/drawing/2014/main" id="{9617709F-970B-4AB8-998F-0739A7A522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24" y="2736"/>
                  <a:ext cx="288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" name="Line 63">
                  <a:extLst>
                    <a:ext uri="{FF2B5EF4-FFF2-40B4-BE49-F238E27FC236}">
                      <a16:creationId xmlns:a16="http://schemas.microsoft.com/office/drawing/2014/main" id="{193ED52A-35E1-4E58-81E9-C22EE783CD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60" y="273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128" name="Rectangle 88">
            <a:extLst>
              <a:ext uri="{FF2B5EF4-FFF2-40B4-BE49-F238E27FC236}">
                <a16:creationId xmlns:a16="http://schemas.microsoft.com/office/drawing/2014/main" id="{E0BD7B7C-992C-4B71-A344-3F57A5697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3754" y="1306953"/>
            <a:ext cx="2715680" cy="69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altLang="fr-FR" sz="2000" b="1" dirty="0">
                <a:latin typeface="+mn-lt"/>
              </a:rPr>
              <a:t>Séparation prématurée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fr-FR" altLang="fr-FR" sz="2000" b="1" dirty="0">
                <a:latin typeface="+mn-lt"/>
              </a:rPr>
              <a:t>des chromatides </a:t>
            </a:r>
            <a:r>
              <a:rPr lang="fr-FR" altLang="fr-FR" sz="2000" b="1" dirty="0" err="1">
                <a:latin typeface="+mn-lt"/>
              </a:rPr>
              <a:t>soeurs</a:t>
            </a:r>
            <a:endParaRPr lang="fr-FR" altLang="fr-FR" sz="2000" b="1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F02650-5FED-42C3-AFD5-7A956403933B}"/>
              </a:ext>
            </a:extLst>
          </p:cNvPr>
          <p:cNvSpPr/>
          <p:nvPr/>
        </p:nvSpPr>
        <p:spPr>
          <a:xfrm>
            <a:off x="2798495" y="49130"/>
            <a:ext cx="6595011" cy="480131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800" b="1" dirty="0">
                <a:solidFill>
                  <a:schemeClr val="bg1"/>
                </a:solidFill>
              </a:rPr>
              <a:t>Non disjonction (ND) à la première division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0F931BF-DBBB-45AA-985A-392968F74793}"/>
              </a:ext>
            </a:extLst>
          </p:cNvPr>
          <p:cNvCxnSpPr/>
          <p:nvPr/>
        </p:nvCxnSpPr>
        <p:spPr>
          <a:xfrm>
            <a:off x="6318353" y="921895"/>
            <a:ext cx="0" cy="59361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ZoneTexte 129">
            <a:extLst>
              <a:ext uri="{FF2B5EF4-FFF2-40B4-BE49-F238E27FC236}">
                <a16:creationId xmlns:a16="http://schemas.microsoft.com/office/drawing/2014/main" id="{1612905D-5934-45E8-B739-A72625BD7964}"/>
              </a:ext>
            </a:extLst>
          </p:cNvPr>
          <p:cNvSpPr txBox="1"/>
          <p:nvPr/>
        </p:nvSpPr>
        <p:spPr>
          <a:xfrm>
            <a:off x="3186268" y="587168"/>
            <a:ext cx="120258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1</a:t>
            </a:r>
            <a:r>
              <a:rPr lang="fr-FR" sz="2000" baseline="30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ère</a:t>
            </a:r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Cas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7E239628-04A5-4603-A6BF-D0F8FFDC3B71}"/>
              </a:ext>
            </a:extLst>
          </p:cNvPr>
          <p:cNvSpPr txBox="1"/>
          <p:nvPr/>
        </p:nvSpPr>
        <p:spPr>
          <a:xfrm>
            <a:off x="8590476" y="576258"/>
            <a:ext cx="120258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</a:t>
            </a:r>
            <a:r>
              <a:rPr lang="fr-FR" sz="2000" baseline="30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ème</a:t>
            </a:r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Oval 4">
            <a:extLst>
              <a:ext uri="{FF2B5EF4-FFF2-40B4-BE49-F238E27FC236}">
                <a16:creationId xmlns:a16="http://schemas.microsoft.com/office/drawing/2014/main" id="{2857F28D-EBA6-499B-9E38-1622BB3E0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664" y="620713"/>
            <a:ext cx="358775" cy="1223962"/>
          </a:xfrm>
          <a:prstGeom prst="ellipse">
            <a:avLst/>
          </a:prstGeom>
          <a:solidFill>
            <a:srgbClr val="F2F72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2" name="Freeform 6">
            <a:extLst>
              <a:ext uri="{FF2B5EF4-FFF2-40B4-BE49-F238E27FC236}">
                <a16:creationId xmlns:a16="http://schemas.microsoft.com/office/drawing/2014/main" id="{36F05888-D042-4B70-97AE-CF5DB5D94F80}"/>
              </a:ext>
            </a:extLst>
          </p:cNvPr>
          <p:cNvSpPr>
            <a:spLocks/>
          </p:cNvSpPr>
          <p:nvPr/>
        </p:nvSpPr>
        <p:spPr bwMode="auto">
          <a:xfrm>
            <a:off x="5651500" y="1844676"/>
            <a:ext cx="420688" cy="1152525"/>
          </a:xfrm>
          <a:custGeom>
            <a:avLst/>
            <a:gdLst>
              <a:gd name="T0" fmla="*/ 2147483647 w 265"/>
              <a:gd name="T1" fmla="*/ 0 h 726"/>
              <a:gd name="T2" fmla="*/ 2147483647 w 265"/>
              <a:gd name="T3" fmla="*/ 2147483647 h 726"/>
              <a:gd name="T4" fmla="*/ 2147483647 w 265"/>
              <a:gd name="T5" fmla="*/ 2147483647 h 726"/>
              <a:gd name="T6" fmla="*/ 2147483647 w 265"/>
              <a:gd name="T7" fmla="*/ 2147483647 h 726"/>
              <a:gd name="T8" fmla="*/ 0 60000 65536"/>
              <a:gd name="T9" fmla="*/ 0 60000 65536"/>
              <a:gd name="T10" fmla="*/ 0 60000 65536"/>
              <a:gd name="T11" fmla="*/ 0 60000 65536"/>
              <a:gd name="T12" fmla="*/ 0 w 265"/>
              <a:gd name="T13" fmla="*/ 0 h 726"/>
              <a:gd name="T14" fmla="*/ 265 w 265"/>
              <a:gd name="T15" fmla="*/ 726 h 7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5" h="726">
                <a:moveTo>
                  <a:pt x="189" y="0"/>
                </a:moveTo>
                <a:cubicBezTo>
                  <a:pt x="94" y="98"/>
                  <a:pt x="0" y="196"/>
                  <a:pt x="8" y="272"/>
                </a:cubicBezTo>
                <a:cubicBezTo>
                  <a:pt x="16" y="348"/>
                  <a:pt x="205" y="378"/>
                  <a:pt x="235" y="454"/>
                </a:cubicBezTo>
                <a:cubicBezTo>
                  <a:pt x="265" y="530"/>
                  <a:pt x="197" y="681"/>
                  <a:pt x="189" y="72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3" name="Oval 7">
            <a:extLst>
              <a:ext uri="{FF2B5EF4-FFF2-40B4-BE49-F238E27FC236}">
                <a16:creationId xmlns:a16="http://schemas.microsoft.com/office/drawing/2014/main" id="{AEEF4431-3D25-4E45-92CB-3E7437796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1" y="1700214"/>
            <a:ext cx="1223963" cy="13684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4" name="Rectangle 9">
            <a:extLst>
              <a:ext uri="{FF2B5EF4-FFF2-40B4-BE49-F238E27FC236}">
                <a16:creationId xmlns:a16="http://schemas.microsoft.com/office/drawing/2014/main" id="{B4F08D2F-DE02-4F42-A294-6386F8D49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64" y="1916114"/>
            <a:ext cx="71437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5" name="Rectangle 10">
            <a:extLst>
              <a:ext uri="{FF2B5EF4-FFF2-40B4-BE49-F238E27FC236}">
                <a16:creationId xmlns:a16="http://schemas.microsoft.com/office/drawing/2014/main" id="{95229163-140C-430F-9CF0-DF3505123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489" y="1916114"/>
            <a:ext cx="71437" cy="865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6" name="Line 11">
            <a:extLst>
              <a:ext uri="{FF2B5EF4-FFF2-40B4-BE49-F238E27FC236}">
                <a16:creationId xmlns:a16="http://schemas.microsoft.com/office/drawing/2014/main" id="{AF2368EB-E568-4449-B76C-8947D9E343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35414" y="1052513"/>
            <a:ext cx="1800225" cy="1008062"/>
          </a:xfrm>
          <a:prstGeom prst="line">
            <a:avLst/>
          </a:prstGeom>
          <a:noFill/>
          <a:ln w="76200">
            <a:solidFill>
              <a:srgbClr val="FF505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897" name="Line 12">
            <a:extLst>
              <a:ext uri="{FF2B5EF4-FFF2-40B4-BE49-F238E27FC236}">
                <a16:creationId xmlns:a16="http://schemas.microsoft.com/office/drawing/2014/main" id="{90499439-128D-4023-8694-756D53E19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0563" y="3429001"/>
            <a:ext cx="0" cy="792163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898" name="Rectangle 13">
            <a:extLst>
              <a:ext uri="{FF2B5EF4-FFF2-40B4-BE49-F238E27FC236}">
                <a16:creationId xmlns:a16="http://schemas.microsoft.com/office/drawing/2014/main" id="{6E549CCD-E124-4260-841A-0A77DF3AE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539" y="765175"/>
            <a:ext cx="71437" cy="865188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899" name="Oval 14">
            <a:extLst>
              <a:ext uri="{FF2B5EF4-FFF2-40B4-BE49-F238E27FC236}">
                <a16:creationId xmlns:a16="http://schemas.microsoft.com/office/drawing/2014/main" id="{1A8F2806-546E-4135-83B7-156E2BF39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8" y="1844676"/>
            <a:ext cx="1223962" cy="13684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0" name="Oval 15">
            <a:extLst>
              <a:ext uri="{FF2B5EF4-FFF2-40B4-BE49-F238E27FC236}">
                <a16:creationId xmlns:a16="http://schemas.microsoft.com/office/drawing/2014/main" id="{06AF513F-098E-4CD2-91FA-69B80FB8E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963" y="4437064"/>
            <a:ext cx="1655762" cy="15128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1" name="Rectangle 16">
            <a:extLst>
              <a:ext uri="{FF2B5EF4-FFF2-40B4-BE49-F238E27FC236}">
                <a16:creationId xmlns:a16="http://schemas.microsoft.com/office/drawing/2014/main" id="{0A7A7AB8-F4AA-45F1-A02F-D97AD5F12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5739" y="4724400"/>
            <a:ext cx="71437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2" name="Rectangle 17">
            <a:extLst>
              <a:ext uri="{FF2B5EF4-FFF2-40B4-BE49-F238E27FC236}">
                <a16:creationId xmlns:a16="http://schemas.microsoft.com/office/drawing/2014/main" id="{D7E1F7C8-80C2-4B67-9249-1E886428C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604" y="4724400"/>
            <a:ext cx="71437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3" name="Rectangle 18">
            <a:extLst>
              <a:ext uri="{FF2B5EF4-FFF2-40B4-BE49-F238E27FC236}">
                <a16:creationId xmlns:a16="http://schemas.microsoft.com/office/drawing/2014/main" id="{854F579D-1373-47D7-BF1C-1A9F8A870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925" y="4724400"/>
            <a:ext cx="71438" cy="865188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4" name="Oval 20">
            <a:extLst>
              <a:ext uri="{FF2B5EF4-FFF2-40B4-BE49-F238E27FC236}">
                <a16:creationId xmlns:a16="http://schemas.microsoft.com/office/drawing/2014/main" id="{F22C06CC-50C9-4838-B694-1AB26921B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7813" y="4437064"/>
            <a:ext cx="1655762" cy="15128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5" name="Rectangle 19">
            <a:extLst>
              <a:ext uri="{FF2B5EF4-FFF2-40B4-BE49-F238E27FC236}">
                <a16:creationId xmlns:a16="http://schemas.microsoft.com/office/drawing/2014/main" id="{4DF0BD50-C8A7-4666-9710-D4B5FAA87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389" y="4795839"/>
            <a:ext cx="71437" cy="865187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37906" name="Line 21">
            <a:extLst>
              <a:ext uri="{FF2B5EF4-FFF2-40B4-BE49-F238E27FC236}">
                <a16:creationId xmlns:a16="http://schemas.microsoft.com/office/drawing/2014/main" id="{EDF21A50-9845-4B40-BA6C-4C61B0851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0463" y="1125538"/>
            <a:ext cx="1727200" cy="1079500"/>
          </a:xfrm>
          <a:prstGeom prst="line">
            <a:avLst/>
          </a:prstGeom>
          <a:noFill/>
          <a:ln w="76200">
            <a:solidFill>
              <a:srgbClr val="FF505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907" name="Rectangle 23">
            <a:extLst>
              <a:ext uri="{FF2B5EF4-FFF2-40B4-BE49-F238E27FC236}">
                <a16:creationId xmlns:a16="http://schemas.microsoft.com/office/drawing/2014/main" id="{BF904ECD-AACB-42F0-A4F3-4815BAC31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3938" y="2997201"/>
            <a:ext cx="2291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fr-FR" sz="2400" dirty="0">
                <a:latin typeface="+mn-lt"/>
              </a:rPr>
              <a:t>Ovule disomique</a:t>
            </a:r>
          </a:p>
        </p:txBody>
      </p:sp>
      <p:sp>
        <p:nvSpPr>
          <p:cNvPr id="37908" name="Line 24">
            <a:extLst>
              <a:ext uri="{FF2B5EF4-FFF2-40B4-BE49-F238E27FC236}">
                <a16:creationId xmlns:a16="http://schemas.microsoft.com/office/drawing/2014/main" id="{8B8393B7-5C17-4709-9834-B28DC7004C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9975" y="3573463"/>
            <a:ext cx="0" cy="792162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909" name="Rectangle 25">
            <a:extLst>
              <a:ext uri="{FF2B5EF4-FFF2-40B4-BE49-F238E27FC236}">
                <a16:creationId xmlns:a16="http://schemas.microsoft.com/office/drawing/2014/main" id="{CA3DACB3-16E0-45A0-A906-D46FC30BA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7450" y="3213101"/>
            <a:ext cx="25939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fr-FR" altLang="fr-FR" sz="2400" dirty="0">
                <a:latin typeface="+mn-lt"/>
              </a:rPr>
              <a:t>Ovule </a:t>
            </a:r>
            <a:r>
              <a:rPr lang="fr-FR" altLang="fr-FR" sz="2400" dirty="0" err="1">
                <a:latin typeface="+mn-lt"/>
              </a:rPr>
              <a:t>nullisomique</a:t>
            </a:r>
            <a:endParaRPr lang="fr-FR" altLang="fr-FR" sz="2400" dirty="0">
              <a:latin typeface="+mn-lt"/>
            </a:endParaRPr>
          </a:p>
        </p:txBody>
      </p:sp>
      <p:sp>
        <p:nvSpPr>
          <p:cNvPr id="37910" name="Rectangle 26">
            <a:extLst>
              <a:ext uri="{FF2B5EF4-FFF2-40B4-BE49-F238E27FC236}">
                <a16:creationId xmlns:a16="http://schemas.microsoft.com/office/drawing/2014/main" id="{7326345C-7968-4A7C-AC97-0B8ADE4E0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6963" y="6015038"/>
            <a:ext cx="24411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dirty="0">
                <a:latin typeface="+mn-lt"/>
              </a:rPr>
              <a:t>Zygote trisomique</a:t>
            </a:r>
          </a:p>
        </p:txBody>
      </p:sp>
      <p:sp>
        <p:nvSpPr>
          <p:cNvPr id="37911" name="Rectangle 27">
            <a:extLst>
              <a:ext uri="{FF2B5EF4-FFF2-40B4-BE49-F238E27FC236}">
                <a16:creationId xmlns:a16="http://schemas.microsoft.com/office/drawing/2014/main" id="{9730E6FF-9E10-4FD5-8855-9A9BCC890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525" y="6021388"/>
            <a:ext cx="289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dirty="0">
                <a:latin typeface="+mn-lt"/>
              </a:rPr>
              <a:t>Zygote </a:t>
            </a:r>
            <a:r>
              <a:rPr lang="fr-FR" altLang="fr-FR" sz="2400" dirty="0" err="1">
                <a:latin typeface="+mn-lt"/>
              </a:rPr>
              <a:t>monosomique</a:t>
            </a:r>
            <a:endParaRPr lang="fr-FR" altLang="fr-FR" sz="2400" dirty="0">
              <a:latin typeface="+mn-lt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4435427-E679-408F-8DF0-94B20F140EF9}"/>
              </a:ext>
            </a:extLst>
          </p:cNvPr>
          <p:cNvSpPr txBox="1"/>
          <p:nvPr/>
        </p:nvSpPr>
        <p:spPr>
          <a:xfrm>
            <a:off x="2323835" y="236677"/>
            <a:ext cx="209719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Lors de la fécondation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A403E96-F008-4A7C-9776-BFD0847DDFD0}"/>
              </a:ext>
            </a:extLst>
          </p:cNvPr>
          <p:cNvSpPr txBox="1"/>
          <p:nvPr/>
        </p:nvSpPr>
        <p:spPr>
          <a:xfrm>
            <a:off x="3690147" y="3605382"/>
            <a:ext cx="45227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latin typeface="Times New Roman" panose="02020603050405020304" pitchFamily="18" charset="0"/>
              </a:rPr>
              <a:t>La survenue d’une trisomie d’autosome aboutit à des zygotes non viables sauf trisomies 21, 13, 18 et 8 (+/- viables)</a:t>
            </a:r>
            <a:endParaRPr lang="fr-FR" sz="200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F04A817-273D-402B-962D-E2F3A74E72E3}"/>
              </a:ext>
            </a:extLst>
          </p:cNvPr>
          <p:cNvSpPr txBox="1"/>
          <p:nvPr/>
        </p:nvSpPr>
        <p:spPr>
          <a:xfrm>
            <a:off x="4396153" y="4960924"/>
            <a:ext cx="31412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latin typeface="Times New Roman" panose="02020603050405020304" pitchFamily="18" charset="0"/>
              </a:rPr>
              <a:t>La seule monosomie viable </a:t>
            </a:r>
          </a:p>
          <a:p>
            <a:pPr algn="ctr"/>
            <a:r>
              <a:rPr lang="fr-FR" sz="2000" b="1" dirty="0">
                <a:latin typeface="Times New Roman" panose="02020603050405020304" pitchFamily="18" charset="0"/>
              </a:rPr>
              <a:t>Syndrome de Turner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5E46C9-430E-44C6-ABED-E58BB428DF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6479"/>
          <a:stretch/>
        </p:blipFill>
        <p:spPr>
          <a:xfrm>
            <a:off x="6747411" y="559430"/>
            <a:ext cx="4871404" cy="61852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730729-44C2-4DA4-8565-DD9FCE5676BA}"/>
              </a:ext>
            </a:extLst>
          </p:cNvPr>
          <p:cNvSpPr/>
          <p:nvPr/>
        </p:nvSpPr>
        <p:spPr>
          <a:xfrm>
            <a:off x="1171997" y="30875"/>
            <a:ext cx="9848007" cy="46166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/>
              <a:t>Non-disjonction au cours de la 1</a:t>
            </a:r>
            <a:r>
              <a:rPr lang="fr-FR" sz="2400" b="1" baseline="30000" dirty="0"/>
              <a:t>ère</a:t>
            </a:r>
            <a:r>
              <a:rPr lang="fr-FR" sz="2400" b="1" dirty="0"/>
              <a:t> division méiotique de la spermatogenèse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5205D64-3562-4633-8140-E1AF20BBE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893429"/>
              </p:ext>
            </p:extLst>
          </p:nvPr>
        </p:nvGraphicFramePr>
        <p:xfrm>
          <a:off x="267037" y="1655691"/>
          <a:ext cx="5874818" cy="37513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874818">
                  <a:extLst>
                    <a:ext uri="{9D8B030D-6E8A-4147-A177-3AD203B41FA5}">
                      <a16:colId xmlns:a16="http://schemas.microsoft.com/office/drawing/2014/main" val="1285922319"/>
                    </a:ext>
                  </a:extLst>
                </a:gridCol>
              </a:tblGrid>
              <a:tr h="402311">
                <a:tc>
                  <a:txBody>
                    <a:bodyPr/>
                    <a:lstStyle/>
                    <a:p>
                      <a:pPr marL="457200" indent="-45720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Ø"/>
                      </a:pPr>
                      <a:endParaRPr lang="fr-FR" sz="2800">
                        <a:latin typeface="+mn-lt"/>
                      </a:endParaRPr>
                    </a:p>
                  </a:txBody>
                  <a:tcPr marL="27160" marR="27160" marT="13580" marB="13580" anchor="ctr"/>
                </a:tc>
                <a:extLst>
                  <a:ext uri="{0D108BD9-81ED-4DB2-BD59-A6C34878D82A}">
                    <a16:rowId xmlns:a16="http://schemas.microsoft.com/office/drawing/2014/main" val="16191957"/>
                  </a:ext>
                </a:extLst>
              </a:tr>
              <a:tr h="2652674">
                <a:tc>
                  <a:txBody>
                    <a:bodyPr/>
                    <a:lstStyle/>
                    <a:p>
                      <a:pPr marL="457200" indent="-45720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fr-FR" sz="2800" dirty="0">
                          <a:effectLst/>
                        </a:rPr>
                        <a:t>Les anomalies du nombre des gonosomes sont relativement fréquentes. </a:t>
                      </a:r>
                    </a:p>
                    <a:p>
                      <a:pPr marL="457200" indent="-457200">
                        <a:spcBef>
                          <a:spcPts val="1200"/>
                        </a:spcBef>
                        <a:spcAft>
                          <a:spcPts val="1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fr-FR" sz="2800" dirty="0">
                          <a:effectLst/>
                        </a:rPr>
                        <a:t>les plus fréquentes sont: le syndrome de </a:t>
                      </a:r>
                      <a:r>
                        <a:rPr lang="fr-FR" sz="2800" b="1" dirty="0">
                          <a:effectLst/>
                        </a:rPr>
                        <a:t>Klinefelter</a:t>
                      </a:r>
                      <a:r>
                        <a:rPr lang="fr-FR" sz="2800" dirty="0">
                          <a:effectLst/>
                        </a:rPr>
                        <a:t> et le syndrome de </a:t>
                      </a:r>
                      <a:r>
                        <a:rPr lang="fr-FR" sz="2800" b="1" dirty="0">
                          <a:solidFill>
                            <a:schemeClr val="tx1"/>
                          </a:solidFill>
                          <a:effectLst/>
                        </a:rPr>
                        <a:t>Turner</a:t>
                      </a:r>
                      <a:r>
                        <a:rPr lang="fr-FR" sz="2800" dirty="0">
                          <a:effectLst/>
                        </a:rPr>
                        <a:t>.</a:t>
                      </a:r>
                      <a:br>
                        <a:rPr lang="fr-FR" sz="2800" dirty="0">
                          <a:effectLst/>
                        </a:rPr>
                      </a:br>
                      <a:endParaRPr lang="fr-FR" sz="2800" b="0" dirty="0">
                        <a:effectLst/>
                        <a:latin typeface="+mn-lt"/>
                      </a:endParaRPr>
                    </a:p>
                  </a:txBody>
                  <a:tcPr marL="2829" marR="2829" marT="2829" marB="2829" anchor="ctr"/>
                </a:tc>
                <a:extLst>
                  <a:ext uri="{0D108BD9-81ED-4DB2-BD59-A6C34878D82A}">
                    <a16:rowId xmlns:a16="http://schemas.microsoft.com/office/drawing/2014/main" val="3639574591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26718CEC-8AF3-4C7B-B7C5-91541F700AE6}"/>
                  </a:ext>
                </a:extLst>
              </p14:cNvPr>
              <p14:cNvContentPartPr/>
              <p14:nvPr/>
            </p14:nvContentPartPr>
            <p14:xfrm>
              <a:off x="1291680" y="6044760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26718CEC-8AF3-4C7B-B7C5-91541F700A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82320" y="60354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735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74">
            <a:extLst>
              <a:ext uri="{FF2B5EF4-FFF2-40B4-BE49-F238E27FC236}">
                <a16:creationId xmlns:a16="http://schemas.microsoft.com/office/drawing/2014/main" id="{46C4CB3A-6E60-4510-8718-FC0CFF79FD40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685800"/>
            <a:ext cx="6019041" cy="5410200"/>
            <a:chOff x="1200" y="432"/>
            <a:chExt cx="4176" cy="3408"/>
          </a:xfrm>
        </p:grpSpPr>
        <p:grpSp>
          <p:nvGrpSpPr>
            <p:cNvPr id="36870" name="Group 38">
              <a:extLst>
                <a:ext uri="{FF2B5EF4-FFF2-40B4-BE49-F238E27FC236}">
                  <a16:creationId xmlns:a16="http://schemas.microsoft.com/office/drawing/2014/main" id="{0FEC629B-72C4-4EC1-87C9-94A6C63594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4" y="2400"/>
              <a:ext cx="192" cy="672"/>
              <a:chOff x="1920" y="1872"/>
              <a:chExt cx="192" cy="672"/>
            </a:xfrm>
          </p:grpSpPr>
          <p:sp>
            <p:nvSpPr>
              <p:cNvPr id="36928" name="Line 39">
                <a:extLst>
                  <a:ext uri="{FF2B5EF4-FFF2-40B4-BE49-F238E27FC236}">
                    <a16:creationId xmlns:a16="http://schemas.microsoft.com/office/drawing/2014/main" id="{BEC85D24-4D2E-4573-A88E-29220B1F3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1872"/>
                <a:ext cx="0" cy="672"/>
              </a:xfrm>
              <a:prstGeom prst="line">
                <a:avLst/>
              </a:prstGeom>
              <a:noFill/>
              <a:ln w="38100">
                <a:solidFill>
                  <a:srgbClr val="FC012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929" name="Oval 40">
                <a:extLst>
                  <a:ext uri="{FF2B5EF4-FFF2-40B4-BE49-F238E27FC236}">
                    <a16:creationId xmlns:a16="http://schemas.microsoft.com/office/drawing/2014/main" id="{CEFDBE56-AD31-4BFB-8D0E-5377E2D6A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" y="2016"/>
                <a:ext cx="192" cy="96"/>
              </a:xfrm>
              <a:prstGeom prst="ellipse">
                <a:avLst/>
              </a:prstGeom>
              <a:solidFill>
                <a:srgbClr val="FC0128"/>
              </a:solidFill>
              <a:ln w="38100">
                <a:solidFill>
                  <a:srgbClr val="FC0128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endParaRPr lang="fr-FR" altLang="fr-FR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6871" name="Group 73">
              <a:extLst>
                <a:ext uri="{FF2B5EF4-FFF2-40B4-BE49-F238E27FC236}">
                  <a16:creationId xmlns:a16="http://schemas.microsoft.com/office/drawing/2014/main" id="{F50A2C4F-8160-4B10-BCB3-BAFF7226B6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432"/>
              <a:ext cx="4176" cy="3408"/>
              <a:chOff x="1248" y="912"/>
              <a:chExt cx="4176" cy="3408"/>
            </a:xfrm>
          </p:grpSpPr>
          <p:grpSp>
            <p:nvGrpSpPr>
              <p:cNvPr id="36872" name="Group 5">
                <a:extLst>
                  <a:ext uri="{FF2B5EF4-FFF2-40B4-BE49-F238E27FC236}">
                    <a16:creationId xmlns:a16="http://schemas.microsoft.com/office/drawing/2014/main" id="{B8889737-E3DC-41C4-B91C-7DFB9BD5B4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912"/>
                <a:ext cx="288" cy="672"/>
                <a:chOff x="2304" y="1728"/>
                <a:chExt cx="288" cy="672"/>
              </a:xfrm>
            </p:grpSpPr>
            <p:grpSp>
              <p:nvGrpSpPr>
                <p:cNvPr id="36923" name="Group 6">
                  <a:extLst>
                    <a:ext uri="{FF2B5EF4-FFF2-40B4-BE49-F238E27FC236}">
                      <a16:creationId xmlns:a16="http://schemas.microsoft.com/office/drawing/2014/main" id="{57D6C6A9-7434-407B-A4EB-DA6704A4AF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6926" name="Arc 7">
                    <a:extLst>
                      <a:ext uri="{FF2B5EF4-FFF2-40B4-BE49-F238E27FC236}">
                        <a16:creationId xmlns:a16="http://schemas.microsoft.com/office/drawing/2014/main" id="{06BADF4A-2BFE-4437-8262-1C0C46CD3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6927" name="Arc 8">
                    <a:extLst>
                      <a:ext uri="{FF2B5EF4-FFF2-40B4-BE49-F238E27FC236}">
                        <a16:creationId xmlns:a16="http://schemas.microsoft.com/office/drawing/2014/main" id="{8820EE8F-4CB7-4B08-910D-833C8A06A3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6924" name="Arc 9">
                  <a:extLst>
                    <a:ext uri="{FF2B5EF4-FFF2-40B4-BE49-F238E27FC236}">
                      <a16:creationId xmlns:a16="http://schemas.microsoft.com/office/drawing/2014/main" id="{B27E924C-4E36-4317-A8F5-F8DBA7AE5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6925" name="Arc 10">
                  <a:extLst>
                    <a:ext uri="{FF2B5EF4-FFF2-40B4-BE49-F238E27FC236}">
                      <a16:creationId xmlns:a16="http://schemas.microsoft.com/office/drawing/2014/main" id="{FC311AC6-DEF5-42E5-BF9E-64BDFA4515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73" name="Group 11">
                <a:extLst>
                  <a:ext uri="{FF2B5EF4-FFF2-40B4-BE49-F238E27FC236}">
                    <a16:creationId xmlns:a16="http://schemas.microsoft.com/office/drawing/2014/main" id="{74CC688C-8BF3-4712-B747-B3A60A186C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08" y="912"/>
                <a:ext cx="288" cy="672"/>
                <a:chOff x="2304" y="1728"/>
                <a:chExt cx="288" cy="672"/>
              </a:xfrm>
            </p:grpSpPr>
            <p:grpSp>
              <p:nvGrpSpPr>
                <p:cNvPr id="36918" name="Group 12">
                  <a:extLst>
                    <a:ext uri="{FF2B5EF4-FFF2-40B4-BE49-F238E27FC236}">
                      <a16:creationId xmlns:a16="http://schemas.microsoft.com/office/drawing/2014/main" id="{914664D3-F94B-44BF-AE94-7176BB681E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6921" name="Arc 13">
                    <a:extLst>
                      <a:ext uri="{FF2B5EF4-FFF2-40B4-BE49-F238E27FC236}">
                        <a16:creationId xmlns:a16="http://schemas.microsoft.com/office/drawing/2014/main" id="{237F7B8D-5760-48E1-BBA7-D90DCFA93F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6922" name="Arc 14">
                    <a:extLst>
                      <a:ext uri="{FF2B5EF4-FFF2-40B4-BE49-F238E27FC236}">
                        <a16:creationId xmlns:a16="http://schemas.microsoft.com/office/drawing/2014/main" id="{D4C89EBE-72D0-422D-B8BA-95F93C9828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6919" name="Arc 15">
                  <a:extLst>
                    <a:ext uri="{FF2B5EF4-FFF2-40B4-BE49-F238E27FC236}">
                      <a16:creationId xmlns:a16="http://schemas.microsoft.com/office/drawing/2014/main" id="{A9E55BD6-4D50-4B4E-8890-9770B30CA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6920" name="Arc 16">
                  <a:extLst>
                    <a:ext uri="{FF2B5EF4-FFF2-40B4-BE49-F238E27FC236}">
                      <a16:creationId xmlns:a16="http://schemas.microsoft.com/office/drawing/2014/main" id="{057AAA72-AC83-4BBA-8642-11C1492F0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74" name="Group 17">
                <a:extLst>
                  <a:ext uri="{FF2B5EF4-FFF2-40B4-BE49-F238E27FC236}">
                    <a16:creationId xmlns:a16="http://schemas.microsoft.com/office/drawing/2014/main" id="{9F7D655A-3854-406C-98F1-8CD12F0EC6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2" y="1824"/>
                <a:ext cx="288" cy="672"/>
                <a:chOff x="2304" y="1728"/>
                <a:chExt cx="288" cy="672"/>
              </a:xfrm>
            </p:grpSpPr>
            <p:grpSp>
              <p:nvGrpSpPr>
                <p:cNvPr id="36913" name="Group 18">
                  <a:extLst>
                    <a:ext uri="{FF2B5EF4-FFF2-40B4-BE49-F238E27FC236}">
                      <a16:creationId xmlns:a16="http://schemas.microsoft.com/office/drawing/2014/main" id="{447A5C10-7BA4-4CAE-9FF2-E3CF88F4C8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6916" name="Arc 19">
                    <a:extLst>
                      <a:ext uri="{FF2B5EF4-FFF2-40B4-BE49-F238E27FC236}">
                        <a16:creationId xmlns:a16="http://schemas.microsoft.com/office/drawing/2014/main" id="{A93109F7-8411-4F3C-8890-4787EABD1E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6917" name="Arc 20">
                    <a:extLst>
                      <a:ext uri="{FF2B5EF4-FFF2-40B4-BE49-F238E27FC236}">
                        <a16:creationId xmlns:a16="http://schemas.microsoft.com/office/drawing/2014/main" id="{E8FD43B6-2FB6-41A5-912A-4C497BB2CE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6914" name="Arc 21">
                  <a:extLst>
                    <a:ext uri="{FF2B5EF4-FFF2-40B4-BE49-F238E27FC236}">
                      <a16:creationId xmlns:a16="http://schemas.microsoft.com/office/drawing/2014/main" id="{A758ACEA-052A-41CA-AEF3-45D465A099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6915" name="Arc 22">
                  <a:extLst>
                    <a:ext uri="{FF2B5EF4-FFF2-40B4-BE49-F238E27FC236}">
                      <a16:creationId xmlns:a16="http://schemas.microsoft.com/office/drawing/2014/main" id="{9F5C13B0-A640-432A-B351-C462AC2082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75" name="Group 23">
                <a:extLst>
                  <a:ext uri="{FF2B5EF4-FFF2-40B4-BE49-F238E27FC236}">
                    <a16:creationId xmlns:a16="http://schemas.microsoft.com/office/drawing/2014/main" id="{8437E402-5F88-4A11-8973-2B9223167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0" y="1824"/>
                <a:ext cx="288" cy="672"/>
                <a:chOff x="2304" y="1728"/>
                <a:chExt cx="288" cy="672"/>
              </a:xfrm>
            </p:grpSpPr>
            <p:grpSp>
              <p:nvGrpSpPr>
                <p:cNvPr id="36908" name="Group 24">
                  <a:extLst>
                    <a:ext uri="{FF2B5EF4-FFF2-40B4-BE49-F238E27FC236}">
                      <a16:creationId xmlns:a16="http://schemas.microsoft.com/office/drawing/2014/main" id="{7D2DDD4B-461B-4EE2-8936-74D7839318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04" y="1920"/>
                  <a:ext cx="288" cy="480"/>
                  <a:chOff x="1296" y="1776"/>
                  <a:chExt cx="288" cy="480"/>
                </a:xfrm>
              </p:grpSpPr>
              <p:sp>
                <p:nvSpPr>
                  <p:cNvPr id="36911" name="Arc 25">
                    <a:extLst>
                      <a:ext uri="{FF2B5EF4-FFF2-40B4-BE49-F238E27FC236}">
                        <a16:creationId xmlns:a16="http://schemas.microsoft.com/office/drawing/2014/main" id="{30169C09-AF57-4EC1-91F8-15CE0AF22B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296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  <p:sp>
                <p:nvSpPr>
                  <p:cNvPr id="36912" name="Arc 26">
                    <a:extLst>
                      <a:ext uri="{FF2B5EF4-FFF2-40B4-BE49-F238E27FC236}">
                        <a16:creationId xmlns:a16="http://schemas.microsoft.com/office/drawing/2014/main" id="{1019CE53-59A9-45D1-9D1A-9ACA54F2D6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40" y="1776"/>
                    <a:ext cx="144" cy="48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  <p:sp>
              <p:nvSpPr>
                <p:cNvPr id="36909" name="Arc 27">
                  <a:extLst>
                    <a:ext uri="{FF2B5EF4-FFF2-40B4-BE49-F238E27FC236}">
                      <a16:creationId xmlns:a16="http://schemas.microsoft.com/office/drawing/2014/main" id="{95F205FE-20D1-41EE-989D-776FFC2718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2448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  <p:sp>
              <p:nvSpPr>
                <p:cNvPr id="36910" name="Arc 28">
                  <a:extLst>
                    <a:ext uri="{FF2B5EF4-FFF2-40B4-BE49-F238E27FC236}">
                      <a16:creationId xmlns:a16="http://schemas.microsoft.com/office/drawing/2014/main" id="{226BF26E-50D9-4783-8588-A3E27BD602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 flipV="1">
                  <a:off x="2352" y="1728"/>
                  <a:ext cx="96" cy="19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C0128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76" name="Group 61">
                <a:extLst>
                  <a:ext uri="{FF2B5EF4-FFF2-40B4-BE49-F238E27FC236}">
                    <a16:creationId xmlns:a16="http://schemas.microsoft.com/office/drawing/2014/main" id="{05F2F5A2-4695-4780-A72A-10C63C3FD2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8" y="2688"/>
                <a:ext cx="720" cy="1632"/>
                <a:chOff x="1296" y="2496"/>
                <a:chExt cx="720" cy="1632"/>
              </a:xfrm>
            </p:grpSpPr>
            <p:grpSp>
              <p:nvGrpSpPr>
                <p:cNvPr id="36898" name="Group 41">
                  <a:extLst>
                    <a:ext uri="{FF2B5EF4-FFF2-40B4-BE49-F238E27FC236}">
                      <a16:creationId xmlns:a16="http://schemas.microsoft.com/office/drawing/2014/main" id="{8DD655CF-25EE-4D12-9A7D-4D1B00D8F5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0" y="2688"/>
                  <a:ext cx="432" cy="672"/>
                  <a:chOff x="1536" y="2592"/>
                  <a:chExt cx="432" cy="672"/>
                </a:xfrm>
              </p:grpSpPr>
              <p:grpSp>
                <p:nvGrpSpPr>
                  <p:cNvPr id="36902" name="Group 29">
                    <a:extLst>
                      <a:ext uri="{FF2B5EF4-FFF2-40B4-BE49-F238E27FC236}">
                        <a16:creationId xmlns:a16="http://schemas.microsoft.com/office/drawing/2014/main" id="{163F6E16-BBB2-4ABC-A9BE-D4B1867B13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36" y="2592"/>
                    <a:ext cx="192" cy="672"/>
                    <a:chOff x="1920" y="1872"/>
                    <a:chExt cx="192" cy="672"/>
                  </a:xfrm>
                </p:grpSpPr>
                <p:sp>
                  <p:nvSpPr>
                    <p:cNvPr id="36906" name="Line 30">
                      <a:extLst>
                        <a:ext uri="{FF2B5EF4-FFF2-40B4-BE49-F238E27FC236}">
                          <a16:creationId xmlns:a16="http://schemas.microsoft.com/office/drawing/2014/main" id="{BA4366A9-BC6C-4DC8-B23E-BA971AB0CA6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6" y="1872"/>
                      <a:ext cx="0" cy="6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6907" name="Oval 31">
                      <a:extLst>
                        <a:ext uri="{FF2B5EF4-FFF2-40B4-BE49-F238E27FC236}">
                          <a16:creationId xmlns:a16="http://schemas.microsoft.com/office/drawing/2014/main" id="{A7EA04DF-DD20-49A3-98B4-DBEA3EAFD4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016"/>
                      <a:ext cx="192" cy="96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36903" name="Group 32">
                    <a:extLst>
                      <a:ext uri="{FF2B5EF4-FFF2-40B4-BE49-F238E27FC236}">
                        <a16:creationId xmlns:a16="http://schemas.microsoft.com/office/drawing/2014/main" id="{8911E52B-5B8C-4AAB-8CAB-A2F078EB66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776" y="2592"/>
                    <a:ext cx="192" cy="672"/>
                    <a:chOff x="1920" y="1872"/>
                    <a:chExt cx="192" cy="672"/>
                  </a:xfrm>
                </p:grpSpPr>
                <p:sp>
                  <p:nvSpPr>
                    <p:cNvPr id="36904" name="Line 33">
                      <a:extLst>
                        <a:ext uri="{FF2B5EF4-FFF2-40B4-BE49-F238E27FC236}">
                          <a16:creationId xmlns:a16="http://schemas.microsoft.com/office/drawing/2014/main" id="{BCE076CD-5E4F-48A4-B8EE-478DCB952A5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16" y="1872"/>
                      <a:ext cx="0" cy="6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36905" name="Oval 34">
                      <a:extLst>
                        <a:ext uri="{FF2B5EF4-FFF2-40B4-BE49-F238E27FC236}">
                          <a16:creationId xmlns:a16="http://schemas.microsoft.com/office/drawing/2014/main" id="{FBC20517-CD2B-45B2-9A14-13D407F0DC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20" y="2016"/>
                      <a:ext cx="192" cy="96"/>
                    </a:xfrm>
                    <a:prstGeom prst="ellipse">
                      <a:avLst/>
                    </a:prstGeom>
                    <a:solidFill>
                      <a:schemeClr val="tx2"/>
                    </a:solidFill>
                    <a:ln w="38100">
                      <a:solidFill>
                        <a:schemeClr val="tx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endParaRPr lang="fr-FR" altLang="fr-FR" sz="2400">
                        <a:latin typeface="Times New Roman" panose="02020603050405020304" pitchFamily="18" charset="0"/>
                      </a:endParaRPr>
                    </a:p>
                  </p:txBody>
                </p:sp>
              </p:grpSp>
            </p:grpSp>
            <p:grpSp>
              <p:nvGrpSpPr>
                <p:cNvPr id="36899" name="Group 49">
                  <a:extLst>
                    <a:ext uri="{FF2B5EF4-FFF2-40B4-BE49-F238E27FC236}">
                      <a16:creationId xmlns:a16="http://schemas.microsoft.com/office/drawing/2014/main" id="{275FDC18-9870-437A-9006-5FE598662B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96" y="2496"/>
                  <a:ext cx="720" cy="1632"/>
                  <a:chOff x="1104" y="2688"/>
                  <a:chExt cx="720" cy="1632"/>
                </a:xfrm>
              </p:grpSpPr>
              <p:sp>
                <p:nvSpPr>
                  <p:cNvPr id="36900" name="Oval 50">
                    <a:extLst>
                      <a:ext uri="{FF2B5EF4-FFF2-40B4-BE49-F238E27FC236}">
                        <a16:creationId xmlns:a16="http://schemas.microsoft.com/office/drawing/2014/main" id="{F954F39F-FC64-44A4-B4A9-32F6F7008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688"/>
                    <a:ext cx="720" cy="1008"/>
                  </a:xfrm>
                  <a:prstGeom prst="ellipse">
                    <a:avLst/>
                  </a:pr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901" name="Arc 51">
                    <a:extLst>
                      <a:ext uri="{FF2B5EF4-FFF2-40B4-BE49-F238E27FC236}">
                        <a16:creationId xmlns:a16="http://schemas.microsoft.com/office/drawing/2014/main" id="{0C334666-9224-4A08-86C8-1C2D0E318E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3696"/>
                    <a:ext cx="96" cy="62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</p:grpSp>
          <p:grpSp>
            <p:nvGrpSpPr>
              <p:cNvPr id="36877" name="Group 52">
                <a:extLst>
                  <a:ext uri="{FF2B5EF4-FFF2-40B4-BE49-F238E27FC236}">
                    <a16:creationId xmlns:a16="http://schemas.microsoft.com/office/drawing/2014/main" id="{0ABA24E8-624D-4778-A5E5-25A51582B3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8" y="2688"/>
                <a:ext cx="720" cy="1632"/>
                <a:chOff x="1104" y="2688"/>
                <a:chExt cx="720" cy="1632"/>
              </a:xfrm>
            </p:grpSpPr>
            <p:sp>
              <p:nvSpPr>
                <p:cNvPr id="36896" name="Oval 53">
                  <a:extLst>
                    <a:ext uri="{FF2B5EF4-FFF2-40B4-BE49-F238E27FC236}">
                      <a16:creationId xmlns:a16="http://schemas.microsoft.com/office/drawing/2014/main" id="{4BC0FCFD-24E7-49D7-9C76-3AE4CEE37E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4" y="2688"/>
                  <a:ext cx="720" cy="1008"/>
                </a:xfrm>
                <a:prstGeom prst="ellipse">
                  <a:avLst/>
                </a:pr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897" name="Arc 54">
                  <a:extLst>
                    <a:ext uri="{FF2B5EF4-FFF2-40B4-BE49-F238E27FC236}">
                      <a16:creationId xmlns:a16="http://schemas.microsoft.com/office/drawing/2014/main" id="{6040310A-4AC4-4685-8B69-D2BADED411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8" y="3696"/>
                  <a:ext cx="96" cy="6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78" name="Group 62">
                <a:extLst>
                  <a:ext uri="{FF2B5EF4-FFF2-40B4-BE49-F238E27FC236}">
                    <a16:creationId xmlns:a16="http://schemas.microsoft.com/office/drawing/2014/main" id="{313A29F9-1B64-4376-A216-4E8839578B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4" y="2688"/>
                <a:ext cx="720" cy="1632"/>
                <a:chOff x="3456" y="2688"/>
                <a:chExt cx="720" cy="1632"/>
              </a:xfrm>
            </p:grpSpPr>
            <p:grpSp>
              <p:nvGrpSpPr>
                <p:cNvPr id="36890" name="Group 35">
                  <a:extLst>
                    <a:ext uri="{FF2B5EF4-FFF2-40B4-BE49-F238E27FC236}">
                      <a16:creationId xmlns:a16="http://schemas.microsoft.com/office/drawing/2014/main" id="{AAA921BC-9F94-4F90-9F12-476E7DB10D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44" y="2880"/>
                  <a:ext cx="192" cy="672"/>
                  <a:chOff x="1920" y="1872"/>
                  <a:chExt cx="192" cy="672"/>
                </a:xfrm>
              </p:grpSpPr>
              <p:sp>
                <p:nvSpPr>
                  <p:cNvPr id="36894" name="Line 36">
                    <a:extLst>
                      <a:ext uri="{FF2B5EF4-FFF2-40B4-BE49-F238E27FC236}">
                        <a16:creationId xmlns:a16="http://schemas.microsoft.com/office/drawing/2014/main" id="{397F4E9E-00AD-46E1-95B1-07FB132468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16" y="1872"/>
                    <a:ext cx="0" cy="672"/>
                  </a:xfrm>
                  <a:prstGeom prst="line">
                    <a:avLst/>
                  </a:prstGeom>
                  <a:noFill/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895" name="Oval 37">
                    <a:extLst>
                      <a:ext uri="{FF2B5EF4-FFF2-40B4-BE49-F238E27FC236}">
                        <a16:creationId xmlns:a16="http://schemas.microsoft.com/office/drawing/2014/main" id="{211EDE54-E7F6-4AE7-82A4-FA06C0B4D7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20" y="2016"/>
                    <a:ext cx="192" cy="96"/>
                  </a:xfrm>
                  <a:prstGeom prst="ellipse">
                    <a:avLst/>
                  </a:prstGeom>
                  <a:solidFill>
                    <a:srgbClr val="FC0128"/>
                  </a:solidFill>
                  <a:ln w="38100">
                    <a:solidFill>
                      <a:srgbClr val="FC0128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36891" name="Group 55">
                  <a:extLst>
                    <a:ext uri="{FF2B5EF4-FFF2-40B4-BE49-F238E27FC236}">
                      <a16:creationId xmlns:a16="http://schemas.microsoft.com/office/drawing/2014/main" id="{2C9EA1E3-16CC-4318-BAB4-103170224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456" y="2688"/>
                  <a:ext cx="720" cy="1632"/>
                  <a:chOff x="1104" y="2688"/>
                  <a:chExt cx="720" cy="1632"/>
                </a:xfrm>
              </p:grpSpPr>
              <p:sp>
                <p:nvSpPr>
                  <p:cNvPr id="36892" name="Oval 56">
                    <a:extLst>
                      <a:ext uri="{FF2B5EF4-FFF2-40B4-BE49-F238E27FC236}">
                        <a16:creationId xmlns:a16="http://schemas.microsoft.com/office/drawing/2014/main" id="{39C24B24-85B9-4DBD-A427-B568F007D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04" y="2688"/>
                    <a:ext cx="720" cy="1008"/>
                  </a:xfrm>
                  <a:prstGeom prst="ellipse">
                    <a:avLst/>
                  </a:pr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endParaRPr lang="fr-FR" altLang="fr-FR" sz="24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893" name="Arc 57">
                    <a:extLst>
                      <a:ext uri="{FF2B5EF4-FFF2-40B4-BE49-F238E27FC236}">
                        <a16:creationId xmlns:a16="http://schemas.microsoft.com/office/drawing/2014/main" id="{7FBAAE8E-B816-44EA-9100-99535EB5DE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88" y="3696"/>
                    <a:ext cx="96" cy="62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1600"/>
                      <a:gd name="T11" fmla="*/ 21600 w 2160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38100">
                    <a:solidFill>
                      <a:srgbClr val="FAFD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fr-FR" altLang="fr-FR"/>
                  </a:p>
                </p:txBody>
              </p:sp>
            </p:grpSp>
          </p:grpSp>
          <p:grpSp>
            <p:nvGrpSpPr>
              <p:cNvPr id="36879" name="Group 58">
                <a:extLst>
                  <a:ext uri="{FF2B5EF4-FFF2-40B4-BE49-F238E27FC236}">
                    <a16:creationId xmlns:a16="http://schemas.microsoft.com/office/drawing/2014/main" id="{D8CA020E-2E09-40A1-86AD-CCEEFF0042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04" y="2688"/>
                <a:ext cx="720" cy="1632"/>
                <a:chOff x="1104" y="2688"/>
                <a:chExt cx="720" cy="1632"/>
              </a:xfrm>
            </p:grpSpPr>
            <p:sp>
              <p:nvSpPr>
                <p:cNvPr id="36888" name="Oval 59">
                  <a:extLst>
                    <a:ext uri="{FF2B5EF4-FFF2-40B4-BE49-F238E27FC236}">
                      <a16:creationId xmlns:a16="http://schemas.microsoft.com/office/drawing/2014/main" id="{C5FCA473-7E60-4742-B7AB-CB051F0839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4" y="2688"/>
                  <a:ext cx="720" cy="1008"/>
                </a:xfrm>
                <a:prstGeom prst="ellipse">
                  <a:avLst/>
                </a:pr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endParaRPr lang="fr-FR" altLang="fr-FR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889" name="Arc 60">
                  <a:extLst>
                    <a:ext uri="{FF2B5EF4-FFF2-40B4-BE49-F238E27FC236}">
                      <a16:creationId xmlns:a16="http://schemas.microsoft.com/office/drawing/2014/main" id="{0521A783-77D2-46D5-BBAC-FD2535867A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88" y="3696"/>
                  <a:ext cx="96" cy="6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rgbClr val="FAFD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r-FR" altLang="fr-FR"/>
                </a:p>
              </p:txBody>
            </p:sp>
          </p:grpSp>
          <p:grpSp>
            <p:nvGrpSpPr>
              <p:cNvPr id="36880" name="Group 65">
                <a:extLst>
                  <a:ext uri="{FF2B5EF4-FFF2-40B4-BE49-F238E27FC236}">
                    <a16:creationId xmlns:a16="http://schemas.microsoft.com/office/drawing/2014/main" id="{67E2AA0A-C52F-4D02-9D66-149A9E0E54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2592"/>
                <a:ext cx="624" cy="192"/>
                <a:chOff x="1920" y="2592"/>
                <a:chExt cx="624" cy="192"/>
              </a:xfrm>
            </p:grpSpPr>
            <p:sp>
              <p:nvSpPr>
                <p:cNvPr id="36886" name="Line 63">
                  <a:extLst>
                    <a:ext uri="{FF2B5EF4-FFF2-40B4-BE49-F238E27FC236}">
                      <a16:creationId xmlns:a16="http://schemas.microsoft.com/office/drawing/2014/main" id="{F9C767E8-D415-4FA2-82BD-273F8BCD5E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20" y="2592"/>
                  <a:ext cx="288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887" name="Line 64">
                  <a:extLst>
                    <a:ext uri="{FF2B5EF4-FFF2-40B4-BE49-F238E27FC236}">
                      <a16:creationId xmlns:a16="http://schemas.microsoft.com/office/drawing/2014/main" id="{05E6A11E-DCB3-4AAD-9E92-D158F401CE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288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881" name="Group 66">
                <a:extLst>
                  <a:ext uri="{FF2B5EF4-FFF2-40B4-BE49-F238E27FC236}">
                    <a16:creationId xmlns:a16="http://schemas.microsoft.com/office/drawing/2014/main" id="{19F40FE4-1A20-46DA-BBC3-E0639146E4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8" y="2544"/>
                <a:ext cx="624" cy="192"/>
                <a:chOff x="1920" y="2592"/>
                <a:chExt cx="624" cy="192"/>
              </a:xfrm>
            </p:grpSpPr>
            <p:sp>
              <p:nvSpPr>
                <p:cNvPr id="36884" name="Line 67">
                  <a:extLst>
                    <a:ext uri="{FF2B5EF4-FFF2-40B4-BE49-F238E27FC236}">
                      <a16:creationId xmlns:a16="http://schemas.microsoft.com/office/drawing/2014/main" id="{C9464C6D-EAF5-4C10-8C0A-A4A85A622E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20" y="2592"/>
                  <a:ext cx="288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885" name="Line 68">
                  <a:extLst>
                    <a:ext uri="{FF2B5EF4-FFF2-40B4-BE49-F238E27FC236}">
                      <a16:creationId xmlns:a16="http://schemas.microsoft.com/office/drawing/2014/main" id="{7D603DFB-75D7-47CC-92F2-2F4B2976DA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56" y="2592"/>
                  <a:ext cx="288" cy="19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6882" name="Line 69">
                <a:extLst>
                  <a:ext uri="{FF2B5EF4-FFF2-40B4-BE49-F238E27FC236}">
                    <a16:creationId xmlns:a16="http://schemas.microsoft.com/office/drawing/2014/main" id="{ED30FE20-C997-4F98-AA2F-591B39422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4" y="1728"/>
                <a:ext cx="816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883" name="Line 70">
                <a:extLst>
                  <a:ext uri="{FF2B5EF4-FFF2-40B4-BE49-F238E27FC236}">
                    <a16:creationId xmlns:a16="http://schemas.microsoft.com/office/drawing/2014/main" id="{C20254D4-B017-4EF6-A87A-DF63DD259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56" y="1728"/>
                <a:ext cx="72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36868" name="Text Box 72">
            <a:extLst>
              <a:ext uri="{FF2B5EF4-FFF2-40B4-BE49-F238E27FC236}">
                <a16:creationId xmlns:a16="http://schemas.microsoft.com/office/drawing/2014/main" id="{08737516-3781-4113-8D67-A21785601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5995" y="6215921"/>
            <a:ext cx="8229600" cy="57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altLang="fr-FR" dirty="0">
                <a:latin typeface="Times New Roman" panose="02020603050405020304" pitchFamily="18" charset="0"/>
              </a:rPr>
              <a:t>	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disomique	   </a:t>
            </a:r>
            <a:r>
              <a:rPr lang="fr-FR" altLang="fr-FR" sz="2000" b="1" dirty="0" err="1">
                <a:solidFill>
                  <a:srgbClr val="0066FF"/>
                </a:solidFill>
                <a:latin typeface="Times New Roman" panose="02020603050405020304" pitchFamily="18" charset="0"/>
              </a:rPr>
              <a:t>nullosomique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     normal           </a:t>
            </a:r>
            <a:r>
              <a:rPr lang="fr-FR" altLang="fr-FR" sz="2000" b="1" dirty="0" err="1">
                <a:solidFill>
                  <a:srgbClr val="0066FF"/>
                </a:solidFill>
                <a:latin typeface="Times New Roman" panose="02020603050405020304" pitchFamily="18" charset="0"/>
              </a:rPr>
              <a:t>normal</a:t>
            </a:r>
            <a:r>
              <a:rPr lang="fr-FR" altLang="fr-FR" sz="2000" b="1" dirty="0">
                <a:solidFill>
                  <a:srgbClr val="0066FF"/>
                </a:solidFill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fr-FR" altLang="fr-FR" b="1" dirty="0">
                <a:latin typeface="Times New Roman" panose="02020603050405020304" pitchFamily="18" charset="0"/>
              </a:rPr>
              <a:t>	 </a:t>
            </a:r>
            <a:r>
              <a:rPr lang="fr-FR" altLang="fr-FR" sz="2000" b="1" dirty="0">
                <a:solidFill>
                  <a:srgbClr val="006600"/>
                </a:solidFill>
                <a:latin typeface="Times New Roman" panose="02020603050405020304" pitchFamily="18" charset="0"/>
              </a:rPr>
              <a:t>trisomie	    monosomie        normal           </a:t>
            </a:r>
            <a:r>
              <a:rPr lang="fr-FR" altLang="fr-FR" sz="2000" b="1" dirty="0" err="1">
                <a:solidFill>
                  <a:srgbClr val="006600"/>
                </a:solidFill>
                <a:latin typeface="Times New Roman" panose="02020603050405020304" pitchFamily="18" charset="0"/>
              </a:rPr>
              <a:t>normal</a:t>
            </a:r>
            <a:endParaRPr lang="fr-FR" altLang="fr-FR" sz="2000" b="1" dirty="0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9" name="Rectangle 66">
            <a:extLst>
              <a:ext uri="{FF2B5EF4-FFF2-40B4-BE49-F238E27FC236}">
                <a16:creationId xmlns:a16="http://schemas.microsoft.com/office/drawing/2014/main" id="{E72C93B8-E9D5-4F92-8E51-3942A07D6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26" y="4071939"/>
            <a:ext cx="1044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Gamètes</a:t>
            </a:r>
            <a:endParaRPr lang="fr-FR" altLang="fr-FR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14C55A9-757C-43B5-9786-87C873D62395}"/>
              </a:ext>
            </a:extLst>
          </p:cNvPr>
          <p:cNvSpPr/>
          <p:nvPr/>
        </p:nvSpPr>
        <p:spPr>
          <a:xfrm>
            <a:off x="2743962" y="59279"/>
            <a:ext cx="6704079" cy="480131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800" b="1" dirty="0">
                <a:solidFill>
                  <a:schemeClr val="bg1"/>
                </a:solidFill>
              </a:rPr>
              <a:t>Non disjonction (ND) à la deuxième division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0A5E61-592E-42A6-A448-EF0ACED81C1B}"/>
              </a:ext>
            </a:extLst>
          </p:cNvPr>
          <p:cNvSpPr/>
          <p:nvPr/>
        </p:nvSpPr>
        <p:spPr>
          <a:xfrm>
            <a:off x="1033853" y="6096000"/>
            <a:ext cx="10261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000" b="1" dirty="0">
                <a:solidFill>
                  <a:srgbClr val="C00000"/>
                </a:solidFill>
              </a:rPr>
              <a:t>Gamète</a:t>
            </a:r>
            <a:endParaRPr lang="fr-FR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5C227F-D484-4DEF-A60D-1DFFE5FF0138}"/>
              </a:ext>
            </a:extLst>
          </p:cNvPr>
          <p:cNvSpPr/>
          <p:nvPr/>
        </p:nvSpPr>
        <p:spPr>
          <a:xfrm>
            <a:off x="1088287" y="6399144"/>
            <a:ext cx="8935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000" b="1" dirty="0">
                <a:solidFill>
                  <a:srgbClr val="C00000"/>
                </a:solidFill>
              </a:rPr>
              <a:t>Zygote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F2FE64D-0C91-4E1D-B04B-383A8B817D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60" b="6836"/>
          <a:stretch/>
        </p:blipFill>
        <p:spPr>
          <a:xfrm>
            <a:off x="1479495" y="550258"/>
            <a:ext cx="9233011" cy="62065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6BC2FB-2536-4A1A-8063-DE640C8F5F44}"/>
              </a:ext>
            </a:extLst>
          </p:cNvPr>
          <p:cNvSpPr/>
          <p:nvPr/>
        </p:nvSpPr>
        <p:spPr>
          <a:xfrm>
            <a:off x="1102540" y="30875"/>
            <a:ext cx="9986920" cy="46166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/>
              <a:t>Non-disjonction au cours de la 2</a:t>
            </a:r>
            <a:r>
              <a:rPr lang="fr-FR" sz="2400" b="1" baseline="30000" dirty="0"/>
              <a:t>ème</a:t>
            </a:r>
            <a:r>
              <a:rPr lang="fr-FR" sz="2400" b="1" dirty="0"/>
              <a:t> division méiotique de la spermatogenèse</a:t>
            </a:r>
          </a:p>
        </p:txBody>
      </p:sp>
    </p:spTree>
    <p:extLst>
      <p:ext uri="{BB962C8B-B14F-4D97-AF65-F5344CB8AC3E}">
        <p14:creationId xmlns:p14="http://schemas.microsoft.com/office/powerpoint/2010/main" val="30291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278F872-BDB5-40BB-9C58-93C3F62E23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91" t="5197" r="6921" b="6445"/>
          <a:stretch/>
        </p:blipFill>
        <p:spPr>
          <a:xfrm>
            <a:off x="2922270" y="875009"/>
            <a:ext cx="6347459" cy="59005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632085DA-E32B-46A9-AEF9-7B158055ED35}"/>
              </a:ext>
            </a:extLst>
          </p:cNvPr>
          <p:cNvGrpSpPr/>
          <p:nvPr/>
        </p:nvGrpSpPr>
        <p:grpSpPr>
          <a:xfrm>
            <a:off x="4270079" y="157050"/>
            <a:ext cx="3651842" cy="532854"/>
            <a:chOff x="802087" y="1332349"/>
            <a:chExt cx="1536130" cy="532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AC8AD05-4615-4719-8E85-6C6BFFE38CA3}"/>
                </a:ext>
              </a:extLst>
            </p:cNvPr>
            <p:cNvSpPr/>
            <p:nvPr/>
          </p:nvSpPr>
          <p:spPr>
            <a:xfrm>
              <a:off x="802087" y="1332349"/>
              <a:ext cx="1536130" cy="532854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ctangle : coins arrondis 4">
              <a:extLst>
                <a:ext uri="{FF2B5EF4-FFF2-40B4-BE49-F238E27FC236}">
                  <a16:creationId xmlns:a16="http://schemas.microsoft.com/office/drawing/2014/main" id="{EBF617BD-47C6-4919-BF61-C3F9FCBF47DD}"/>
                </a:ext>
              </a:extLst>
            </p:cNvPr>
            <p:cNvSpPr txBox="1"/>
            <p:nvPr/>
          </p:nvSpPr>
          <p:spPr>
            <a:xfrm>
              <a:off x="817694" y="1347956"/>
              <a:ext cx="1504916" cy="5016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/>
                <a:t>Anomalies de Nombre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C5DACE2-B9C5-4EC5-AA9A-8BEBEDF5D7EC}"/>
              </a:ext>
            </a:extLst>
          </p:cNvPr>
          <p:cNvSpPr txBox="1"/>
          <p:nvPr/>
        </p:nvSpPr>
        <p:spPr>
          <a:xfrm>
            <a:off x="2114717" y="1308706"/>
            <a:ext cx="796256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Erreur survient lors de la mitose aboutissant à une anomalie en mosaïque</a:t>
            </a:r>
          </a:p>
        </p:txBody>
      </p:sp>
    </p:spTree>
    <p:extLst>
      <p:ext uri="{BB962C8B-B14F-4D97-AF65-F5344CB8AC3E}">
        <p14:creationId xmlns:p14="http://schemas.microsoft.com/office/powerpoint/2010/main" val="122459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>
            <a:extLst>
              <a:ext uri="{FF2B5EF4-FFF2-40B4-BE49-F238E27FC236}">
                <a16:creationId xmlns:a16="http://schemas.microsoft.com/office/drawing/2014/main" id="{38B5C7F6-C0E6-47C3-B3B4-8980DEB2E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27221" y="862393"/>
            <a:ext cx="8042222" cy="786984"/>
          </a:xfrm>
        </p:spPr>
        <p:txBody>
          <a:bodyPr>
            <a:normAutofit lnSpcReduction="10000"/>
          </a:bodyPr>
          <a:lstStyle/>
          <a:p>
            <a:pPr indent="4763">
              <a:buNone/>
            </a:pPr>
            <a:r>
              <a:rPr lang="fr-FR" altLang="fr-FR" sz="2600" b="1" dirty="0">
                <a:solidFill>
                  <a:schemeClr val="dk1"/>
                </a:solidFill>
                <a:cs typeface="Arial" panose="020B0604020202020204" pitchFamily="34" charset="0"/>
              </a:rPr>
              <a:t>Facteurs</a:t>
            </a:r>
            <a:r>
              <a:rPr lang="fr-FR" alt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 pouvant altérer la </a:t>
            </a:r>
            <a:r>
              <a:rPr lang="fr-FR" altLang="fr-FR" sz="2600" b="1" dirty="0">
                <a:solidFill>
                  <a:schemeClr val="dk1"/>
                </a:solidFill>
                <a:cs typeface="Arial" panose="020B0604020202020204" pitchFamily="34" charset="0"/>
              </a:rPr>
              <a:t>structure</a:t>
            </a:r>
            <a:r>
              <a:rPr lang="fr-FR" alt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 des chromosomes : </a:t>
            </a:r>
            <a:r>
              <a:rPr lang="fr-FR" altLang="fr-FR" sz="2600" b="1" dirty="0">
                <a:solidFill>
                  <a:schemeClr val="dk1"/>
                </a:solidFill>
                <a:cs typeface="Arial" panose="020B0604020202020204" pitchFamily="34" charset="0"/>
              </a:rPr>
              <a:t>RX</a:t>
            </a:r>
            <a:r>
              <a:rPr lang="fr-FR" alt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, </a:t>
            </a:r>
            <a:r>
              <a:rPr lang="fr-FR" altLang="fr-FR" sz="2600" b="1" dirty="0">
                <a:solidFill>
                  <a:schemeClr val="dk1"/>
                </a:solidFill>
                <a:cs typeface="Arial" panose="020B0604020202020204" pitchFamily="34" charset="0"/>
              </a:rPr>
              <a:t>radiations atomiques</a:t>
            </a:r>
            <a:r>
              <a:rPr lang="fr-FR" alt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, </a:t>
            </a:r>
            <a:r>
              <a:rPr lang="fr-FR" altLang="fr-FR" sz="2600" b="1" dirty="0">
                <a:solidFill>
                  <a:schemeClr val="dk1"/>
                </a:solidFill>
                <a:cs typeface="Arial" panose="020B0604020202020204" pitchFamily="34" charset="0"/>
              </a:rPr>
              <a:t>différents agents chimiques.</a:t>
            </a:r>
            <a:endParaRPr lang="fr-FR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219A84B-50D7-4C68-8723-6690C2D0DBCA}"/>
              </a:ext>
            </a:extLst>
          </p:cNvPr>
          <p:cNvGrpSpPr/>
          <p:nvPr/>
        </p:nvGrpSpPr>
        <p:grpSpPr>
          <a:xfrm>
            <a:off x="4181067" y="157050"/>
            <a:ext cx="3829866" cy="532854"/>
            <a:chOff x="802087" y="1332349"/>
            <a:chExt cx="1551738" cy="532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D95760A-EB20-4A52-BB8E-4AFFFE9E15B1}"/>
                </a:ext>
              </a:extLst>
            </p:cNvPr>
            <p:cNvSpPr/>
            <p:nvPr/>
          </p:nvSpPr>
          <p:spPr>
            <a:xfrm>
              <a:off x="802087" y="1332349"/>
              <a:ext cx="1536130" cy="532854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Rectangle : coins arrondis 4">
              <a:extLst>
                <a:ext uri="{FF2B5EF4-FFF2-40B4-BE49-F238E27FC236}">
                  <a16:creationId xmlns:a16="http://schemas.microsoft.com/office/drawing/2014/main" id="{277685A5-6E08-4447-8B84-EF6A1F6DE55B}"/>
                </a:ext>
              </a:extLst>
            </p:cNvPr>
            <p:cNvSpPr txBox="1"/>
            <p:nvPr/>
          </p:nvSpPr>
          <p:spPr>
            <a:xfrm>
              <a:off x="817695" y="1347956"/>
              <a:ext cx="1536130" cy="501640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 z="152400"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/>
                <a:t>Anomalies de Structure</a:t>
              </a:r>
            </a:p>
          </p:txBody>
        </p:sp>
      </p:grp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0B179898-8B36-413F-943E-2B3186B2B1CA}"/>
              </a:ext>
            </a:extLst>
          </p:cNvPr>
          <p:cNvSpPr txBox="1">
            <a:spLocks/>
          </p:cNvSpPr>
          <p:nvPr/>
        </p:nvSpPr>
        <p:spPr>
          <a:xfrm>
            <a:off x="6096000" y="2432254"/>
            <a:ext cx="5916116" cy="43357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Translocation (tr) :</a:t>
            </a:r>
            <a:r>
              <a:rPr lang="fr-FR" altLang="fr-FR" sz="2400" dirty="0">
                <a:cs typeface="Times New Roman" panose="02020603050405020304" pitchFamily="18" charset="0"/>
              </a:rPr>
              <a:t> échange de matériel entre deux </a:t>
            </a:r>
            <a:r>
              <a:rPr lang="fr-FR" altLang="fr-FR" sz="2400" dirty="0" err="1">
                <a:cs typeface="Times New Roman" panose="02020603050405020304" pitchFamily="18" charset="0"/>
              </a:rPr>
              <a:t>chr</a:t>
            </a:r>
            <a:r>
              <a:rPr lang="fr-FR" altLang="fr-FR" sz="2400" dirty="0">
                <a:cs typeface="Times New Roman" panose="02020603050405020304" pitchFamily="18" charset="0"/>
              </a:rPr>
              <a:t> non homologues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altLang="fr-FR" dirty="0">
                <a:cs typeface="Times New Roman" panose="02020603050405020304" pitchFamily="18" charset="0"/>
              </a:rPr>
              <a:t> </a:t>
            </a:r>
            <a:r>
              <a:rPr lang="fr-FR" altLang="fr-FR" b="1" dirty="0">
                <a:cs typeface="Times New Roman" panose="02020603050405020304" pitchFamily="18" charset="0"/>
              </a:rPr>
              <a:t>Translocation réciproque </a:t>
            </a:r>
            <a:r>
              <a:rPr lang="fr-FR" altLang="fr-FR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</a:t>
            </a:r>
            <a:r>
              <a:rPr lang="fr-FR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endParaRPr lang="fr-FR" altLang="fr-FR" b="1" dirty="0"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altLang="fr-FR" b="1" dirty="0">
                <a:cs typeface="Times New Roman" panose="02020603050405020304" pitchFamily="18" charset="0"/>
              </a:rPr>
              <a:t> Translocation robertsonienne </a:t>
            </a:r>
            <a:r>
              <a:rPr lang="fr-FR" altLang="fr-FR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(rob</a:t>
            </a:r>
            <a:r>
              <a:rPr lang="fr-FR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fr-FR" altLang="fr-FR" b="1" dirty="0">
                <a:cs typeface="Times New Roman" panose="02020603050405020304" pitchFamily="18" charset="0"/>
              </a:rPr>
              <a:t>: </a:t>
            </a:r>
            <a:r>
              <a:rPr lang="fr-FR" altLang="fr-FR" dirty="0">
                <a:cs typeface="Times New Roman" panose="02020603050405020304" pitchFamily="18" charset="0"/>
              </a:rPr>
              <a:t>implique les chromosomes acrocentrique (13, 14, 15, 21 et 22)</a:t>
            </a:r>
          </a:p>
          <a:p>
            <a:pPr marL="0" indent="0">
              <a:buNone/>
            </a:pPr>
            <a:endParaRPr lang="fr-FR" altLang="fr-FR" sz="2400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Insertion (</a:t>
            </a:r>
            <a:r>
              <a:rPr 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ins) :</a:t>
            </a:r>
            <a:r>
              <a:rPr lang="fr-FR" dirty="0"/>
              <a:t> </a:t>
            </a:r>
            <a:r>
              <a:rPr lang="fr-FR" sz="2400" dirty="0">
                <a:cs typeface="Times New Roman" panose="02020603050405020304" pitchFamily="18" charset="0"/>
              </a:rPr>
              <a:t>insertion de matériel dans un chromosome</a:t>
            </a:r>
            <a:endParaRPr lang="fr-FR" altLang="fr-FR" sz="2400" dirty="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fr-FR" altLang="fr-FR" sz="2400" dirty="0"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1805D560-6B28-4214-9230-A567461FEA65}"/>
              </a:ext>
            </a:extLst>
          </p:cNvPr>
          <p:cNvSpPr txBox="1">
            <a:spLocks/>
          </p:cNvSpPr>
          <p:nvPr/>
        </p:nvSpPr>
        <p:spPr>
          <a:xfrm>
            <a:off x="179884" y="2432254"/>
            <a:ext cx="5788701" cy="43357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Inversion (</a:t>
            </a:r>
            <a:r>
              <a:rPr lang="fr-FR" altLang="fr-FR" sz="24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fr-FR" altLang="fr-FR" sz="2400" dirty="0">
                <a:cs typeface="Times New Roman" panose="02020603050405020304" pitchFamily="18" charset="0"/>
              </a:rPr>
              <a:t> cassure et recollement après inversion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Délétion (</a:t>
            </a:r>
            <a:r>
              <a:rPr lang="fr-FR" altLang="fr-FR" sz="24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fr-FR" altLang="fr-FR" sz="2400" dirty="0">
                <a:cs typeface="Times New Roman" panose="02020603050405020304" pitchFamily="18" charset="0"/>
              </a:rPr>
              <a:t> perte de fragments </a:t>
            </a:r>
            <a:r>
              <a:rPr lang="fr-FR" altLang="fr-FR" sz="2400" dirty="0" err="1">
                <a:cs typeface="Times New Roman" panose="02020603050405020304" pitchFamily="18" charset="0"/>
              </a:rPr>
              <a:t>chr</a:t>
            </a:r>
            <a:endParaRPr lang="fr-FR" altLang="fr-FR" sz="24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Duplication (</a:t>
            </a:r>
            <a:r>
              <a:rPr lang="fr-FR" altLang="fr-FR" sz="24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fr-FR" altLang="fr-FR" sz="2400" dirty="0">
                <a:cs typeface="Times New Roman" panose="02020603050405020304" pitchFamily="18" charset="0"/>
              </a:rPr>
              <a:t> région </a:t>
            </a:r>
            <a:r>
              <a:rPr lang="fr-FR" altLang="fr-FR" sz="2400" dirty="0" err="1">
                <a:cs typeface="Times New Roman" panose="02020603050405020304" pitchFamily="18" charset="0"/>
              </a:rPr>
              <a:t>chr</a:t>
            </a:r>
            <a:r>
              <a:rPr lang="fr-FR" altLang="fr-FR" sz="2400" dirty="0">
                <a:cs typeface="Times New Roman" panose="02020603050405020304" pitchFamily="18" charset="0"/>
              </a:rPr>
              <a:t> en double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Anneau (r): </a:t>
            </a:r>
            <a:r>
              <a:rPr lang="fr-FR" altLang="fr-FR" sz="2400" dirty="0">
                <a:cs typeface="Times New Roman" panose="02020603050405020304" pitchFamily="18" charset="0"/>
              </a:rPr>
              <a:t>chromosome circulaire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Isochromosomes</a:t>
            </a:r>
            <a:r>
              <a:rPr lang="fr-FR" alt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(i): </a:t>
            </a:r>
            <a:r>
              <a:rPr lang="fr-FR" altLang="fr-FR" sz="2400" dirty="0">
                <a:cs typeface="Times New Roman" panose="02020603050405020304" pitchFamily="18" charset="0"/>
              </a:rPr>
              <a:t>f</a:t>
            </a:r>
            <a:r>
              <a:rPr lang="fr-FR" sz="2400" dirty="0">
                <a:cs typeface="Times New Roman" panose="02020603050405020304" pitchFamily="18" charset="0"/>
              </a:rPr>
              <a:t>ormation d’un chromosome avec deux bras identiques</a:t>
            </a:r>
            <a:endParaRPr lang="fr-FR" altLang="fr-FR" sz="24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cs typeface="Times New Roman" panose="02020603050405020304" pitchFamily="18" charset="0"/>
              </a:rPr>
              <a:t>Petits chromosomes surnuméraires: </a:t>
            </a:r>
            <a:r>
              <a:rPr 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4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</a:t>
            </a:r>
            <a:r>
              <a:rPr lang="fr-FR" sz="24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fr-FR" altLang="fr-FR" sz="2400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fr-FR" sz="2400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F425C-1343-4B03-8F17-07665C305C49}"/>
              </a:ext>
            </a:extLst>
          </p:cNvPr>
          <p:cNvSpPr/>
          <p:nvPr/>
        </p:nvSpPr>
        <p:spPr>
          <a:xfrm>
            <a:off x="179884" y="1705230"/>
            <a:ext cx="5788701" cy="4770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altLang="fr-FR" sz="25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Réarrangements touchant 1 chromosome</a:t>
            </a:r>
            <a:endParaRPr lang="fr-FR" sz="25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E373D-83FD-45D6-8720-F97EC069BDA2}"/>
              </a:ext>
            </a:extLst>
          </p:cNvPr>
          <p:cNvSpPr/>
          <p:nvPr/>
        </p:nvSpPr>
        <p:spPr>
          <a:xfrm>
            <a:off x="6000953" y="1705230"/>
            <a:ext cx="6170946" cy="4770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altLang="fr-FR" sz="25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Réarrangements touchant +2 chromosomes</a:t>
            </a:r>
            <a:endParaRPr lang="fr-FR" sz="25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/>
      <p:bldP spid="12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>
            <a:extLst>
              <a:ext uri="{FF2B5EF4-FFF2-40B4-BE49-F238E27FC236}">
                <a16:creationId xmlns:a16="http://schemas.microsoft.com/office/drawing/2014/main" id="{A0883932-232C-4813-88B9-78C4A48C7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" t="13101" r="3646" b="3074"/>
          <a:stretch/>
        </p:blipFill>
        <p:spPr bwMode="auto">
          <a:xfrm>
            <a:off x="1046570" y="1100518"/>
            <a:ext cx="10098860" cy="5591596"/>
          </a:xfrm>
          <a:prstGeom prst="rect">
            <a:avLst/>
          </a:prstGeom>
          <a:noFill/>
          <a:ln w="57150">
            <a:solidFill>
              <a:schemeClr val="hlink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17763F-91F0-479E-A53F-FFA522CB1459}"/>
              </a:ext>
            </a:extLst>
          </p:cNvPr>
          <p:cNvSpPr/>
          <p:nvPr/>
        </p:nvSpPr>
        <p:spPr>
          <a:xfrm>
            <a:off x="2865879" y="272946"/>
            <a:ext cx="646024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altLang="fr-FR" sz="28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Réarrangements touchant 1 chromosome</a:t>
            </a:r>
            <a:endParaRPr lang="fr-FR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7203" y="365124"/>
            <a:ext cx="3387777" cy="687611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+mn-lt"/>
              </a:rPr>
              <a:t>Délétion terminale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3" t="24535" r="35394" b="41969"/>
          <a:stretch/>
        </p:blipFill>
        <p:spPr>
          <a:xfrm>
            <a:off x="1080914" y="1098816"/>
            <a:ext cx="3580357" cy="5166703"/>
          </a:xfrm>
        </p:spPr>
      </p:pic>
      <p:pic>
        <p:nvPicPr>
          <p:cNvPr id="3" name="Deletion">
            <a:hlinkClick r:id="" action="ppaction://media"/>
            <a:extLst>
              <a:ext uri="{FF2B5EF4-FFF2-40B4-BE49-F238E27FC236}">
                <a16:creationId xmlns:a16="http://schemas.microsoft.com/office/drawing/2014/main" id="{F37C64FC-9A3B-40EF-960B-D59402FFF4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10457" y="1323668"/>
            <a:ext cx="3524468" cy="4445274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6E7A60E8-335B-431D-BDBB-35C7FCA0927D}"/>
              </a:ext>
            </a:extLst>
          </p:cNvPr>
          <p:cNvSpPr txBox="1">
            <a:spLocks/>
          </p:cNvSpPr>
          <p:nvPr/>
        </p:nvSpPr>
        <p:spPr>
          <a:xfrm>
            <a:off x="6565363" y="365124"/>
            <a:ext cx="3650425" cy="687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Délétion interstitielle</a:t>
            </a:r>
          </a:p>
        </p:txBody>
      </p:sp>
      <p:pic>
        <p:nvPicPr>
          <p:cNvPr id="10" name="Deletion">
            <a:hlinkClick r:id="" action="ppaction://media"/>
            <a:extLst>
              <a:ext uri="{FF2B5EF4-FFF2-40B4-BE49-F238E27FC236}">
                <a16:creationId xmlns:a16="http://schemas.microsoft.com/office/drawing/2014/main" id="{91CFACCD-6F9E-4AF3-B220-9405492026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32229" y="1237666"/>
            <a:ext cx="3442356" cy="46172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9D6B55-326C-43EB-9953-B18F42D644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87" b="-1"/>
          <a:stretch/>
        </p:blipFill>
        <p:spPr>
          <a:xfrm>
            <a:off x="6492815" y="1098816"/>
            <a:ext cx="3722973" cy="539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8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FFD700-5FF3-4A01-BEDE-A8BC0043D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553" y="1874520"/>
            <a:ext cx="4354605" cy="33146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86998E-82EE-4BD7-AD9B-590BC53CC122}"/>
              </a:ext>
            </a:extLst>
          </p:cNvPr>
          <p:cNvSpPr txBox="1"/>
          <p:nvPr/>
        </p:nvSpPr>
        <p:spPr>
          <a:xfrm>
            <a:off x="2171700" y="981968"/>
            <a:ext cx="8406875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r>
              <a:rPr lang="fr-FR" sz="2400" b="1" dirty="0">
                <a:solidFill>
                  <a:srgbClr val="990099"/>
                </a:solidFill>
                <a:cs typeface="Times New Roman" panose="02020603050405020304" pitchFamily="18" charset="0"/>
              </a:rPr>
              <a:t>Délétion terminale</a:t>
            </a:r>
            <a:r>
              <a:rPr 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: une cassure avec perte du segment acentrique entraînant une monosomie partielle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0EBD0C-81C1-4C26-A51B-DEF2A7B06DF5}"/>
              </a:ext>
            </a:extLst>
          </p:cNvPr>
          <p:cNvSpPr txBox="1"/>
          <p:nvPr/>
        </p:nvSpPr>
        <p:spPr>
          <a:xfrm>
            <a:off x="2594610" y="5352395"/>
            <a:ext cx="7002780" cy="12926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Caryotype partiel chez un patient 46,XY,del(4p) ayant une dysmorphie faciale, un syndrome </a:t>
            </a:r>
            <a:r>
              <a:rPr lang="fr-FR" sz="2600" dirty="0" err="1">
                <a:solidFill>
                  <a:schemeClr val="dk1"/>
                </a:solidFill>
                <a:cs typeface="Arial" panose="020B0604020202020204" pitchFamily="34" charset="0"/>
              </a:rPr>
              <a:t>polymalformatif</a:t>
            </a:r>
            <a:r>
              <a:rPr lang="fr-FR" sz="2600" dirty="0">
                <a:solidFill>
                  <a:schemeClr val="dk1"/>
                </a:solidFill>
                <a:cs typeface="Arial" panose="020B0604020202020204" pitchFamily="34" charset="0"/>
              </a:rPr>
              <a:t> et un retard mental. </a:t>
            </a:r>
          </a:p>
        </p:txBody>
      </p:sp>
    </p:spTree>
    <p:extLst>
      <p:ext uri="{BB962C8B-B14F-4D97-AF65-F5344CB8AC3E}">
        <p14:creationId xmlns:p14="http://schemas.microsoft.com/office/powerpoint/2010/main" val="301218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9936" y="155263"/>
            <a:ext cx="4213485" cy="624226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+mn-lt"/>
              </a:rPr>
              <a:t>Inversions Péricentrique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59503B-18E9-4D0B-B321-B9CE24932FA8}"/>
              </a:ext>
            </a:extLst>
          </p:cNvPr>
          <p:cNvSpPr txBox="1">
            <a:spLocks/>
          </p:cNvSpPr>
          <p:nvPr/>
        </p:nvSpPr>
        <p:spPr>
          <a:xfrm>
            <a:off x="6644032" y="155263"/>
            <a:ext cx="4078170" cy="624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Inversions Paracentrique</a:t>
            </a:r>
          </a:p>
        </p:txBody>
      </p:sp>
      <p:pic>
        <p:nvPicPr>
          <p:cNvPr id="10" name="InversionPeri">
            <a:hlinkClick r:id="" action="ppaction://media"/>
            <a:extLst>
              <a:ext uri="{FF2B5EF4-FFF2-40B4-BE49-F238E27FC236}">
                <a16:creationId xmlns:a16="http://schemas.microsoft.com/office/drawing/2014/main" id="{46A0A867-2669-46DC-B822-0193CC8370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461" y="1314776"/>
            <a:ext cx="3507226" cy="442352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1124829-36C4-436A-9F79-B8B50C4E8EC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192" t="636"/>
          <a:stretch/>
        </p:blipFill>
        <p:spPr>
          <a:xfrm>
            <a:off x="882669" y="1119696"/>
            <a:ext cx="3768018" cy="5452694"/>
          </a:xfrm>
          <a:prstGeom prst="rect">
            <a:avLst/>
          </a:prstGeom>
        </p:spPr>
      </p:pic>
      <p:pic>
        <p:nvPicPr>
          <p:cNvPr id="12" name="InversionPara">
            <a:hlinkClick r:id="" action="ppaction://media"/>
            <a:extLst>
              <a:ext uri="{FF2B5EF4-FFF2-40B4-BE49-F238E27FC236}">
                <a16:creationId xmlns:a16="http://schemas.microsoft.com/office/drawing/2014/main" id="{10F48510-28D4-4AB8-9517-AA236AC2503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99107" y="1206708"/>
            <a:ext cx="3592909" cy="453159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760426D-4035-47F3-A3F9-C7213C4ABC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36" r="51192"/>
          <a:stretch/>
        </p:blipFill>
        <p:spPr>
          <a:xfrm>
            <a:off x="6799107" y="1119696"/>
            <a:ext cx="3768019" cy="5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>
            <a:extLst>
              <a:ext uri="{FF2B5EF4-FFF2-40B4-BE49-F238E27FC236}">
                <a16:creationId xmlns:a16="http://schemas.microsoft.com/office/drawing/2014/main" id="{10701C35-485D-470F-8192-F15D71135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1" y="1"/>
            <a:ext cx="353536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Line 5">
            <a:extLst>
              <a:ext uri="{FF2B5EF4-FFF2-40B4-BE49-F238E27FC236}">
                <a16:creationId xmlns:a16="http://schemas.microsoft.com/office/drawing/2014/main" id="{4B3A27BC-87BB-496D-B8DD-38C08E8E5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9280526" y="4437063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F714D1BD-E306-49AC-ACE9-8E9A520DDE3C}"/>
              </a:ext>
            </a:extLst>
          </p:cNvPr>
          <p:cNvSpPr>
            <a:spLocks noChangeShapeType="1"/>
          </p:cNvSpPr>
          <p:nvPr/>
        </p:nvSpPr>
        <p:spPr bwMode="auto">
          <a:xfrm>
            <a:off x="9280526" y="1052513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559" name="AutoShape 7">
            <a:extLst>
              <a:ext uri="{FF2B5EF4-FFF2-40B4-BE49-F238E27FC236}">
                <a16:creationId xmlns:a16="http://schemas.microsoft.com/office/drawing/2014/main" id="{56ACDD72-3981-415C-9249-AE007665B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6551" y="26368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2FEFE"/>
          </a:solidFill>
          <a:ln w="76200" cmpd="tri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7110" name="Rectangle 7">
            <a:extLst>
              <a:ext uri="{FF2B5EF4-FFF2-40B4-BE49-F238E27FC236}">
                <a16:creationId xmlns:a16="http://schemas.microsoft.com/office/drawing/2014/main" id="{DC7AAE2F-1890-45BC-A9E8-EAD4A45B1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006" y="1132885"/>
            <a:ext cx="5243639" cy="1200329"/>
          </a:xfrm>
          <a:prstGeom prst="rect">
            <a:avLst/>
          </a:prstGeom>
          <a:ln/>
        </p:spPr>
        <p:style>
          <a:lnRef idx="0">
            <a:schemeClr val="accent1"/>
          </a:lnRef>
          <a:fillRef idx="1001">
            <a:schemeClr val="l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latin typeface="+mn-lt"/>
                <a:cs typeface="Times New Roman" panose="02020603050405020304" pitchFamily="18" charset="0"/>
              </a:rPr>
              <a:t>Après deux grossesses, Mme Lambert, accouche d’un nouveau né qui meurt quelques jours après</a:t>
            </a:r>
          </a:p>
        </p:txBody>
      </p:sp>
      <p:sp>
        <p:nvSpPr>
          <p:cNvPr id="47111" name="Rectangle 7">
            <a:extLst>
              <a:ext uri="{FF2B5EF4-FFF2-40B4-BE49-F238E27FC236}">
                <a16:creationId xmlns:a16="http://schemas.microsoft.com/office/drawing/2014/main" id="{09E09DB3-D932-40EA-BFA7-28C55AE7D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4696" y="6457890"/>
            <a:ext cx="51237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+mn-lt"/>
                <a:cs typeface="Times New Roman" panose="02020603050405020304" pitchFamily="18" charset="0"/>
              </a:rPr>
              <a:t>Représentation schématique du chromosome 6</a:t>
            </a:r>
          </a:p>
        </p:txBody>
      </p:sp>
      <p:sp>
        <p:nvSpPr>
          <p:cNvPr id="47112" name="Rectangle 8">
            <a:extLst>
              <a:ext uri="{FF2B5EF4-FFF2-40B4-BE49-F238E27FC236}">
                <a16:creationId xmlns:a16="http://schemas.microsoft.com/office/drawing/2014/main" id="{4F013813-8F2E-43B3-AB3C-0F9E678CB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925" y="283536"/>
            <a:ext cx="490038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990099"/>
                </a:solidFill>
                <a:latin typeface="+mn-lt"/>
                <a:cs typeface="Times New Roman" panose="02020603050405020304" pitchFamily="18" charset="0"/>
              </a:rPr>
              <a:t>Inversion péricentrique hétérozygote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0AA06A-FD2E-498B-8157-E1C2D058B07F}"/>
              </a:ext>
            </a:extLst>
          </p:cNvPr>
          <p:cNvSpPr/>
          <p:nvPr/>
        </p:nvSpPr>
        <p:spPr>
          <a:xfrm>
            <a:off x="542167" y="266524"/>
            <a:ext cx="1465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endParaRPr lang="fr-F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E06DB-B59F-474F-BF3E-8444E140870C}"/>
              </a:ext>
            </a:extLst>
          </p:cNvPr>
          <p:cNvSpPr/>
          <p:nvPr/>
        </p:nvSpPr>
        <p:spPr>
          <a:xfrm>
            <a:off x="158379" y="2987592"/>
            <a:ext cx="663546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/>
              <a:t>Ces inversions sont des remaniements équilibrés mais elles entraînent au moment de la méiose des difficultés d'appariement.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/>
              <a:t>Il y a le plus souvent formation d’une boucle d’appariement.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fr-FR" sz="2400" dirty="0"/>
              <a:t>La survenue d’une recombinaison dans le segment inversé entraîne la formation de gamètes anormaux par duplication/déficience. </a:t>
            </a:r>
          </a:p>
        </p:txBody>
      </p:sp>
      <p:sp>
        <p:nvSpPr>
          <p:cNvPr id="11" name="Line 5">
            <a:extLst>
              <a:ext uri="{FF2B5EF4-FFF2-40B4-BE49-F238E27FC236}">
                <a16:creationId xmlns:a16="http://schemas.microsoft.com/office/drawing/2014/main" id="{5E34CA7D-9B4E-4C2A-B2C7-D3563382BCFC}"/>
              </a:ext>
            </a:extLst>
          </p:cNvPr>
          <p:cNvSpPr>
            <a:spLocks noChangeShapeType="1"/>
          </p:cNvSpPr>
          <p:nvPr/>
        </p:nvSpPr>
        <p:spPr bwMode="auto">
          <a:xfrm rot="-1620000">
            <a:off x="6728158" y="5549963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/>
      <p:bldP spid="23559" grpId="1" animBg="1"/>
      <p:bldP spid="47110" grpId="0" animBg="1"/>
      <p:bldP spid="47111" grpId="0"/>
      <p:bldP spid="47112" grpId="0" animBg="1"/>
      <p:bldP spid="2" grpId="0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B0C05E-EC90-41B0-914F-60F7D0AF6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697" y="99273"/>
            <a:ext cx="8858724" cy="675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4A66D8-2E3E-4E80-9AF9-2E3F9C55F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098" y="0"/>
            <a:ext cx="72018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7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>
            <a:extLst>
              <a:ext uri="{FF2B5EF4-FFF2-40B4-BE49-F238E27FC236}">
                <a16:creationId xmlns:a16="http://schemas.microsoft.com/office/drawing/2014/main" id="{76A687EA-D2EC-4C3B-B64E-FBCC69A57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397" y="66993"/>
            <a:ext cx="3342017" cy="626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Line 5">
            <a:extLst>
              <a:ext uri="{FF2B5EF4-FFF2-40B4-BE49-F238E27FC236}">
                <a16:creationId xmlns:a16="http://schemas.microsoft.com/office/drawing/2014/main" id="{A5360E05-00B7-406F-A05D-F7E1805826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22354" y="4333256"/>
            <a:ext cx="4160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538" name="AutoShape 10">
            <a:extLst>
              <a:ext uri="{FF2B5EF4-FFF2-40B4-BE49-F238E27FC236}">
                <a16:creationId xmlns:a16="http://schemas.microsoft.com/office/drawing/2014/main" id="{E9BA573B-4C20-4A1F-94D9-DAFD9855B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1245" y="2674273"/>
            <a:ext cx="466328" cy="88913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C2FEFE"/>
          </a:solidFill>
          <a:ln w="76200" cmpd="tri" algn="ctr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22539" name="Line 11">
            <a:extLst>
              <a:ext uri="{FF2B5EF4-FFF2-40B4-BE49-F238E27FC236}">
                <a16:creationId xmlns:a16="http://schemas.microsoft.com/office/drawing/2014/main" id="{9525BBFE-4F98-48B1-A534-0E97CA4BAE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22354" y="2028206"/>
            <a:ext cx="4160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6086" name="Rectangle 8">
            <a:extLst>
              <a:ext uri="{FF2B5EF4-FFF2-40B4-BE49-F238E27FC236}">
                <a16:creationId xmlns:a16="http://schemas.microsoft.com/office/drawing/2014/main" id="{ED729D79-A7F9-4E96-B4A6-AAA2CAF63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736" y="1130484"/>
            <a:ext cx="5267915" cy="120032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latin typeface="+mn-lt"/>
                <a:cs typeface="Times New Roman" panose="02020603050405020304" pitchFamily="18" charset="0"/>
              </a:rPr>
              <a:t>Parents ayant consulté un médecin</a:t>
            </a:r>
          </a:p>
          <a:p>
            <a:pPr eaLnBrk="1" hangingPunct="1"/>
            <a:r>
              <a:rPr lang="fr-FR" altLang="fr-FR" sz="2400" b="1" dirty="0">
                <a:latin typeface="+mn-lt"/>
                <a:cs typeface="Times New Roman" panose="02020603050405020304" pitchFamily="18" charset="0"/>
              </a:rPr>
              <a:t>après avoir essayé pendant longtemps d’avoir un enfant, mais sans succès. </a:t>
            </a:r>
          </a:p>
        </p:txBody>
      </p:sp>
      <p:sp>
        <p:nvSpPr>
          <p:cNvPr id="46087" name="Rectangle 6">
            <a:extLst>
              <a:ext uri="{FF2B5EF4-FFF2-40B4-BE49-F238E27FC236}">
                <a16:creationId xmlns:a16="http://schemas.microsoft.com/office/drawing/2014/main" id="{8C4C8C29-C8ED-40E9-8CD1-03C39DA81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4890" y="6334260"/>
            <a:ext cx="53112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000" dirty="0">
                <a:latin typeface="+mn-lt"/>
                <a:cs typeface="Times New Roman" panose="02020603050405020304" pitchFamily="18" charset="0"/>
              </a:rPr>
              <a:t>Représentation schématique du chromosome 12 </a:t>
            </a:r>
          </a:p>
        </p:txBody>
      </p:sp>
      <p:sp>
        <p:nvSpPr>
          <p:cNvPr id="46088" name="Rectangle 7">
            <a:extLst>
              <a:ext uri="{FF2B5EF4-FFF2-40B4-BE49-F238E27FC236}">
                <a16:creationId xmlns:a16="http://schemas.microsoft.com/office/drawing/2014/main" id="{3DFA9913-889B-4503-A431-B79AA4BEC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7505" y="294542"/>
            <a:ext cx="4967385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rgbClr val="990099"/>
                </a:solidFill>
                <a:latin typeface="+mn-lt"/>
                <a:cs typeface="Times New Roman" panose="02020603050405020304" pitchFamily="18" charset="0"/>
              </a:rPr>
              <a:t>Inversion paracentrique hétérozygote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4A8C4-78E6-459E-A6BA-2EBE423064EC}"/>
              </a:ext>
            </a:extLst>
          </p:cNvPr>
          <p:cNvSpPr/>
          <p:nvPr/>
        </p:nvSpPr>
        <p:spPr>
          <a:xfrm>
            <a:off x="542167" y="266524"/>
            <a:ext cx="1465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endParaRPr lang="fr-FR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4E149B-B577-4EF4-B410-E2C81B906CE0}"/>
              </a:ext>
            </a:extLst>
          </p:cNvPr>
          <p:cNvSpPr/>
          <p:nvPr/>
        </p:nvSpPr>
        <p:spPr>
          <a:xfrm>
            <a:off x="682976" y="3055640"/>
            <a:ext cx="6691669" cy="1766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fr-FR" sz="2400" dirty="0"/>
              <a:t>Des « crossing-over » peuvent se produire  au cours de la méiose et sont à l’origine de gamètes déséquilibrés conduisant à des zygotes déséquilibrés non viables.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animBg="1"/>
      <p:bldP spid="22538" grpId="1" animBg="1"/>
      <p:bldP spid="46086" grpId="0" animBg="1"/>
      <p:bldP spid="46087" grpId="0"/>
      <p:bldP spid="46088" grpId="0" animBg="1"/>
      <p:bldP spid="9" grpId="0"/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ing">
            <a:hlinkClick r:id="" action="ppaction://media"/>
            <a:extLst>
              <a:ext uri="{FF2B5EF4-FFF2-40B4-BE49-F238E27FC236}">
                <a16:creationId xmlns:a16="http://schemas.microsoft.com/office/drawing/2014/main" id="{7657B895-27CA-411F-93F8-4E49DEBC9E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7209" y="1162638"/>
            <a:ext cx="3896044" cy="49139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C728CD6-B55A-42CB-ADE3-C7776A38B6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30" b="-1"/>
          <a:stretch/>
        </p:blipFill>
        <p:spPr>
          <a:xfrm>
            <a:off x="6183443" y="1033931"/>
            <a:ext cx="4465647" cy="5619897"/>
          </a:xfrm>
          <a:prstGeom prst="rect">
            <a:avLst/>
          </a:prstGeom>
        </p:spPr>
      </p:pic>
      <p:pic>
        <p:nvPicPr>
          <p:cNvPr id="7" name="Duplikation">
            <a:hlinkClick r:id="" action="ppaction://media"/>
            <a:extLst>
              <a:ext uri="{FF2B5EF4-FFF2-40B4-BE49-F238E27FC236}">
                <a16:creationId xmlns:a16="http://schemas.microsoft.com/office/drawing/2014/main" id="{C163FBDE-92B9-4FD7-9430-5430852A30F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8784" y="1379095"/>
            <a:ext cx="3708447" cy="46773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58ED688-EA0F-4497-A6E4-A99B2E5BBA5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6"/>
          <a:stretch/>
        </p:blipFill>
        <p:spPr>
          <a:xfrm>
            <a:off x="974361" y="1033931"/>
            <a:ext cx="4077295" cy="5769196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D5E720B6-B9E9-42AF-96A0-8300BD328E2A}"/>
              </a:ext>
            </a:extLst>
          </p:cNvPr>
          <p:cNvSpPr txBox="1">
            <a:spLocks/>
          </p:cNvSpPr>
          <p:nvPr/>
        </p:nvSpPr>
        <p:spPr>
          <a:xfrm>
            <a:off x="1926404" y="237123"/>
            <a:ext cx="2173205" cy="6242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Duplication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C8D8F95C-AA39-484A-AFF3-D719843C3518}"/>
              </a:ext>
            </a:extLst>
          </p:cNvPr>
          <p:cNvSpPr txBox="1">
            <a:spLocks/>
          </p:cNvSpPr>
          <p:nvPr/>
        </p:nvSpPr>
        <p:spPr>
          <a:xfrm>
            <a:off x="6341218" y="252698"/>
            <a:ext cx="4213485" cy="62422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Chromosome en anneau</a:t>
            </a:r>
          </a:p>
        </p:txBody>
      </p:sp>
    </p:spTree>
    <p:extLst>
      <p:ext uri="{BB962C8B-B14F-4D97-AF65-F5344CB8AC3E}">
        <p14:creationId xmlns:p14="http://schemas.microsoft.com/office/powerpoint/2010/main" val="203594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AF5153A-6498-4E18-B660-CFBE59B126C2}"/>
              </a:ext>
            </a:extLst>
          </p:cNvPr>
          <p:cNvSpPr txBox="1">
            <a:spLocks/>
          </p:cNvSpPr>
          <p:nvPr/>
        </p:nvSpPr>
        <p:spPr>
          <a:xfrm>
            <a:off x="1550060" y="257806"/>
            <a:ext cx="3742131" cy="6242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Chromosome normal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D180196F-F3E4-4405-8D7E-ACC64C445162}"/>
              </a:ext>
            </a:extLst>
          </p:cNvPr>
          <p:cNvSpPr txBox="1">
            <a:spLocks/>
          </p:cNvSpPr>
          <p:nvPr/>
        </p:nvSpPr>
        <p:spPr>
          <a:xfrm>
            <a:off x="7812836" y="257806"/>
            <a:ext cx="2829104" cy="62422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err="1">
                <a:latin typeface="+mn-lt"/>
              </a:rPr>
              <a:t>Isochromosome</a:t>
            </a:r>
            <a:r>
              <a:rPr lang="fr-FR" sz="3200" dirty="0">
                <a:latin typeface="+mn-lt"/>
              </a:rPr>
              <a:t> </a:t>
            </a:r>
          </a:p>
        </p:txBody>
      </p:sp>
      <p:pic>
        <p:nvPicPr>
          <p:cNvPr id="6" name="Normchrom">
            <a:hlinkClick r:id="" action="ppaction://media"/>
            <a:extLst>
              <a:ext uri="{FF2B5EF4-FFF2-40B4-BE49-F238E27FC236}">
                <a16:creationId xmlns:a16="http://schemas.microsoft.com/office/drawing/2014/main" id="{359E7194-C1CC-4682-95D2-27980EB0BF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0060" y="1482865"/>
            <a:ext cx="3086013" cy="38922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308601-C31C-4724-AB28-9DE5545296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1377" b="3466"/>
          <a:stretch/>
        </p:blipFill>
        <p:spPr>
          <a:xfrm>
            <a:off x="710785" y="882032"/>
            <a:ext cx="5236862" cy="5672517"/>
          </a:xfrm>
          <a:prstGeom prst="rect">
            <a:avLst/>
          </a:prstGeom>
        </p:spPr>
      </p:pic>
      <p:pic>
        <p:nvPicPr>
          <p:cNvPr id="8" name="Isochrom">
            <a:hlinkClick r:id="" action="ppaction://media"/>
            <a:extLst>
              <a:ext uri="{FF2B5EF4-FFF2-40B4-BE49-F238E27FC236}">
                <a16:creationId xmlns:a16="http://schemas.microsoft.com/office/drawing/2014/main" id="{05E073F7-300C-4BB8-94D2-5ABEE69A3E1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69836" y="1348952"/>
            <a:ext cx="3298361" cy="41600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B9AA72F-BF47-4495-9B8A-4A711A4B2F7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1102"/>
          <a:stretch/>
        </p:blipFill>
        <p:spPr>
          <a:xfrm>
            <a:off x="6214683" y="882032"/>
            <a:ext cx="5266534" cy="587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04A830D-3D18-4121-909C-7D1539FEA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85" y="1440180"/>
            <a:ext cx="11001501" cy="38557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9A63B3-836D-4887-B1BD-C5AEAC5A07AC}"/>
              </a:ext>
            </a:extLst>
          </p:cNvPr>
          <p:cNvSpPr txBox="1"/>
          <p:nvPr/>
        </p:nvSpPr>
        <p:spPr>
          <a:xfrm>
            <a:off x="1638300" y="740956"/>
            <a:ext cx="89154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altLang="fr-FR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r>
              <a:rPr lang="fr-FR" altLang="fr-FR" sz="2400" b="1" dirty="0" err="1">
                <a:solidFill>
                  <a:srgbClr val="990099"/>
                </a:solidFill>
                <a:cs typeface="Times New Roman" panose="02020603050405020304" pitchFamily="18" charset="0"/>
              </a:rPr>
              <a:t>I</a:t>
            </a:r>
            <a:r>
              <a:rPr lang="fr-FR" sz="2400" b="1" dirty="0" err="1">
                <a:solidFill>
                  <a:srgbClr val="990099"/>
                </a:solidFill>
                <a:cs typeface="Times New Roman" panose="02020603050405020304" pitchFamily="18" charset="0"/>
              </a:rPr>
              <a:t>sochromosome</a:t>
            </a:r>
            <a:r>
              <a:rPr lang="fr-FR" sz="2400" b="1" dirty="0">
                <a:solidFill>
                  <a:srgbClr val="990099"/>
                </a:solidFill>
                <a:cs typeface="Times New Roman" panose="02020603050405020304" pitchFamily="18" charset="0"/>
              </a:rPr>
              <a:t> </a:t>
            </a:r>
            <a:r>
              <a:rPr lang="fr-FR" sz="2400" dirty="0"/>
              <a:t>: chromosome fait de deux bras identiques.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0E58A7-ABBA-445B-86B2-C008E46A67CB}"/>
              </a:ext>
            </a:extLst>
          </p:cNvPr>
          <p:cNvSpPr txBox="1"/>
          <p:nvPr/>
        </p:nvSpPr>
        <p:spPr>
          <a:xfrm>
            <a:off x="2225040" y="5533459"/>
            <a:ext cx="7932420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dirty="0"/>
              <a:t>L’</a:t>
            </a:r>
            <a:r>
              <a:rPr lang="fr-FR" sz="2400" dirty="0" err="1"/>
              <a:t>isochromosome</a:t>
            </a:r>
            <a:r>
              <a:rPr lang="fr-FR" sz="2400" dirty="0"/>
              <a:t> du bras long du chromosome X : 46,X,i(</a:t>
            </a:r>
            <a:r>
              <a:rPr lang="fr-FR" sz="2400" dirty="0" err="1"/>
              <a:t>Xq</a:t>
            </a:r>
            <a:r>
              <a:rPr lang="fr-FR" sz="2400" dirty="0"/>
              <a:t>) anomalie fréquente dans le syndrome de Turner. </a:t>
            </a:r>
          </a:p>
        </p:txBody>
      </p:sp>
    </p:spTree>
    <p:extLst>
      <p:ext uri="{BB962C8B-B14F-4D97-AF65-F5344CB8AC3E}">
        <p14:creationId xmlns:p14="http://schemas.microsoft.com/office/powerpoint/2010/main" val="15922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3">
            <a:extLst>
              <a:ext uri="{FF2B5EF4-FFF2-40B4-BE49-F238E27FC236}">
                <a16:creationId xmlns:a16="http://schemas.microsoft.com/office/drawing/2014/main" id="{31792C32-5FF4-4158-B56E-9512C5DC87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6" t="11742" r="5480" b="7304"/>
          <a:stretch/>
        </p:blipFill>
        <p:spPr bwMode="auto">
          <a:xfrm>
            <a:off x="1025697" y="1303344"/>
            <a:ext cx="10140605" cy="508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82F5C9-C62D-4D76-AF39-6E5A94D703F4}"/>
              </a:ext>
            </a:extLst>
          </p:cNvPr>
          <p:cNvSpPr/>
          <p:nvPr/>
        </p:nvSpPr>
        <p:spPr>
          <a:xfrm>
            <a:off x="2173141" y="211397"/>
            <a:ext cx="784571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fr-FR" altLang="fr-FR" sz="2800" b="1" dirty="0">
                <a:solidFill>
                  <a:srgbClr val="00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Réarrangements touchant plusieurs chromosomes</a:t>
            </a:r>
            <a:endParaRPr lang="fr-FR" sz="28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DEB9E4D-7F9A-4554-88D0-3FED1B09A189}"/>
              </a:ext>
            </a:extLst>
          </p:cNvPr>
          <p:cNvSpPr txBox="1">
            <a:spLocks/>
          </p:cNvSpPr>
          <p:nvPr/>
        </p:nvSpPr>
        <p:spPr>
          <a:xfrm>
            <a:off x="1841809" y="144476"/>
            <a:ext cx="1665216" cy="4867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Insertion</a:t>
            </a:r>
          </a:p>
        </p:txBody>
      </p:sp>
      <p:pic>
        <p:nvPicPr>
          <p:cNvPr id="5" name="Insertion">
            <a:hlinkClick r:id="" action="ppaction://media"/>
            <a:extLst>
              <a:ext uri="{FF2B5EF4-FFF2-40B4-BE49-F238E27FC236}">
                <a16:creationId xmlns:a16="http://schemas.microsoft.com/office/drawing/2014/main" id="{FB906051-9999-4382-868D-F298DF6990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5008" y="1535075"/>
            <a:ext cx="2638818" cy="33282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D1D93C-346C-45F8-AFE1-6A93FCB2F7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3"/>
          <a:stretch/>
        </p:blipFill>
        <p:spPr>
          <a:xfrm>
            <a:off x="436970" y="672484"/>
            <a:ext cx="4717655" cy="6041040"/>
          </a:xfrm>
          <a:prstGeom prst="rect">
            <a:avLst/>
          </a:prstGeom>
        </p:spPr>
      </p:pic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5B961542-5826-4477-AAC7-62BE6B9D6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698" y="672484"/>
            <a:ext cx="6175780" cy="478112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53BFFC-A155-46B5-9F39-98B1F0402002}"/>
              </a:ext>
            </a:extLst>
          </p:cNvPr>
          <p:cNvSpPr txBox="1"/>
          <p:nvPr/>
        </p:nvSpPr>
        <p:spPr>
          <a:xfrm>
            <a:off x="7717120" y="5662296"/>
            <a:ext cx="221293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Insertion FISH</a:t>
            </a:r>
          </a:p>
        </p:txBody>
      </p:sp>
    </p:spTree>
    <p:extLst>
      <p:ext uri="{BB962C8B-B14F-4D97-AF65-F5344CB8AC3E}">
        <p14:creationId xmlns:p14="http://schemas.microsoft.com/office/powerpoint/2010/main" val="322307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3667046-BF0A-4481-B8C4-5F7437E20B05}"/>
              </a:ext>
            </a:extLst>
          </p:cNvPr>
          <p:cNvSpPr txBox="1">
            <a:spLocks/>
          </p:cNvSpPr>
          <p:nvPr/>
        </p:nvSpPr>
        <p:spPr>
          <a:xfrm>
            <a:off x="1031177" y="306317"/>
            <a:ext cx="3710755" cy="48670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+mn-lt"/>
              </a:rPr>
              <a:t>Translocation réciproque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3940224-D31A-4C1F-BDEF-C4A834989DA3}"/>
              </a:ext>
            </a:extLst>
          </p:cNvPr>
          <p:cNvSpPr txBox="1">
            <a:spLocks/>
          </p:cNvSpPr>
          <p:nvPr/>
        </p:nvSpPr>
        <p:spPr>
          <a:xfrm>
            <a:off x="6874232" y="306318"/>
            <a:ext cx="4286590" cy="6242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700" dirty="0">
                <a:latin typeface="+mn-lt"/>
              </a:rPr>
              <a:t>Translocation robertsonienne</a:t>
            </a:r>
          </a:p>
        </p:txBody>
      </p:sp>
      <p:pic>
        <p:nvPicPr>
          <p:cNvPr id="6" name="RezTrans">
            <a:hlinkClick r:id="" action="ppaction://media"/>
            <a:extLst>
              <a:ext uri="{FF2B5EF4-FFF2-40B4-BE49-F238E27FC236}">
                <a16:creationId xmlns:a16="http://schemas.microsoft.com/office/drawing/2014/main" id="{C9458F1B-497D-4254-8C36-DD61256349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3334" y="1862768"/>
            <a:ext cx="3236814" cy="40824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02935D-EB53-431C-990F-CBEFA003A2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41"/>
          <a:stretch/>
        </p:blipFill>
        <p:spPr>
          <a:xfrm>
            <a:off x="717494" y="1027686"/>
            <a:ext cx="4349371" cy="5752629"/>
          </a:xfrm>
          <a:prstGeom prst="rect">
            <a:avLst/>
          </a:prstGeom>
        </p:spPr>
      </p:pic>
      <p:pic>
        <p:nvPicPr>
          <p:cNvPr id="8" name="RobertTrans">
            <a:hlinkClick r:id="" action="ppaction://media"/>
            <a:extLst>
              <a:ext uri="{FF2B5EF4-FFF2-40B4-BE49-F238E27FC236}">
                <a16:creationId xmlns:a16="http://schemas.microsoft.com/office/drawing/2014/main" id="{F1DDD56F-A56B-4938-9371-9F1F636832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42966" y="930544"/>
            <a:ext cx="4531540" cy="45396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DE854C-CC31-497C-AD90-0D3CFD7FAA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4895" y="1027686"/>
            <a:ext cx="4231671" cy="575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7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3092" y="6348332"/>
            <a:ext cx="3921177" cy="464696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latin typeface="+mn-lt"/>
              </a:rPr>
              <a:t>46,XY,t(5;20)(q11.2;p13)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" t="1648" r="3419" b="876"/>
          <a:stretch/>
        </p:blipFill>
        <p:spPr bwMode="auto">
          <a:xfrm>
            <a:off x="99938" y="1334334"/>
            <a:ext cx="6086006" cy="4977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EDC966F-22DC-4BB8-AC35-057D59BEEC11}"/>
              </a:ext>
            </a:extLst>
          </p:cNvPr>
          <p:cNvSpPr txBox="1"/>
          <p:nvPr/>
        </p:nvSpPr>
        <p:spPr>
          <a:xfrm>
            <a:off x="2352210" y="614995"/>
            <a:ext cx="174236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dirty="0"/>
              <a:t>Caryotype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513EBA0-7FFA-4198-BADE-E4DE7804D414}"/>
              </a:ext>
            </a:extLst>
          </p:cNvPr>
          <p:cNvCxnSpPr/>
          <p:nvPr/>
        </p:nvCxnSpPr>
        <p:spPr>
          <a:xfrm flipV="1">
            <a:off x="5508886" y="1833377"/>
            <a:ext cx="269823" cy="1648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B433AD7-0A09-4BB7-9B50-64D90FF64B79}"/>
              </a:ext>
            </a:extLst>
          </p:cNvPr>
          <p:cNvCxnSpPr>
            <a:cxnSpLocks/>
          </p:cNvCxnSpPr>
          <p:nvPr/>
        </p:nvCxnSpPr>
        <p:spPr>
          <a:xfrm flipH="1">
            <a:off x="1332176" y="5091726"/>
            <a:ext cx="269823" cy="1648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F2C6ECB-5C62-430F-A30D-1B80EFBB341D}"/>
              </a:ext>
            </a:extLst>
          </p:cNvPr>
          <p:cNvGrpSpPr/>
          <p:nvPr/>
        </p:nvGrpSpPr>
        <p:grpSpPr>
          <a:xfrm>
            <a:off x="6375525" y="614995"/>
            <a:ext cx="5587928" cy="6149946"/>
            <a:chOff x="6391709" y="887643"/>
            <a:chExt cx="5587928" cy="5448205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EDBC924-E427-43A0-AEBB-5F1D00EBDF7C}"/>
                </a:ext>
              </a:extLst>
            </p:cNvPr>
            <p:cNvSpPr txBox="1"/>
            <p:nvPr/>
          </p:nvSpPr>
          <p:spPr>
            <a:xfrm>
              <a:off x="8811144" y="887643"/>
              <a:ext cx="749058" cy="46166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2400" dirty="0"/>
                <a:t>FISH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2564F3F1-2B5D-4455-A467-3D3010C0B409}"/>
                </a:ext>
              </a:extLst>
            </p:cNvPr>
            <p:cNvGrpSpPr/>
            <p:nvPr/>
          </p:nvGrpSpPr>
          <p:grpSpPr>
            <a:xfrm>
              <a:off x="6391709" y="1540785"/>
              <a:ext cx="5587928" cy="4795063"/>
              <a:chOff x="6391709" y="1540785"/>
              <a:chExt cx="5587928" cy="4795063"/>
            </a:xfrm>
          </p:grpSpPr>
          <p:pic>
            <p:nvPicPr>
              <p:cNvPr id="4" name="Espace réservé du contenu 3">
                <a:extLst>
                  <a:ext uri="{FF2B5EF4-FFF2-40B4-BE49-F238E27FC236}">
                    <a16:creationId xmlns:a16="http://schemas.microsoft.com/office/drawing/2014/main" id="{25744C9E-7DBD-44AB-A1CC-CBDCD5B47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91709" y="1540785"/>
                <a:ext cx="5587928" cy="4754907"/>
              </a:xfrm>
              <a:prstGeom prst="rect">
                <a:avLst/>
              </a:prstGeom>
            </p:spPr>
          </p:pic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97D0C67C-EF86-4990-8D43-B45DA650CEE1}"/>
                  </a:ext>
                </a:extLst>
              </p:cNvPr>
              <p:cNvCxnSpPr/>
              <p:nvPr/>
            </p:nvCxnSpPr>
            <p:spPr>
              <a:xfrm flipV="1">
                <a:off x="6560696" y="3330319"/>
                <a:ext cx="269823" cy="16489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9CFCCFC5-1CD1-4899-8DDF-CFDE2C389C78}"/>
                  </a:ext>
                </a:extLst>
              </p:cNvPr>
              <p:cNvCxnSpPr/>
              <p:nvPr/>
            </p:nvCxnSpPr>
            <p:spPr>
              <a:xfrm flipV="1">
                <a:off x="9723621" y="6170956"/>
                <a:ext cx="269823" cy="16489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75C4061B-C616-48FB-A48C-014F82A4AF96}"/>
              </a:ext>
            </a:extLst>
          </p:cNvPr>
          <p:cNvSpPr txBox="1">
            <a:spLocks/>
          </p:cNvSpPr>
          <p:nvPr/>
        </p:nvSpPr>
        <p:spPr>
          <a:xfrm>
            <a:off x="4062590" y="55465"/>
            <a:ext cx="4066821" cy="486701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  <a:latin typeface="+mn-lt"/>
              </a:rPr>
              <a:t>Translocation réciproque</a:t>
            </a:r>
          </a:p>
        </p:txBody>
      </p:sp>
    </p:spTree>
    <p:extLst>
      <p:ext uri="{BB962C8B-B14F-4D97-AF65-F5344CB8AC3E}">
        <p14:creationId xmlns:p14="http://schemas.microsoft.com/office/powerpoint/2010/main" val="282518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DEF0AD8-7EB8-406E-BFC1-27637E867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0981" y="461246"/>
            <a:ext cx="8823597" cy="609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>
            <a:extLst>
              <a:ext uri="{FF2B5EF4-FFF2-40B4-BE49-F238E27FC236}">
                <a16:creationId xmlns:a16="http://schemas.microsoft.com/office/drawing/2014/main" id="{4CF6C20B-C226-4D8E-9F1D-D32A183AB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1" y="476251"/>
            <a:ext cx="8893175" cy="6048375"/>
          </a:xfrm>
        </p:spPr>
        <p:txBody>
          <a:bodyPr/>
          <a:lstStyle/>
          <a:p>
            <a:pPr indent="4763">
              <a:buNone/>
            </a:pPr>
            <a:r>
              <a:rPr lang="fr-FR" altLang="fr-FR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Exemple : </a:t>
            </a:r>
            <a:r>
              <a:rPr lang="fr-FR" altLang="fr-FR" sz="2400" dirty="0">
                <a:cs typeface="Times New Roman" panose="02020603050405020304" pitchFamily="18" charset="0"/>
              </a:rPr>
              <a:t>translocation réciproque équilibrée entre </a:t>
            </a:r>
            <a:r>
              <a:rPr lang="fr-FR" altLang="fr-FR" sz="2400" dirty="0" err="1">
                <a:cs typeface="Times New Roman" panose="02020603050405020304" pitchFamily="18" charset="0"/>
              </a:rPr>
              <a:t>chr</a:t>
            </a:r>
            <a:r>
              <a:rPr lang="fr-FR" altLang="fr-FR" sz="2400" dirty="0">
                <a:cs typeface="Times New Roman" panose="02020603050405020304" pitchFamily="18" charset="0"/>
              </a:rPr>
              <a:t> </a:t>
            </a:r>
            <a:r>
              <a:rPr lang="fr-FR" altLang="fr-FR" sz="2400" b="1" dirty="0">
                <a:cs typeface="Times New Roman" panose="02020603050405020304" pitchFamily="18" charset="0"/>
              </a:rPr>
              <a:t>7</a:t>
            </a:r>
            <a:r>
              <a:rPr lang="fr-FR" altLang="fr-FR" sz="2400" dirty="0">
                <a:cs typeface="Times New Roman" panose="02020603050405020304" pitchFamily="18" charset="0"/>
              </a:rPr>
              <a:t> et </a:t>
            </a:r>
            <a:r>
              <a:rPr lang="fr-FR" altLang="fr-FR" sz="2400" b="1" dirty="0">
                <a:cs typeface="Times New Roman" panose="02020603050405020304" pitchFamily="18" charset="0"/>
              </a:rPr>
              <a:t>19</a:t>
            </a:r>
          </a:p>
          <a:p>
            <a:pPr indent="4763" algn="ctr">
              <a:buNone/>
            </a:pPr>
            <a:r>
              <a:rPr lang="fr-FR" altLang="fr-FR" sz="2400" b="1" dirty="0">
                <a:cs typeface="Times New Roman" panose="02020603050405020304" pitchFamily="18" charset="0"/>
              </a:rPr>
              <a:t>t(7;19)(q22;q13.1)</a:t>
            </a:r>
          </a:p>
          <a:p>
            <a:pPr indent="4763">
              <a:buNone/>
            </a:pPr>
            <a:r>
              <a:rPr lang="fr-FR" altLang="fr-FR" sz="2400" dirty="0">
                <a:cs typeface="Times New Roman" panose="02020603050405020304" pitchFamily="18" charset="0"/>
              </a:rPr>
              <a:t>Segment </a:t>
            </a:r>
            <a:r>
              <a:rPr lang="fr-FR" altLang="fr-FR" sz="2400" b="1" dirty="0">
                <a:cs typeface="Times New Roman" panose="02020603050405020304" pitchFamily="18" charset="0"/>
              </a:rPr>
              <a:t>(7q22 – 7qter) </a:t>
            </a:r>
            <a:r>
              <a:rPr lang="fr-FR" altLang="fr-FR" sz="2400" dirty="0">
                <a:cs typeface="Times New Roman" panose="02020603050405020304" pitchFamily="18" charset="0"/>
              </a:rPr>
              <a:t>échangé avec segment </a:t>
            </a:r>
            <a:r>
              <a:rPr lang="fr-FR" altLang="fr-FR" sz="2400" b="1" dirty="0">
                <a:cs typeface="Times New Roman" panose="02020603050405020304" pitchFamily="18" charset="0"/>
              </a:rPr>
              <a:t>(19q13.1 – 19qter)</a:t>
            </a:r>
          </a:p>
        </p:txBody>
      </p:sp>
      <p:pic>
        <p:nvPicPr>
          <p:cNvPr id="124932" name="Picture 4">
            <a:extLst>
              <a:ext uri="{FF2B5EF4-FFF2-40B4-BE49-F238E27FC236}">
                <a16:creationId xmlns:a16="http://schemas.microsoft.com/office/drawing/2014/main" id="{E1F00FFA-5784-4871-B210-45F1F87D9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1916114"/>
            <a:ext cx="34099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B41C3139-2257-4DA1-8840-AE99CE719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0820" y="1310911"/>
            <a:ext cx="4994132" cy="539738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implique </a:t>
            </a:r>
            <a:r>
              <a:rPr lang="fr-FR" altLang="fr-FR" dirty="0" err="1">
                <a:cs typeface="Times New Roman" panose="02020603050405020304" pitchFamily="18" charset="0"/>
              </a:rPr>
              <a:t>chr</a:t>
            </a:r>
            <a:r>
              <a:rPr lang="fr-FR" altLang="fr-FR" dirty="0">
                <a:cs typeface="Times New Roman" panose="02020603050405020304" pitchFamily="18" charset="0"/>
              </a:rPr>
              <a:t> </a:t>
            </a:r>
            <a:r>
              <a:rPr lang="fr-FR" altLang="fr-FR" b="1" dirty="0">
                <a:cs typeface="Times New Roman" panose="02020603050405020304" pitchFamily="18" charset="0"/>
              </a:rPr>
              <a:t>acrocentriques</a:t>
            </a:r>
            <a:r>
              <a:rPr lang="fr-FR" altLang="fr-FR" dirty="0">
                <a:cs typeface="Times New Roman" panose="02020603050405020304" pitchFamily="18" charset="0"/>
              </a:rPr>
              <a:t> </a:t>
            </a:r>
          </a:p>
          <a:p>
            <a:pPr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(</a:t>
            </a:r>
            <a:r>
              <a:rPr lang="fr-FR" altLang="fr-FR" b="1" dirty="0">
                <a:cs typeface="Times New Roman" panose="02020603050405020304" pitchFamily="18" charset="0"/>
              </a:rPr>
              <a:t>13</a:t>
            </a:r>
            <a:r>
              <a:rPr lang="fr-FR" altLang="fr-FR" dirty="0">
                <a:cs typeface="Times New Roman" panose="02020603050405020304" pitchFamily="18" charset="0"/>
              </a:rPr>
              <a:t>, </a:t>
            </a:r>
            <a:r>
              <a:rPr lang="fr-FR" altLang="fr-FR" b="1" dirty="0">
                <a:cs typeface="Times New Roman" panose="02020603050405020304" pitchFamily="18" charset="0"/>
              </a:rPr>
              <a:t>14</a:t>
            </a:r>
            <a:r>
              <a:rPr lang="fr-FR" altLang="fr-FR" dirty="0">
                <a:cs typeface="Times New Roman" panose="02020603050405020304" pitchFamily="18" charset="0"/>
              </a:rPr>
              <a:t>, </a:t>
            </a:r>
            <a:r>
              <a:rPr lang="fr-FR" altLang="fr-FR" b="1" dirty="0">
                <a:cs typeface="Times New Roman" panose="02020603050405020304" pitchFamily="18" charset="0"/>
              </a:rPr>
              <a:t>15</a:t>
            </a:r>
            <a:r>
              <a:rPr lang="fr-FR" altLang="fr-FR" dirty="0">
                <a:cs typeface="Times New Roman" panose="02020603050405020304" pitchFamily="18" charset="0"/>
              </a:rPr>
              <a:t>, </a:t>
            </a:r>
            <a:r>
              <a:rPr lang="fr-FR" altLang="fr-FR" b="1" dirty="0">
                <a:cs typeface="Times New Roman" panose="02020603050405020304" pitchFamily="18" charset="0"/>
              </a:rPr>
              <a:t>21</a:t>
            </a:r>
            <a:r>
              <a:rPr lang="fr-FR" altLang="fr-FR" dirty="0">
                <a:cs typeface="Times New Roman" panose="02020603050405020304" pitchFamily="18" charset="0"/>
              </a:rPr>
              <a:t> et </a:t>
            </a:r>
            <a:r>
              <a:rPr lang="fr-FR" altLang="fr-FR" b="1" dirty="0">
                <a:cs typeface="Times New Roman" panose="02020603050405020304" pitchFamily="18" charset="0"/>
              </a:rPr>
              <a:t>22</a:t>
            </a:r>
            <a:r>
              <a:rPr lang="fr-FR" altLang="fr-FR" dirty="0"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à"/>
            </a:pP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Fusion des </a:t>
            </a:r>
            <a:r>
              <a:rPr lang="fr-FR" altLang="fr-FR" dirty="0" err="1">
                <a:cs typeface="Times New Roman" panose="02020603050405020304" pitchFamily="18" charset="0"/>
                <a:sym typeface="Wingdings" panose="05000000000000000000" pitchFamily="2" charset="2"/>
              </a:rPr>
              <a:t>chr</a:t>
            </a: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 avec perte des bras cours : sans conséquences directes sur les sujets porteurs</a:t>
            </a:r>
          </a:p>
          <a:p>
            <a:pPr eaLnBrk="1" hangingPunct="1">
              <a:buFont typeface="Wingdings" panose="05000000000000000000" pitchFamily="2" charset="2"/>
              <a:buChar char="à"/>
            </a:pPr>
            <a:endParaRPr lang="fr-FR" altLang="fr-FR" dirty="0"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fr-FR" altLang="fr-FR" dirty="0">
                <a:cs typeface="Times New Roman" panose="02020603050405020304" pitchFamily="18" charset="0"/>
              </a:rPr>
              <a:t>		Rob </a:t>
            </a:r>
            <a:r>
              <a:rPr lang="fr-FR" altLang="fr-FR" dirty="0" err="1">
                <a:cs typeface="Times New Roman" panose="02020603050405020304" pitchFamily="18" charset="0"/>
              </a:rPr>
              <a:t>héteroz</a:t>
            </a:r>
            <a:r>
              <a:rPr lang="fr-FR" altLang="fr-FR" dirty="0">
                <a:cs typeface="Times New Roman" panose="02020603050405020304" pitchFamily="18" charset="0"/>
              </a:rPr>
              <a:t> </a:t>
            </a: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altLang="fr-FR" dirty="0" err="1">
                <a:cs typeface="Times New Roman" panose="02020603050405020304" pitchFamily="18" charset="0"/>
                <a:sym typeface="Wingdings" panose="05000000000000000000" pitchFamily="2" charset="2"/>
              </a:rPr>
              <a:t>phénot</a:t>
            </a: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 normal</a:t>
            </a:r>
          </a:p>
          <a:p>
            <a:pPr algn="ctr" eaLnBrk="1" hangingPunct="1">
              <a:buFontTx/>
              <a:buNone/>
            </a:pP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altLang="fr-FR" dirty="0">
                <a:solidFill>
                  <a:schemeClr val="hlink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mais</a:t>
            </a:r>
          </a:p>
          <a:p>
            <a:pPr eaLnBrk="1" hangingPunct="1">
              <a:buFontTx/>
              <a:buNone/>
            </a:pPr>
            <a:r>
              <a:rPr lang="fr-FR" altLang="fr-FR" dirty="0">
                <a:cs typeface="Times New Roman" panose="02020603050405020304" pitchFamily="18" charset="0"/>
                <a:sym typeface="Wingdings" panose="05000000000000000000" pitchFamily="2" charset="2"/>
              </a:rPr>
              <a:t> 		progéniture  risque élevé de </a:t>
            </a:r>
            <a:r>
              <a:rPr lang="fr-FR" altLang="fr-FR" b="1" dirty="0">
                <a:cs typeface="Times New Roman" panose="02020603050405020304" pitchFamily="18" charset="0"/>
                <a:sym typeface="Wingdings" panose="05000000000000000000" pitchFamily="2" charset="2"/>
              </a:rPr>
              <a:t>mongolisme</a:t>
            </a:r>
            <a:endParaRPr lang="fr-FR" altLang="fr-FR" b="1" dirty="0">
              <a:cs typeface="Times New Roman" panose="02020603050405020304" pitchFamily="18" charset="0"/>
            </a:endParaRPr>
          </a:p>
        </p:txBody>
      </p:sp>
      <p:pic>
        <p:nvPicPr>
          <p:cNvPr id="116740" name="Picture 4">
            <a:extLst>
              <a:ext uri="{FF2B5EF4-FFF2-40B4-BE49-F238E27FC236}">
                <a16:creationId xmlns:a16="http://schemas.microsoft.com/office/drawing/2014/main" id="{C4BA2B07-5E29-4DEA-A36A-B4B11E67F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051" y="1060056"/>
            <a:ext cx="6573952" cy="5648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AA757F9-56B5-4EB6-869E-38F437CD429B}"/>
              </a:ext>
            </a:extLst>
          </p:cNvPr>
          <p:cNvSpPr txBox="1">
            <a:spLocks/>
          </p:cNvSpPr>
          <p:nvPr/>
        </p:nvSpPr>
        <p:spPr>
          <a:xfrm>
            <a:off x="3672629" y="58836"/>
            <a:ext cx="4846741" cy="486701"/>
          </a:xfrm>
          <a:prstGeom prst="rect">
            <a:avLst/>
          </a:prstGeom>
          <a:solidFill>
            <a:srgbClr val="00B0F0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  <a:latin typeface="+mn-lt"/>
              </a:rPr>
              <a:t>Translocation </a:t>
            </a:r>
            <a:r>
              <a:rPr lang="fr-FR" altLang="fr-FR" sz="3200" dirty="0">
                <a:solidFill>
                  <a:schemeClr val="bg1"/>
                </a:solidFill>
                <a:latin typeface="+mn-lt"/>
              </a:rPr>
              <a:t>robertsonienne</a:t>
            </a:r>
            <a:endParaRPr lang="fr-FR" sz="3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AE52BB-268D-4EDE-A04A-8D9A30CE8CE3}"/>
              </a:ext>
            </a:extLst>
          </p:cNvPr>
          <p:cNvSpPr/>
          <p:nvPr/>
        </p:nvSpPr>
        <p:spPr>
          <a:xfrm>
            <a:off x="174262" y="662124"/>
            <a:ext cx="4114517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400" dirty="0">
                <a:solidFill>
                  <a:srgbClr val="000000"/>
                </a:solidFill>
              </a:rPr>
              <a:t>Lors d'une translocation robertsonienne la production des gamètes est perturbée: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</a:rPr>
              <a:t> Gamètes avec trisomie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</a:rPr>
              <a:t> Gamètes avec monosomie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</a:rPr>
              <a:t>Gamètes équilibrés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0000"/>
                </a:solidFill>
              </a:rPr>
              <a:t>Gamètes normaux.</a:t>
            </a:r>
            <a:endParaRPr lang="fr-FR" sz="2400" dirty="0"/>
          </a:p>
        </p:txBody>
      </p:sp>
      <p:pic>
        <p:nvPicPr>
          <p:cNvPr id="12" name="RobertTransSegr">
            <a:hlinkClick r:id="" action="ppaction://media"/>
            <a:extLst>
              <a:ext uri="{FF2B5EF4-FFF2-40B4-BE49-F238E27FC236}">
                <a16:creationId xmlns:a16="http://schemas.microsoft.com/office/drawing/2014/main" id="{DF805C54-01DB-40ED-BEBC-01FEAA4B4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70297" y="164323"/>
            <a:ext cx="7547441" cy="5855774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48A79408-3751-4914-95B8-EB090C2870B7}"/>
              </a:ext>
            </a:extLst>
          </p:cNvPr>
          <p:cNvGrpSpPr/>
          <p:nvPr/>
        </p:nvGrpSpPr>
        <p:grpSpPr>
          <a:xfrm>
            <a:off x="4446857" y="131086"/>
            <a:ext cx="7570882" cy="6611193"/>
            <a:chOff x="4446857" y="131086"/>
            <a:chExt cx="7570882" cy="661119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96A6718-2981-4FDC-9AF0-29E2DB4C8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46857" y="131086"/>
              <a:ext cx="7570882" cy="661119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F042F43-36C9-4A05-B204-023A56F84CB1}"/>
                </a:ext>
              </a:extLst>
            </p:cNvPr>
            <p:cNvSpPr txBox="1"/>
            <p:nvPr/>
          </p:nvSpPr>
          <p:spPr>
            <a:xfrm>
              <a:off x="4820701" y="3186239"/>
              <a:ext cx="1275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Anormal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BA80396-9945-470E-8EFA-DA7179801629}"/>
                </a:ext>
              </a:extLst>
            </p:cNvPr>
            <p:cNvSpPr txBox="1"/>
            <p:nvPr/>
          </p:nvSpPr>
          <p:spPr>
            <a:xfrm>
              <a:off x="8738318" y="3168032"/>
              <a:ext cx="1275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Anormal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85EB272-424D-4881-9C24-E5A01C21C47B}"/>
                </a:ext>
              </a:extLst>
            </p:cNvPr>
            <p:cNvSpPr txBox="1"/>
            <p:nvPr/>
          </p:nvSpPr>
          <p:spPr>
            <a:xfrm>
              <a:off x="6645187" y="3168032"/>
              <a:ext cx="1275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Anormal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D947A4E-F087-4D45-9AE7-873817C99F0E}"/>
                </a:ext>
              </a:extLst>
            </p:cNvPr>
            <p:cNvSpPr txBox="1"/>
            <p:nvPr/>
          </p:nvSpPr>
          <p:spPr>
            <a:xfrm>
              <a:off x="10580594" y="3186239"/>
              <a:ext cx="12013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Anormal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38CCBF6-521E-4183-9723-0695F896D94F}"/>
                </a:ext>
              </a:extLst>
            </p:cNvPr>
            <p:cNvSpPr txBox="1"/>
            <p:nvPr/>
          </p:nvSpPr>
          <p:spPr>
            <a:xfrm>
              <a:off x="5887234" y="6293567"/>
              <a:ext cx="12013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Equilibré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BE4065F-6DE2-485A-9592-311514674FBD}"/>
                </a:ext>
              </a:extLst>
            </p:cNvPr>
            <p:cNvSpPr txBox="1"/>
            <p:nvPr/>
          </p:nvSpPr>
          <p:spPr>
            <a:xfrm>
              <a:off x="9747118" y="6317843"/>
              <a:ext cx="9829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Normal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98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AA9A86-38FF-4B46-A832-5173DE0E1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6802" y="209860"/>
            <a:ext cx="9065672" cy="649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4AA42F3-6E63-4AEF-AAEF-E9F2A54B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8666D517-EF1E-4248-8E25-C444E67C0B3F}"/>
              </a:ext>
            </a:extLst>
          </p:cNvPr>
          <p:cNvSpPr/>
          <p:nvPr/>
        </p:nvSpPr>
        <p:spPr>
          <a:xfrm>
            <a:off x="6595009" y="2103929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714F0E7-9A2A-4686-8903-8F8CADBAB046}"/>
              </a:ext>
            </a:extLst>
          </p:cNvPr>
          <p:cNvSpPr/>
          <p:nvPr/>
        </p:nvSpPr>
        <p:spPr>
          <a:xfrm>
            <a:off x="6658397" y="4133673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43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4975BC-F9F1-4F7B-9BE2-39995E70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68" y="85673"/>
            <a:ext cx="10156875" cy="67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9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9D955F-3F20-4CF7-9E4E-9FFE02147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29" y="1911773"/>
            <a:ext cx="12192000" cy="3034454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A40DB68-57FB-46F7-8680-6152B6E5FB5C}"/>
              </a:ext>
            </a:extLst>
          </p:cNvPr>
          <p:cNvSpPr/>
          <p:nvPr/>
        </p:nvSpPr>
        <p:spPr>
          <a:xfrm>
            <a:off x="1302818" y="2710831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B1424F5-AA11-4F0F-9A93-21DF95C30A46}"/>
              </a:ext>
            </a:extLst>
          </p:cNvPr>
          <p:cNvSpPr/>
          <p:nvPr/>
        </p:nvSpPr>
        <p:spPr>
          <a:xfrm>
            <a:off x="1302818" y="3351099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32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D000B3-8261-4B7B-BBFB-5989231F1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25" y="0"/>
            <a:ext cx="11806279" cy="68580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C3594AB3-70DB-4EEE-AF6A-52553656A7D8}"/>
              </a:ext>
            </a:extLst>
          </p:cNvPr>
          <p:cNvSpPr/>
          <p:nvPr/>
        </p:nvSpPr>
        <p:spPr>
          <a:xfrm>
            <a:off x="5356910" y="1149075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5D5AD35-1413-4BC1-BA01-48B5AD5079AB}"/>
              </a:ext>
            </a:extLst>
          </p:cNvPr>
          <p:cNvSpPr/>
          <p:nvPr/>
        </p:nvSpPr>
        <p:spPr>
          <a:xfrm>
            <a:off x="5379838" y="1981203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9C07793-536A-4CAF-98E4-8AC74A4838AD}"/>
              </a:ext>
            </a:extLst>
          </p:cNvPr>
          <p:cNvSpPr/>
          <p:nvPr/>
        </p:nvSpPr>
        <p:spPr>
          <a:xfrm>
            <a:off x="5396022" y="2790403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5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F8211EA-70FC-474C-84DE-3361B923B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7" y="479318"/>
            <a:ext cx="12047763" cy="589100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DD21784-E5E2-4D3D-8731-D13FEDC47748}"/>
              </a:ext>
            </a:extLst>
          </p:cNvPr>
          <p:cNvSpPr/>
          <p:nvPr/>
        </p:nvSpPr>
        <p:spPr>
          <a:xfrm>
            <a:off x="250858" y="3900355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26B672B-4E11-40D8-81B4-BDD5A0C83EFB}"/>
              </a:ext>
            </a:extLst>
          </p:cNvPr>
          <p:cNvSpPr/>
          <p:nvPr/>
        </p:nvSpPr>
        <p:spPr>
          <a:xfrm>
            <a:off x="257602" y="5590235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9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DA2494-9637-461E-A918-4E66D0EA3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08" y="1199839"/>
            <a:ext cx="10450383" cy="445832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31AE9E7-6956-4623-93F8-4D3FFDD9FBDE}"/>
              </a:ext>
            </a:extLst>
          </p:cNvPr>
          <p:cNvSpPr/>
          <p:nvPr/>
        </p:nvSpPr>
        <p:spPr>
          <a:xfrm>
            <a:off x="1165258" y="2735102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3AEB487-8832-4B66-93B9-AB0761EC5048}"/>
              </a:ext>
            </a:extLst>
          </p:cNvPr>
          <p:cNvSpPr/>
          <p:nvPr/>
        </p:nvSpPr>
        <p:spPr>
          <a:xfrm>
            <a:off x="1165258" y="4509080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FC1BC39-19CF-43F0-95E5-D49D42EAE8D9}"/>
              </a:ext>
            </a:extLst>
          </p:cNvPr>
          <p:cNvSpPr/>
          <p:nvPr/>
        </p:nvSpPr>
        <p:spPr>
          <a:xfrm>
            <a:off x="1165258" y="5083620"/>
            <a:ext cx="428878" cy="477430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234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C48E41-0051-4D4D-AAEF-94580220E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0790"/>
            <a:ext cx="12033174" cy="2845334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25A98F8D-C8C3-484B-9ACE-BEDE0F647CEF}"/>
              </a:ext>
            </a:extLst>
          </p:cNvPr>
          <p:cNvSpPr/>
          <p:nvPr/>
        </p:nvSpPr>
        <p:spPr>
          <a:xfrm>
            <a:off x="517895" y="3293457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CF4499A-3F18-431C-BE53-310830780C88}"/>
              </a:ext>
            </a:extLst>
          </p:cNvPr>
          <p:cNvSpPr/>
          <p:nvPr/>
        </p:nvSpPr>
        <p:spPr>
          <a:xfrm>
            <a:off x="517895" y="3910461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DD5F45E-95EB-4B24-9758-BF6CE034BC9D}"/>
              </a:ext>
            </a:extLst>
          </p:cNvPr>
          <p:cNvSpPr/>
          <p:nvPr/>
        </p:nvSpPr>
        <p:spPr>
          <a:xfrm>
            <a:off x="517895" y="3587111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88DCA8E-6367-4C2C-B83B-B14B818ED303}"/>
              </a:ext>
            </a:extLst>
          </p:cNvPr>
          <p:cNvSpPr/>
          <p:nvPr/>
        </p:nvSpPr>
        <p:spPr>
          <a:xfrm>
            <a:off x="517895" y="4269870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008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755764-E2BE-4C8E-AEB5-A3598A0C0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883"/>
            <a:ext cx="12192000" cy="3435521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977C057A-B5D8-4B54-9DF8-CD539A757A66}"/>
              </a:ext>
            </a:extLst>
          </p:cNvPr>
          <p:cNvSpPr/>
          <p:nvPr/>
        </p:nvSpPr>
        <p:spPr>
          <a:xfrm>
            <a:off x="380331" y="3314698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A858842-9E90-4191-BC51-5EE4E6D76384}"/>
              </a:ext>
            </a:extLst>
          </p:cNvPr>
          <p:cNvSpPr/>
          <p:nvPr/>
        </p:nvSpPr>
        <p:spPr>
          <a:xfrm>
            <a:off x="388423" y="4308670"/>
            <a:ext cx="428878" cy="374257"/>
          </a:xfrm>
          <a:prstGeom prst="ellipse">
            <a:avLst/>
          </a:prstGeom>
          <a:noFill/>
          <a:ln w="57150"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09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12" y="1349894"/>
            <a:ext cx="10988908" cy="5429090"/>
          </a:xfrm>
          <a:prstGeom prst="rect">
            <a:avLst/>
          </a:prstGeom>
        </p:spPr>
      </p:pic>
      <p:sp>
        <p:nvSpPr>
          <p:cNvPr id="3" name="Titre 6">
            <a:extLst>
              <a:ext uri="{FF2B5EF4-FFF2-40B4-BE49-F238E27FC236}">
                <a16:creationId xmlns:a16="http://schemas.microsoft.com/office/drawing/2014/main" id="{83003E29-33B6-4FF5-97E7-9BF9889C20EE}"/>
              </a:ext>
            </a:extLst>
          </p:cNvPr>
          <p:cNvSpPr txBox="1">
            <a:spLocks/>
          </p:cNvSpPr>
          <p:nvPr/>
        </p:nvSpPr>
        <p:spPr>
          <a:xfrm>
            <a:off x="646748" y="0"/>
            <a:ext cx="10515600" cy="1089529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>
                <a:solidFill>
                  <a:schemeClr val="bg1"/>
                </a:solidFill>
              </a:rPr>
              <a:t>Techniques de diagnostic prénatal (DPN)</a:t>
            </a:r>
          </a:p>
          <a:p>
            <a:r>
              <a:rPr lang="fr-FR" sz="3600" dirty="0">
                <a:solidFill>
                  <a:schemeClr val="bg1"/>
                </a:solidFill>
              </a:rPr>
              <a:t>Le </a:t>
            </a:r>
            <a:r>
              <a:rPr lang="fr-FR" sz="3600" b="1" dirty="0">
                <a:solidFill>
                  <a:schemeClr val="bg1"/>
                </a:solidFill>
              </a:rPr>
              <a:t>diagnostic prénatal</a:t>
            </a:r>
          </a:p>
        </p:txBody>
      </p:sp>
    </p:spTree>
    <p:extLst>
      <p:ext uri="{BB962C8B-B14F-4D97-AF65-F5344CB8AC3E}">
        <p14:creationId xmlns:p14="http://schemas.microsoft.com/office/powerpoint/2010/main" val="292658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31008</TotalTime>
  <Words>1764</Words>
  <Application>Microsoft Office PowerPoint</Application>
  <PresentationFormat>Grand écran</PresentationFormat>
  <Paragraphs>306</Paragraphs>
  <Slides>73</Slides>
  <Notes>0</Notes>
  <HiddenSlides>0</HiddenSlides>
  <MMClips>12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80" baseType="lpstr">
      <vt:lpstr>Arial</vt:lpstr>
      <vt:lpstr>Calibri</vt:lpstr>
      <vt:lpstr>Calibri Light</vt:lpstr>
      <vt:lpstr>Franklin Gothic Medium</vt:lpstr>
      <vt:lpstr>Times New Roman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Analyse des arbres généalogiques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exemples de maladies XR</vt:lpstr>
      <vt:lpstr>Présentation PowerPoint</vt:lpstr>
      <vt:lpstr>Les anomalies chromosomiques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Délétion terminale</vt:lpstr>
      <vt:lpstr>Présentation PowerPoint</vt:lpstr>
      <vt:lpstr>Inversions Péricentrique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46,XY,t(5;20)(q11.2;p13)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CYTOGENETIQUE S5</dc:title>
  <dc:creator>Utilisateur Windows</dc:creator>
  <cp:lastModifiedBy>HP</cp:lastModifiedBy>
  <cp:revision>227</cp:revision>
  <cp:lastPrinted>2021-10-31T21:49:46Z</cp:lastPrinted>
  <dcterms:created xsi:type="dcterms:W3CDTF">2019-09-19T11:14:53Z</dcterms:created>
  <dcterms:modified xsi:type="dcterms:W3CDTF">2026-07-16T11:20:14Z</dcterms:modified>
</cp:coreProperties>
</file>