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35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47" r:id="rId74"/>
    <p:sldId id="348" r:id="rId75"/>
    <p:sldId id="349" r:id="rId76"/>
  </p:sldIdLst>
  <p:sldSz cx="18288000" cy="10287000"/>
  <p:notesSz cx="6858000" cy="9144000"/>
  <p:embeddedFontLst>
    <p:embeddedFont>
      <p:font typeface="Calibri" panose="020F0502020204030204" pitchFamily="34" charset="0"/>
      <p:regular r:id="rId77"/>
      <p:bold r:id="rId78"/>
      <p:italic r:id="rId79"/>
      <p:boldItalic r:id="rId80"/>
    </p:embeddedFont>
    <p:embeddedFont>
      <p:font typeface="Open Sans Bold" panose="020B0604020202020204" charset="0"/>
      <p:regular r:id="rId81"/>
    </p:embeddedFont>
    <p:embeddedFont>
      <p:font typeface="Times New Roman MT Condensed" panose="020B0604020202020204" charset="0"/>
      <p:regular r:id="rId82"/>
    </p:embeddedFont>
    <p:embeddedFont>
      <p:font typeface="Times New Roman MT Condensed Bold" panose="020B0604020202020204" charset="0"/>
      <p:regular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1" d="100"/>
          <a:sy n="41" d="100"/>
        </p:scale>
        <p:origin x="8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3.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jpe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34117C-9732-4A6B-9C4D-2159E186506B}"/>
              </a:ext>
            </a:extLst>
          </p:cNvPr>
          <p:cNvSpPr>
            <a:spLocks noGrp="1"/>
          </p:cNvSpPr>
          <p:nvPr>
            <p:ph idx="1"/>
          </p:nvPr>
        </p:nvSpPr>
        <p:spPr>
          <a:xfrm>
            <a:off x="688041" y="3517169"/>
            <a:ext cx="16911918" cy="1537134"/>
          </a:xfrm>
        </p:spPr>
        <p:txBody>
          <a:bodyPr>
            <a:normAutofit/>
          </a:bodyPr>
          <a:lstStyle/>
          <a:p>
            <a:pPr marL="0" indent="0" algn="ctr">
              <a:buNone/>
            </a:pPr>
            <a:r>
              <a:rPr lang="fr-FR" sz="6000" b="1" dirty="0">
                <a:solidFill>
                  <a:srgbClr val="FF0000"/>
                </a:solidFill>
              </a:rPr>
              <a:t>La reproduction sexuée chez les végétaux</a:t>
            </a:r>
          </a:p>
        </p:txBody>
      </p:sp>
      <p:pic>
        <p:nvPicPr>
          <p:cNvPr id="4" name="Picture 3" descr="Accueil - CRMEF Casablanca-Settat">
            <a:extLst>
              <a:ext uri="{FF2B5EF4-FFF2-40B4-BE49-F238E27FC236}">
                <a16:creationId xmlns:a16="http://schemas.microsoft.com/office/drawing/2014/main" id="{911BA846-5962-4196-975A-DD8A8CEE89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933" y="238394"/>
            <a:ext cx="15427770" cy="25192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urs 6-5 : La reproduction sexuée des gymnospermes (Partie 1) - AlloSchool">
            <a:extLst>
              <a:ext uri="{FF2B5EF4-FFF2-40B4-BE49-F238E27FC236}">
                <a16:creationId xmlns:a16="http://schemas.microsoft.com/office/drawing/2014/main" id="{A5C265E3-9673-4719-BB0C-BAEECCD4B2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4610099"/>
            <a:ext cx="7846359" cy="42044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a:extLst>
              <a:ext uri="{FF2B5EF4-FFF2-40B4-BE49-F238E27FC236}">
                <a16:creationId xmlns:a16="http://schemas.microsoft.com/office/drawing/2014/main" id="{8A245545-548E-4BA4-9DDE-A113D217C5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6933" y="4610100"/>
            <a:ext cx="8606667" cy="420446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0883806-CD99-4A8E-A4C1-6E1EEDE8D60A}"/>
              </a:ext>
            </a:extLst>
          </p:cNvPr>
          <p:cNvSpPr txBox="1"/>
          <p:nvPr/>
        </p:nvSpPr>
        <p:spPr>
          <a:xfrm>
            <a:off x="6583682" y="9557886"/>
            <a:ext cx="4922518" cy="507831"/>
          </a:xfrm>
          <a:prstGeom prst="rect">
            <a:avLst/>
          </a:prstGeom>
          <a:noFill/>
        </p:spPr>
        <p:txBody>
          <a:bodyPr wrap="square" rtlCol="0">
            <a:spAutoFit/>
          </a:bodyPr>
          <a:lstStyle/>
          <a:p>
            <a:r>
              <a:rPr lang="en-IE" sz="2700" b="1" dirty="0" err="1"/>
              <a:t>Pr</a:t>
            </a:r>
            <a:r>
              <a:rPr lang="en-IE" sz="2700" b="1" dirty="0"/>
              <a:t> ABOUELFATH Rhizlane </a:t>
            </a:r>
            <a:endParaRPr lang="fr-FR" sz="2700" b="1" dirty="0"/>
          </a:p>
        </p:txBody>
      </p:sp>
    </p:spTree>
    <p:extLst>
      <p:ext uri="{BB962C8B-B14F-4D97-AF65-F5344CB8AC3E}">
        <p14:creationId xmlns:p14="http://schemas.microsoft.com/office/powerpoint/2010/main" val="2118260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26598" y="92255"/>
            <a:ext cx="5034804" cy="1558565"/>
          </a:xfrm>
          <a:prstGeom prst="rect">
            <a:avLst/>
          </a:prstGeom>
        </p:spPr>
        <p:txBody>
          <a:bodyPr lIns="0" tIns="0" rIns="0" bIns="0" rtlCol="0" anchor="t">
            <a:spAutoFit/>
          </a:bodyPr>
          <a:lstStyle/>
          <a:p>
            <a:pPr algn="ctr">
              <a:lnSpc>
                <a:spcPts val="11545"/>
              </a:lnSpc>
              <a:spcBef>
                <a:spcPct val="0"/>
              </a:spcBef>
            </a:pPr>
            <a:r>
              <a:rPr lang="en-US" sz="8247" b="1" spc="90">
                <a:solidFill>
                  <a:srgbClr val="FF3131"/>
                </a:solidFill>
                <a:latin typeface="Times New Roman MT Condensed Bold"/>
                <a:ea typeface="Times New Roman MT Condensed Bold"/>
                <a:cs typeface="Times New Roman MT Condensed Bold"/>
                <a:sym typeface="Times New Roman MT Condensed Bold"/>
              </a:rPr>
              <a:t>introduction</a:t>
            </a:r>
            <a:r>
              <a:rPr lang="en-US" sz="8247" b="1" spc="90">
                <a:solidFill>
                  <a:srgbClr val="000000"/>
                </a:solidFill>
                <a:latin typeface="Times New Roman MT Condensed Bold"/>
                <a:ea typeface="Times New Roman MT Condensed Bold"/>
                <a:cs typeface="Times New Roman MT Condensed Bold"/>
                <a:sym typeface="Times New Roman MT Condensed Bold"/>
              </a:rPr>
              <a:t> </a:t>
            </a:r>
          </a:p>
        </p:txBody>
      </p:sp>
      <p:sp>
        <p:nvSpPr>
          <p:cNvPr id="3" name="TextBox 3"/>
          <p:cNvSpPr txBox="1"/>
          <p:nvPr/>
        </p:nvSpPr>
        <p:spPr>
          <a:xfrm>
            <a:off x="457200" y="2628900"/>
            <a:ext cx="16383000" cy="4024243"/>
          </a:xfrm>
          <a:prstGeom prst="rect">
            <a:avLst/>
          </a:prstGeom>
        </p:spPr>
        <p:txBody>
          <a:bodyPr wrap="square" lIns="0" tIns="0" rIns="0" bIns="0" rtlCol="0" anchor="t">
            <a:spAutoFit/>
          </a:bodyPr>
          <a:lstStyle/>
          <a:p>
            <a:pPr algn="just">
              <a:lnSpc>
                <a:spcPts val="5320"/>
              </a:lnSpc>
            </a:pPr>
            <a:r>
              <a:rPr lang="en-US" sz="2800" b="1" spc="41" dirty="0">
                <a:solidFill>
                  <a:srgbClr val="000000"/>
                </a:solidFill>
                <a:latin typeface="Times New Roman MT Condensed Bold"/>
                <a:ea typeface="Times New Roman MT Condensed Bold"/>
                <a:cs typeface="Times New Roman MT Condensed Bold"/>
                <a:sym typeface="Times New Roman MT Condensed Bold"/>
              </a:rPr>
              <a:t>La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biologie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végétale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est</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une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discipline des sciences de la vie qui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s’intéresse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à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l’étude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des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végétaux</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à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leur</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diversité</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ainsi</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qu’à</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leurs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modes de reproduction. Les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plantes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jouent</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un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rôle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fondamental</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dans les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écosystèmes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et constituent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une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source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essentielle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nourriture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d’oxygène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et de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ressources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naturelles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a:t>
            </a:r>
          </a:p>
          <a:p>
            <a:pPr algn="just">
              <a:lnSpc>
                <a:spcPts val="5320"/>
              </a:lnSpc>
              <a:spcBef>
                <a:spcPct val="0"/>
              </a:spcBef>
            </a:pP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L’étude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ce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module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permet</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comprendre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les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différents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mécanismes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de reproduction chez les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végétaux</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qu’ils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soient</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à fleurs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ou</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sans fleurs,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ainsi</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que les modes de multiplication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asexuée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Elle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permet</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également</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de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mieux</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connaître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la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diversité</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végétale</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et les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critères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utilisés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pour classifier les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végétaux</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selon</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leurs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 </a:t>
            </a:r>
            <a:r>
              <a:rPr lang="en-US" sz="2800" b="1" spc="41" dirty="0" err="1">
                <a:solidFill>
                  <a:srgbClr val="000000"/>
                </a:solidFill>
                <a:latin typeface="Times New Roman MT Condensed Bold"/>
                <a:ea typeface="Times New Roman MT Condensed Bold"/>
                <a:cs typeface="Times New Roman MT Condensed Bold"/>
                <a:sym typeface="Times New Roman MT Condensed Bold"/>
              </a:rPr>
              <a:t>caractéristiques</a:t>
            </a:r>
            <a:r>
              <a:rPr lang="en-US" sz="2800" b="1" spc="41" dirty="0">
                <a:solidFill>
                  <a:srgbClr val="000000"/>
                </a:solidFill>
                <a:latin typeface="Times New Roman MT Condensed Bold"/>
                <a:ea typeface="Times New Roman MT Condensed Bold"/>
                <a:cs typeface="Times New Roman MT Condensed Bold"/>
                <a:sym typeface="Times New Roman MT Condensed Bold"/>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735498" y="-314325"/>
            <a:ext cx="2199546" cy="1405385"/>
          </a:xfrm>
          <a:prstGeom prst="rect">
            <a:avLst/>
          </a:prstGeom>
        </p:spPr>
        <p:txBody>
          <a:bodyPr lIns="0" tIns="0" rIns="0" bIns="0" rtlCol="0" anchor="t">
            <a:spAutoFit/>
          </a:bodyPr>
          <a:lstStyle/>
          <a:p>
            <a:pPr algn="ctr">
              <a:lnSpc>
                <a:spcPts val="11545"/>
              </a:lnSpc>
              <a:spcBef>
                <a:spcPct val="0"/>
              </a:spcBef>
            </a:pPr>
            <a:r>
              <a:rPr lang="en-US" sz="8247" b="1" spc="90" dirty="0">
                <a:solidFill>
                  <a:srgbClr val="FF3131"/>
                </a:solidFill>
                <a:latin typeface="Times New Roman MT Condensed Bold"/>
                <a:ea typeface="Times New Roman MT Condensed Bold"/>
                <a:cs typeface="Times New Roman MT Condensed Bold"/>
                <a:sym typeface="Times New Roman MT Condensed Bold"/>
              </a:rPr>
              <a:t>plan:</a:t>
            </a:r>
          </a:p>
        </p:txBody>
      </p:sp>
      <p:sp>
        <p:nvSpPr>
          <p:cNvPr id="3" name="TextBox 3"/>
          <p:cNvSpPr txBox="1"/>
          <p:nvPr/>
        </p:nvSpPr>
        <p:spPr>
          <a:xfrm>
            <a:off x="1600200" y="2095500"/>
            <a:ext cx="11353800" cy="5098960"/>
          </a:xfrm>
          <a:prstGeom prst="rect">
            <a:avLst/>
          </a:prstGeom>
        </p:spPr>
        <p:txBody>
          <a:bodyPr wrap="square" lIns="0" tIns="0" rIns="0" bIns="0" rtlCol="0" anchor="t">
            <a:spAutoFit/>
          </a:bodyPr>
          <a:lstStyle/>
          <a:p>
            <a:pPr algn="l">
              <a:lnSpc>
                <a:spcPts val="5001"/>
              </a:lnSpc>
            </a:pPr>
            <a:r>
              <a:rPr lang="en-US" sz="3572" b="1" spc="39" dirty="0">
                <a:solidFill>
                  <a:srgbClr val="FF3131"/>
                </a:solidFill>
                <a:latin typeface="Times New Roman MT Condensed Bold"/>
                <a:ea typeface="Times New Roman MT Condensed Bold"/>
                <a:cs typeface="Times New Roman MT Condensed Bold"/>
                <a:sym typeface="Times New Roman MT Condensed Bold"/>
              </a:rPr>
              <a:t>I</a:t>
            </a:r>
            <a:r>
              <a:rPr lang="en-US" sz="4400" b="1" spc="39" dirty="0">
                <a:solidFill>
                  <a:srgbClr val="FF3131"/>
                </a:solidFill>
                <a:latin typeface="Times New Roman MT Condensed Bold"/>
                <a:ea typeface="Times New Roman MT Condensed Bold"/>
                <a:cs typeface="Times New Roman MT Condensed Bold"/>
                <a:sym typeface="Times New Roman MT Condensed Bold"/>
              </a:rPr>
              <a:t>. La reproduction </a:t>
            </a:r>
            <a:r>
              <a:rPr lang="en-US" sz="4400" b="1" spc="39" dirty="0" err="1">
                <a:solidFill>
                  <a:srgbClr val="FF3131"/>
                </a:solidFill>
                <a:latin typeface="Times New Roman MT Condensed Bold"/>
                <a:ea typeface="Times New Roman MT Condensed Bold"/>
                <a:cs typeface="Times New Roman MT Condensed Bold"/>
                <a:sym typeface="Times New Roman MT Condensed Bold"/>
              </a:rPr>
              <a:t>sexuée</a:t>
            </a:r>
            <a:r>
              <a:rPr lang="en-US" sz="4400" b="1" spc="39" dirty="0">
                <a:solidFill>
                  <a:srgbClr val="FF3131"/>
                </a:solidFill>
                <a:latin typeface="Times New Roman MT Condensed Bold"/>
                <a:ea typeface="Times New Roman MT Condensed Bold"/>
                <a:cs typeface="Times New Roman MT Condensed Bold"/>
                <a:sym typeface="Times New Roman MT Condensed Bold"/>
              </a:rPr>
              <a:t> chez les plantes à fleurs</a:t>
            </a:r>
          </a:p>
          <a:p>
            <a:pPr algn="l">
              <a:lnSpc>
                <a:spcPts val="5001"/>
              </a:lnSpc>
            </a:pPr>
            <a:r>
              <a:rPr lang="en-US" sz="4400" b="1" spc="39" dirty="0">
                <a:solidFill>
                  <a:srgbClr val="547B16"/>
                </a:solidFill>
                <a:latin typeface="Times New Roman MT Condensed Bold"/>
                <a:ea typeface="Times New Roman MT Condensed Bold"/>
                <a:cs typeface="Times New Roman MT Condensed Bold"/>
                <a:sym typeface="Times New Roman MT Condensed Bold"/>
              </a:rPr>
              <a:t>1. Les </a:t>
            </a:r>
            <a:r>
              <a:rPr lang="en-US" sz="4400" b="1" spc="39" dirty="0" err="1">
                <a:solidFill>
                  <a:srgbClr val="547B16"/>
                </a:solidFill>
                <a:latin typeface="Times New Roman MT Condensed Bold"/>
                <a:ea typeface="Times New Roman MT Condensed Bold"/>
                <a:cs typeface="Times New Roman MT Condensed Bold"/>
                <a:sym typeface="Times New Roman MT Condensed Bold"/>
              </a:rPr>
              <a:t>angiospermes</a:t>
            </a:r>
            <a:endParaRPr lang="en-US" sz="4400" b="1" spc="39" dirty="0">
              <a:solidFill>
                <a:srgbClr val="547B16"/>
              </a:solidFill>
              <a:latin typeface="Times New Roman MT Condensed Bold"/>
              <a:ea typeface="Times New Roman MT Condensed Bold"/>
              <a:cs typeface="Times New Roman MT Condensed Bold"/>
              <a:sym typeface="Times New Roman MT Condensed Bold"/>
            </a:endParaRPr>
          </a:p>
          <a:p>
            <a:pPr algn="l">
              <a:lnSpc>
                <a:spcPts val="5001"/>
              </a:lnSpc>
            </a:pPr>
            <a:r>
              <a:rPr lang="en-US" sz="4400" b="1" spc="39" dirty="0">
                <a:solidFill>
                  <a:srgbClr val="547B16"/>
                </a:solidFill>
                <a:latin typeface="Times New Roman MT Condensed Bold"/>
                <a:ea typeface="Times New Roman MT Condensed Bold"/>
                <a:cs typeface="Times New Roman MT Condensed Bold"/>
                <a:sym typeface="Times New Roman MT Condensed Bold"/>
              </a:rPr>
              <a:t>2. Les </a:t>
            </a:r>
            <a:r>
              <a:rPr lang="en-US" sz="4400" b="1" spc="39" dirty="0" err="1">
                <a:solidFill>
                  <a:srgbClr val="547B16"/>
                </a:solidFill>
                <a:latin typeface="Times New Roman MT Condensed Bold"/>
                <a:ea typeface="Times New Roman MT Condensed Bold"/>
                <a:cs typeface="Times New Roman MT Condensed Bold"/>
                <a:sym typeface="Times New Roman MT Condensed Bold"/>
              </a:rPr>
              <a:t>gymnospermes</a:t>
            </a:r>
            <a:endParaRPr lang="en-US" sz="4400" b="1" spc="39" dirty="0">
              <a:solidFill>
                <a:srgbClr val="547B16"/>
              </a:solidFill>
              <a:latin typeface="Times New Roman MT Condensed Bold"/>
              <a:ea typeface="Times New Roman MT Condensed Bold"/>
              <a:cs typeface="Times New Roman MT Condensed Bold"/>
              <a:sym typeface="Times New Roman MT Condensed Bold"/>
            </a:endParaRPr>
          </a:p>
          <a:p>
            <a:pPr algn="l">
              <a:lnSpc>
                <a:spcPts val="5001"/>
              </a:lnSpc>
            </a:pPr>
            <a:r>
              <a:rPr lang="en-US" sz="4400" b="1" spc="39" dirty="0">
                <a:solidFill>
                  <a:srgbClr val="FF3131"/>
                </a:solidFill>
                <a:latin typeface="Times New Roman MT Condensed Bold"/>
                <a:ea typeface="Times New Roman MT Condensed Bold"/>
                <a:cs typeface="Times New Roman MT Condensed Bold"/>
                <a:sym typeface="Times New Roman MT Condensed Bold"/>
              </a:rPr>
              <a:t>II</a:t>
            </a:r>
            <a:r>
              <a:rPr lang="en-US" sz="4400" b="1" spc="39" dirty="0">
                <a:solidFill>
                  <a:srgbClr val="000000"/>
                </a:solidFill>
                <a:latin typeface="Times New Roman MT Condensed Bold"/>
                <a:ea typeface="Times New Roman MT Condensed Bold"/>
                <a:cs typeface="Times New Roman MT Condensed Bold"/>
                <a:sym typeface="Times New Roman MT Condensed Bold"/>
              </a:rPr>
              <a:t>. </a:t>
            </a:r>
            <a:r>
              <a:rPr lang="en-US" sz="4400" b="1" spc="39" dirty="0">
                <a:solidFill>
                  <a:srgbClr val="FF3131"/>
                </a:solidFill>
                <a:latin typeface="Times New Roman MT Condensed Bold"/>
                <a:ea typeface="Times New Roman MT Condensed Bold"/>
                <a:cs typeface="Times New Roman MT Condensed Bold"/>
                <a:sym typeface="Times New Roman MT Condensed Bold"/>
              </a:rPr>
              <a:t>La reproduction </a:t>
            </a:r>
            <a:r>
              <a:rPr lang="en-US" sz="4400" b="1" spc="39" dirty="0" err="1">
                <a:solidFill>
                  <a:srgbClr val="FF3131"/>
                </a:solidFill>
                <a:latin typeface="Times New Roman MT Condensed Bold"/>
                <a:ea typeface="Times New Roman MT Condensed Bold"/>
                <a:cs typeface="Times New Roman MT Condensed Bold"/>
                <a:sym typeface="Times New Roman MT Condensed Bold"/>
              </a:rPr>
              <a:t>sexuée</a:t>
            </a:r>
            <a:r>
              <a:rPr lang="en-US" sz="4400" b="1" spc="39" dirty="0">
                <a:solidFill>
                  <a:srgbClr val="FF3131"/>
                </a:solidFill>
                <a:latin typeface="Times New Roman MT Condensed Bold"/>
                <a:ea typeface="Times New Roman MT Condensed Bold"/>
                <a:cs typeface="Times New Roman MT Condensed Bold"/>
                <a:sym typeface="Times New Roman MT Condensed Bold"/>
              </a:rPr>
              <a:t> chez les plantes sans fleurs</a:t>
            </a:r>
          </a:p>
          <a:p>
            <a:pPr algn="l">
              <a:lnSpc>
                <a:spcPts val="5001"/>
              </a:lnSpc>
            </a:pPr>
            <a:r>
              <a:rPr lang="en-US" sz="4400" b="1" spc="39" dirty="0">
                <a:solidFill>
                  <a:srgbClr val="547B16"/>
                </a:solidFill>
                <a:latin typeface="Times New Roman MT Condensed Bold"/>
                <a:ea typeface="Times New Roman MT Condensed Bold"/>
                <a:cs typeface="Times New Roman MT Condensed Bold"/>
                <a:sym typeface="Times New Roman MT Condensed Bold"/>
              </a:rPr>
              <a:t>1. Les </a:t>
            </a:r>
            <a:r>
              <a:rPr lang="en-US" sz="4400" b="1" spc="39" dirty="0" err="1">
                <a:solidFill>
                  <a:srgbClr val="547B16"/>
                </a:solidFill>
                <a:latin typeface="Times New Roman MT Condensed Bold"/>
                <a:ea typeface="Times New Roman MT Condensed Bold"/>
                <a:cs typeface="Times New Roman MT Condensed Bold"/>
                <a:sym typeface="Times New Roman MT Condensed Bold"/>
              </a:rPr>
              <a:t>algues</a:t>
            </a:r>
            <a:endParaRPr lang="en-US" sz="4400" b="1" spc="39" dirty="0">
              <a:solidFill>
                <a:srgbClr val="547B16"/>
              </a:solidFill>
              <a:latin typeface="Times New Roman MT Condensed Bold"/>
              <a:ea typeface="Times New Roman MT Condensed Bold"/>
              <a:cs typeface="Times New Roman MT Condensed Bold"/>
              <a:sym typeface="Times New Roman MT Condensed Bold"/>
            </a:endParaRPr>
          </a:p>
          <a:p>
            <a:pPr algn="l">
              <a:lnSpc>
                <a:spcPts val="5001"/>
              </a:lnSpc>
            </a:pPr>
            <a:r>
              <a:rPr lang="en-US" sz="4400" b="1" spc="39" dirty="0">
                <a:solidFill>
                  <a:srgbClr val="547B16"/>
                </a:solidFill>
                <a:latin typeface="Times New Roman MT Condensed Bold"/>
                <a:ea typeface="Times New Roman MT Condensed Bold"/>
                <a:cs typeface="Times New Roman MT Condensed Bold"/>
                <a:sym typeface="Times New Roman MT Condensed Bold"/>
              </a:rPr>
              <a:t>2. Les </a:t>
            </a:r>
            <a:r>
              <a:rPr lang="en-US" sz="4400" b="1" spc="39" dirty="0" err="1">
                <a:solidFill>
                  <a:srgbClr val="547B16"/>
                </a:solidFill>
                <a:latin typeface="Times New Roman MT Condensed Bold"/>
                <a:ea typeface="Times New Roman MT Condensed Bold"/>
                <a:cs typeface="Times New Roman MT Condensed Bold"/>
                <a:sym typeface="Times New Roman MT Condensed Bold"/>
              </a:rPr>
              <a:t>fougères</a:t>
            </a:r>
            <a:endParaRPr lang="en-US" sz="4400" b="1" spc="39" dirty="0">
              <a:solidFill>
                <a:srgbClr val="547B16"/>
              </a:solidFill>
              <a:latin typeface="Times New Roman MT Condensed Bold"/>
              <a:ea typeface="Times New Roman MT Condensed Bold"/>
              <a:cs typeface="Times New Roman MT Condensed Bold"/>
              <a:sym typeface="Times New Roman MT Condensed Bold"/>
            </a:endParaRPr>
          </a:p>
          <a:p>
            <a:pPr algn="l">
              <a:lnSpc>
                <a:spcPts val="5001"/>
              </a:lnSpc>
            </a:pPr>
            <a:r>
              <a:rPr lang="en-US" sz="4400" b="1" spc="39" dirty="0">
                <a:solidFill>
                  <a:srgbClr val="547B16"/>
                </a:solidFill>
                <a:latin typeface="Times New Roman MT Condensed Bold"/>
                <a:ea typeface="Times New Roman MT Condensed Bold"/>
                <a:cs typeface="Times New Roman MT Condensed Bold"/>
                <a:sym typeface="Times New Roman MT Condensed Bold"/>
              </a:rPr>
              <a:t>3. Les mousses</a:t>
            </a:r>
            <a:r>
              <a:rPr lang="en-US" sz="4400" b="1" spc="39" dirty="0">
                <a:solidFill>
                  <a:srgbClr val="000000"/>
                </a:solidFill>
                <a:latin typeface="Times New Roman MT Condensed Bold"/>
                <a:ea typeface="Times New Roman MT Condensed Bold"/>
                <a:cs typeface="Times New Roman MT Condensed Bold"/>
                <a:sym typeface="Times New Roman MT Condensed Bold"/>
              </a:rPr>
              <a:t> </a:t>
            </a:r>
          </a:p>
          <a:p>
            <a:pPr algn="l">
              <a:lnSpc>
                <a:spcPts val="5001"/>
              </a:lnSpc>
            </a:pPr>
            <a:r>
              <a:rPr lang="en-US" sz="4400" b="1" spc="39" dirty="0">
                <a:solidFill>
                  <a:srgbClr val="FF0000"/>
                </a:solidFill>
                <a:latin typeface="Times New Roman MT Condensed Bold"/>
                <a:ea typeface="Times New Roman MT Condensed Bold"/>
                <a:cs typeface="Times New Roman MT Condensed Bold"/>
                <a:sym typeface="Times New Roman MT Condensed Bold"/>
              </a:rPr>
              <a:t>III. </a:t>
            </a:r>
            <a:r>
              <a:rPr lang="en-US" sz="4400" b="1" spc="39" dirty="0">
                <a:solidFill>
                  <a:srgbClr val="FF3131"/>
                </a:solidFill>
                <a:latin typeface="Times New Roman MT Condensed Bold"/>
                <a:ea typeface="Times New Roman MT Condensed Bold"/>
                <a:cs typeface="Times New Roman MT Condensed Bold"/>
                <a:sym typeface="Times New Roman MT Condensed Bold"/>
              </a:rPr>
              <a:t>La classification des </a:t>
            </a:r>
            <a:r>
              <a:rPr lang="en-US" sz="4400" b="1" spc="39" dirty="0" err="1">
                <a:solidFill>
                  <a:srgbClr val="FF3131"/>
                </a:solidFill>
                <a:latin typeface="Times New Roman MT Condensed Bold"/>
                <a:ea typeface="Times New Roman MT Condensed Bold"/>
                <a:cs typeface="Times New Roman MT Condensed Bold"/>
                <a:sym typeface="Times New Roman MT Condensed Bold"/>
              </a:rPr>
              <a:t>végétaux</a:t>
            </a:r>
            <a:endParaRPr lang="en-US" sz="3572" b="1" spc="39" dirty="0">
              <a:solidFill>
                <a:srgbClr val="FF3131"/>
              </a:solidFill>
              <a:latin typeface="Times New Roman MT Condensed Bold"/>
              <a:ea typeface="Times New Roman MT Condensed Bold"/>
              <a:cs typeface="Times New Roman MT Condensed Bold"/>
              <a:sym typeface="Times New Roman MT Condensed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15651" y="-527697"/>
            <a:ext cx="15236216" cy="10166711"/>
          </a:xfrm>
          <a:custGeom>
            <a:avLst/>
            <a:gdLst/>
            <a:ahLst/>
            <a:cxnLst/>
            <a:rect l="l" t="t" r="r" b="b"/>
            <a:pathLst>
              <a:path w="15236216" h="10166711">
                <a:moveTo>
                  <a:pt x="0" y="0"/>
                </a:moveTo>
                <a:lnTo>
                  <a:pt x="15236216" y="0"/>
                </a:lnTo>
                <a:lnTo>
                  <a:pt x="15236216" y="10166711"/>
                </a:lnTo>
                <a:lnTo>
                  <a:pt x="0" y="10166711"/>
                </a:lnTo>
                <a:lnTo>
                  <a:pt x="0" y="0"/>
                </a:lnTo>
                <a:close/>
              </a:path>
            </a:pathLst>
          </a:custGeom>
          <a:blipFill>
            <a:blip r:embed="rId2"/>
            <a:stretch>
              <a:fillRect/>
            </a:stretch>
          </a:blipFill>
        </p:spPr>
      </p:sp>
      <p:sp>
        <p:nvSpPr>
          <p:cNvPr id="3" name="TextBox 3"/>
          <p:cNvSpPr txBox="1"/>
          <p:nvPr/>
        </p:nvSpPr>
        <p:spPr>
          <a:xfrm>
            <a:off x="1046630" y="56671"/>
            <a:ext cx="16212670" cy="1610683"/>
          </a:xfrm>
          <a:prstGeom prst="rect">
            <a:avLst/>
          </a:prstGeom>
        </p:spPr>
        <p:txBody>
          <a:bodyPr lIns="0" tIns="0" rIns="0" bIns="0" rtlCol="0" anchor="t">
            <a:spAutoFit/>
          </a:bodyPr>
          <a:lstStyle/>
          <a:p>
            <a:pPr algn="ctr">
              <a:lnSpc>
                <a:spcPts val="11852"/>
              </a:lnSpc>
              <a:spcBef>
                <a:spcPct val="0"/>
              </a:spcBef>
            </a:pPr>
            <a:r>
              <a:rPr lang="en-US" sz="8466" b="1" spc="93">
                <a:solidFill>
                  <a:srgbClr val="FF3131"/>
                </a:solidFill>
                <a:latin typeface="Times New Roman MT Condensed Bold"/>
                <a:ea typeface="Times New Roman MT Condensed Bold"/>
                <a:cs typeface="Times New Roman MT Condensed Bold"/>
                <a:sym typeface="Times New Roman MT Condensed Bold"/>
              </a:rPr>
              <a:t>I. reproduction chez les plantes à fleurs :</a:t>
            </a:r>
          </a:p>
        </p:txBody>
      </p:sp>
      <p:sp>
        <p:nvSpPr>
          <p:cNvPr id="4" name="TextBox 4"/>
          <p:cNvSpPr txBox="1"/>
          <p:nvPr/>
        </p:nvSpPr>
        <p:spPr>
          <a:xfrm>
            <a:off x="0" y="1593072"/>
            <a:ext cx="9377733" cy="2150604"/>
          </a:xfrm>
          <a:prstGeom prst="rect">
            <a:avLst/>
          </a:prstGeom>
        </p:spPr>
        <p:txBody>
          <a:bodyPr lIns="0" tIns="0" rIns="0" bIns="0" rtlCol="0" anchor="t">
            <a:spAutoFit/>
          </a:bodyPr>
          <a:lstStyle/>
          <a:p>
            <a:pPr algn="ctr">
              <a:lnSpc>
                <a:spcPts val="15862"/>
              </a:lnSpc>
              <a:spcBef>
                <a:spcPct val="0"/>
              </a:spcBef>
            </a:pPr>
            <a:r>
              <a:rPr lang="en-US" sz="11330" b="1" u="sng" spc="124">
                <a:solidFill>
                  <a:srgbClr val="547B16"/>
                </a:solidFill>
                <a:latin typeface="Times New Roman MT Condensed Bold"/>
                <a:ea typeface="Times New Roman MT Condensed Bold"/>
                <a:cs typeface="Times New Roman MT Condensed Bold"/>
                <a:sym typeface="Times New Roman MT Condensed Bold"/>
              </a:rPr>
              <a:t>les angiospermes</a:t>
            </a:r>
            <a:r>
              <a:rPr lang="en-US" sz="11330" b="1" u="sng" spc="124">
                <a:solidFill>
                  <a:srgbClr val="FF3131"/>
                </a:solidFill>
                <a:latin typeface="Times New Roman MT Condensed Bold"/>
                <a:ea typeface="Times New Roman MT Condensed Bold"/>
                <a:cs typeface="Times New Roman MT Condensed Bold"/>
                <a:sym typeface="Times New Roman MT Condensed Bold"/>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832263"/>
            <a:ext cx="6509441" cy="4454737"/>
          </a:xfrm>
          <a:custGeom>
            <a:avLst/>
            <a:gdLst/>
            <a:ahLst/>
            <a:cxnLst/>
            <a:rect l="l" t="t" r="r" b="b"/>
            <a:pathLst>
              <a:path w="6509441" h="4454737">
                <a:moveTo>
                  <a:pt x="0" y="0"/>
                </a:moveTo>
                <a:lnTo>
                  <a:pt x="6509441" y="0"/>
                </a:lnTo>
                <a:lnTo>
                  <a:pt x="6509441" y="4454737"/>
                </a:lnTo>
                <a:lnTo>
                  <a:pt x="0" y="4454737"/>
                </a:lnTo>
                <a:lnTo>
                  <a:pt x="0" y="0"/>
                </a:lnTo>
                <a:close/>
              </a:path>
            </a:pathLst>
          </a:custGeom>
          <a:blipFill>
            <a:blip r:embed="rId2"/>
            <a:stretch>
              <a:fillRect/>
            </a:stretch>
          </a:blipFill>
        </p:spPr>
      </p:sp>
      <p:sp>
        <p:nvSpPr>
          <p:cNvPr id="3" name="Freeform 3"/>
          <p:cNvSpPr/>
          <p:nvPr/>
        </p:nvSpPr>
        <p:spPr>
          <a:xfrm>
            <a:off x="8708662" y="5595657"/>
            <a:ext cx="7160721" cy="4927950"/>
          </a:xfrm>
          <a:custGeom>
            <a:avLst/>
            <a:gdLst/>
            <a:ahLst/>
            <a:cxnLst/>
            <a:rect l="l" t="t" r="r" b="b"/>
            <a:pathLst>
              <a:path w="7160721" h="4927950">
                <a:moveTo>
                  <a:pt x="0" y="0"/>
                </a:moveTo>
                <a:lnTo>
                  <a:pt x="7160721" y="0"/>
                </a:lnTo>
                <a:lnTo>
                  <a:pt x="7160721" y="4927949"/>
                </a:lnTo>
                <a:lnTo>
                  <a:pt x="0" y="4927949"/>
                </a:lnTo>
                <a:lnTo>
                  <a:pt x="0" y="0"/>
                </a:lnTo>
                <a:close/>
              </a:path>
            </a:pathLst>
          </a:custGeom>
          <a:blipFill>
            <a:blip r:embed="rId3"/>
            <a:stretch>
              <a:fillRect/>
            </a:stretch>
          </a:blipFill>
        </p:spPr>
      </p:sp>
      <p:sp>
        <p:nvSpPr>
          <p:cNvPr id="4" name="TextBox 4"/>
          <p:cNvSpPr txBox="1"/>
          <p:nvPr/>
        </p:nvSpPr>
        <p:spPr>
          <a:xfrm>
            <a:off x="5998977" y="-295275"/>
            <a:ext cx="6290046" cy="1445261"/>
          </a:xfrm>
          <a:prstGeom prst="rect">
            <a:avLst/>
          </a:prstGeom>
        </p:spPr>
        <p:txBody>
          <a:bodyPr lIns="0" tIns="0" rIns="0" bIns="0" rtlCol="0" anchor="t">
            <a:spAutoFit/>
          </a:bodyPr>
          <a:lstStyle/>
          <a:p>
            <a:pPr algn="ctr">
              <a:lnSpc>
                <a:spcPts val="10639"/>
              </a:lnSpc>
              <a:spcBef>
                <a:spcPct val="0"/>
              </a:spcBef>
            </a:pPr>
            <a:r>
              <a:rPr lang="en-US" sz="7599" b="1" u="sng" spc="83">
                <a:solidFill>
                  <a:srgbClr val="547B16"/>
                </a:solidFill>
                <a:latin typeface="Times New Roman MT Condensed Bold"/>
                <a:ea typeface="Times New Roman MT Condensed Bold"/>
                <a:cs typeface="Times New Roman MT Condensed Bold"/>
                <a:sym typeface="Times New Roman MT Condensed Bold"/>
              </a:rPr>
              <a:t>les angiospermes</a:t>
            </a:r>
            <a:r>
              <a:rPr lang="en-US" sz="7599" b="1" u="sng" spc="83">
                <a:solidFill>
                  <a:srgbClr val="FF3131"/>
                </a:solidFill>
                <a:latin typeface="Times New Roman MT Condensed Bold"/>
                <a:ea typeface="Times New Roman MT Condensed Bold"/>
                <a:cs typeface="Times New Roman MT Condensed Bold"/>
                <a:sym typeface="Times New Roman MT Condensed Bold"/>
              </a:rPr>
              <a:t> </a:t>
            </a:r>
          </a:p>
        </p:txBody>
      </p:sp>
      <p:sp>
        <p:nvSpPr>
          <p:cNvPr id="5" name="TextBox 5"/>
          <p:cNvSpPr txBox="1"/>
          <p:nvPr/>
        </p:nvSpPr>
        <p:spPr>
          <a:xfrm>
            <a:off x="1028700" y="2280736"/>
            <a:ext cx="14390759" cy="2862764"/>
          </a:xfrm>
          <a:prstGeom prst="rect">
            <a:avLst/>
          </a:prstGeom>
        </p:spPr>
        <p:txBody>
          <a:bodyPr lIns="0" tIns="0" rIns="0" bIns="0" rtlCol="0" anchor="t">
            <a:spAutoFit/>
          </a:bodyPr>
          <a:lstStyle/>
          <a:p>
            <a:pPr algn="l">
              <a:lnSpc>
                <a:spcPts val="4475"/>
              </a:lnSpc>
            </a:pPr>
            <a:r>
              <a:rPr lang="en-US" sz="3196" b="1" spc="35">
                <a:solidFill>
                  <a:srgbClr val="000000"/>
                </a:solidFill>
                <a:latin typeface="Times New Roman MT Condensed Bold"/>
                <a:ea typeface="Times New Roman MT Condensed Bold"/>
                <a:cs typeface="Times New Roman MT Condensed Bold"/>
                <a:sym typeface="Times New Roman MT Condensed Bold"/>
              </a:rPr>
              <a:t>Les angiospermes constituent la civilisation végétale la plus récente, qui domine aujourd'hui </a:t>
            </a:r>
          </a:p>
          <a:p>
            <a:pPr algn="l">
              <a:lnSpc>
                <a:spcPts val="4475"/>
              </a:lnSpc>
            </a:pPr>
            <a:r>
              <a:rPr lang="en-US" sz="3196" b="1" spc="35">
                <a:solidFill>
                  <a:srgbClr val="000000"/>
                </a:solidFill>
                <a:latin typeface="Times New Roman MT Condensed Bold"/>
                <a:ea typeface="Times New Roman MT Condensed Bold"/>
                <a:cs typeface="Times New Roman MT Condensed Bold"/>
                <a:sym typeface="Times New Roman MT Condensed Bold"/>
              </a:rPr>
              <a:t>Chez les Angiospermes, la graine est protégée dans le fruit et les ovules sont enfermés dans</a:t>
            </a:r>
          </a:p>
          <a:p>
            <a:pPr algn="l">
              <a:lnSpc>
                <a:spcPts val="4475"/>
              </a:lnSpc>
            </a:pPr>
            <a:endParaRPr lang="en-US" sz="3196" b="1" spc="35">
              <a:solidFill>
                <a:srgbClr val="000000"/>
              </a:solidFill>
              <a:latin typeface="Times New Roman MT Condensed Bold"/>
              <a:ea typeface="Times New Roman MT Condensed Bold"/>
              <a:cs typeface="Times New Roman MT Condensed Bold"/>
              <a:sym typeface="Times New Roman MT Condensed Bold"/>
            </a:endParaRPr>
          </a:p>
          <a:p>
            <a:pPr algn="l">
              <a:lnSpc>
                <a:spcPts val="4475"/>
              </a:lnSpc>
            </a:pPr>
            <a:r>
              <a:rPr lang="en-US" sz="3196" b="1" spc="35">
                <a:solidFill>
                  <a:srgbClr val="000000"/>
                </a:solidFill>
                <a:latin typeface="Times New Roman MT Condensed Bold"/>
                <a:ea typeface="Times New Roman MT Condensed Bold"/>
                <a:cs typeface="Times New Roman MT Condensed Bold"/>
                <a:sym typeface="Times New Roman MT Condensed Bold"/>
              </a:rPr>
              <a:t>un ovaire. </a:t>
            </a:r>
          </a:p>
          <a:p>
            <a:pPr algn="l">
              <a:lnSpc>
                <a:spcPts val="4475"/>
              </a:lnSpc>
            </a:pPr>
            <a:r>
              <a:rPr lang="en-US" sz="3196" b="1" spc="35">
                <a:solidFill>
                  <a:srgbClr val="000000"/>
                </a:solidFill>
                <a:latin typeface="Times New Roman MT Condensed Bold"/>
                <a:ea typeface="Times New Roman MT Condensed Bold"/>
                <a:cs typeface="Times New Roman MT Condensed Bold"/>
                <a:sym typeface="Times New Roman MT Condensed Bold"/>
              </a:rPr>
              <a:t>Après fécondation l'ovule évolue en graine et l'ovaire en fruit  ( pêcher et le poivron)</a:t>
            </a:r>
          </a:p>
          <a:p>
            <a:pPr algn="l">
              <a:lnSpc>
                <a:spcPts val="4475"/>
              </a:lnSpc>
              <a:spcBef>
                <a:spcPct val="0"/>
              </a:spcBef>
            </a:pPr>
            <a:endParaRPr lang="en-US" sz="3196" b="1" spc="35">
              <a:solidFill>
                <a:srgbClr val="000000"/>
              </a:solidFill>
              <a:latin typeface="Times New Roman MT Condensed Bold"/>
              <a:ea typeface="Times New Roman MT Condensed Bold"/>
              <a:cs typeface="Times New Roman MT Condensed Bold"/>
              <a:sym typeface="Times New Roman MT Condensed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00" y="2597151"/>
            <a:ext cx="9525000" cy="3439309"/>
          </a:xfrm>
          <a:custGeom>
            <a:avLst/>
            <a:gdLst/>
            <a:ahLst/>
            <a:cxnLst/>
            <a:rect l="l" t="t" r="r" b="b"/>
            <a:pathLst>
              <a:path w="9234517" h="3232081">
                <a:moveTo>
                  <a:pt x="0" y="0"/>
                </a:moveTo>
                <a:lnTo>
                  <a:pt x="9234517" y="0"/>
                </a:lnTo>
                <a:lnTo>
                  <a:pt x="9234517" y="3232081"/>
                </a:lnTo>
                <a:lnTo>
                  <a:pt x="0" y="3232081"/>
                </a:lnTo>
                <a:lnTo>
                  <a:pt x="0" y="0"/>
                </a:lnTo>
                <a:close/>
              </a:path>
            </a:pathLst>
          </a:custGeom>
          <a:blipFill>
            <a:blip r:embed="rId2"/>
            <a:stretch>
              <a:fillRect/>
            </a:stretch>
          </a:blipFill>
        </p:spPr>
      </p:sp>
      <p:sp>
        <p:nvSpPr>
          <p:cNvPr id="3" name="Freeform 3"/>
          <p:cNvSpPr/>
          <p:nvPr/>
        </p:nvSpPr>
        <p:spPr>
          <a:xfrm>
            <a:off x="9046528" y="3009900"/>
            <a:ext cx="9144000" cy="6333640"/>
          </a:xfrm>
          <a:custGeom>
            <a:avLst/>
            <a:gdLst/>
            <a:ahLst/>
            <a:cxnLst/>
            <a:rect l="l" t="t" r="r" b="b"/>
            <a:pathLst>
              <a:path w="9144000" h="6333640">
                <a:moveTo>
                  <a:pt x="0" y="0"/>
                </a:moveTo>
                <a:lnTo>
                  <a:pt x="9144000" y="0"/>
                </a:lnTo>
                <a:lnTo>
                  <a:pt x="9144000" y="6333640"/>
                </a:lnTo>
                <a:lnTo>
                  <a:pt x="0" y="6333640"/>
                </a:lnTo>
                <a:lnTo>
                  <a:pt x="0" y="0"/>
                </a:lnTo>
                <a:close/>
              </a:path>
            </a:pathLst>
          </a:custGeom>
          <a:blipFill>
            <a:blip r:embed="rId3"/>
            <a:stretch>
              <a:fillRect b="-2865"/>
            </a:stretch>
          </a:blipFill>
        </p:spPr>
      </p:sp>
      <p:sp>
        <p:nvSpPr>
          <p:cNvPr id="4" name="TextBox 4"/>
          <p:cNvSpPr txBox="1"/>
          <p:nvPr/>
        </p:nvSpPr>
        <p:spPr>
          <a:xfrm>
            <a:off x="4669472" y="-295275"/>
            <a:ext cx="8949056" cy="1445261"/>
          </a:xfrm>
          <a:prstGeom prst="rect">
            <a:avLst/>
          </a:prstGeom>
        </p:spPr>
        <p:txBody>
          <a:bodyPr lIns="0" tIns="0" rIns="0" bIns="0" rtlCol="0" anchor="t">
            <a:spAutoFit/>
          </a:bodyPr>
          <a:lstStyle/>
          <a:p>
            <a:pPr algn="ctr">
              <a:lnSpc>
                <a:spcPts val="10639"/>
              </a:lnSpc>
              <a:spcBef>
                <a:spcPct val="0"/>
              </a:spcBef>
            </a:pPr>
            <a:r>
              <a:rPr lang="en-US" sz="7599" b="1" u="sng" spc="83">
                <a:solidFill>
                  <a:srgbClr val="004AAD"/>
                </a:solidFill>
                <a:latin typeface="Times New Roman MT Condensed Bold"/>
                <a:ea typeface="Times New Roman MT Condensed Bold"/>
                <a:cs typeface="Times New Roman MT Condensed Bold"/>
                <a:sym typeface="Times New Roman MT Condensed Bold"/>
              </a:rPr>
              <a:t>l'organisation de la fleur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556" y="436166"/>
            <a:ext cx="18755850" cy="9545835"/>
          </a:xfrm>
          <a:custGeom>
            <a:avLst/>
            <a:gdLst/>
            <a:ahLst/>
            <a:cxnLst/>
            <a:rect l="l" t="t" r="r" b="b"/>
            <a:pathLst>
              <a:path w="18755850" h="9545835">
                <a:moveTo>
                  <a:pt x="0" y="0"/>
                </a:moveTo>
                <a:lnTo>
                  <a:pt x="18755850" y="0"/>
                </a:lnTo>
                <a:lnTo>
                  <a:pt x="18755850" y="9545835"/>
                </a:lnTo>
                <a:lnTo>
                  <a:pt x="0" y="9545835"/>
                </a:lnTo>
                <a:lnTo>
                  <a:pt x="0" y="0"/>
                </a:lnTo>
                <a:close/>
              </a:path>
            </a:pathLst>
          </a:custGeom>
          <a:blipFill>
            <a:blip r:embed="rId2"/>
            <a:stretch>
              <a:fillRect t="-743" b="-30162"/>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183197" y="5143500"/>
            <a:ext cx="13076103" cy="5361202"/>
          </a:xfrm>
          <a:custGeom>
            <a:avLst/>
            <a:gdLst/>
            <a:ahLst/>
            <a:cxnLst/>
            <a:rect l="l" t="t" r="r" b="b"/>
            <a:pathLst>
              <a:path w="13076103" h="5361202">
                <a:moveTo>
                  <a:pt x="0" y="0"/>
                </a:moveTo>
                <a:lnTo>
                  <a:pt x="13076103" y="0"/>
                </a:lnTo>
                <a:lnTo>
                  <a:pt x="13076103" y="5361202"/>
                </a:lnTo>
                <a:lnTo>
                  <a:pt x="0" y="5361202"/>
                </a:lnTo>
                <a:lnTo>
                  <a:pt x="0" y="0"/>
                </a:lnTo>
                <a:close/>
              </a:path>
            </a:pathLst>
          </a:custGeom>
          <a:blipFill>
            <a:blip r:embed="rId2"/>
            <a:stretch>
              <a:fillRect/>
            </a:stretch>
          </a:blipFill>
        </p:spPr>
      </p:sp>
      <p:sp>
        <p:nvSpPr>
          <p:cNvPr id="3" name="TextBox 3"/>
          <p:cNvSpPr txBox="1"/>
          <p:nvPr/>
        </p:nvSpPr>
        <p:spPr>
          <a:xfrm>
            <a:off x="5923677" y="-295275"/>
            <a:ext cx="6440646" cy="1445261"/>
          </a:xfrm>
          <a:prstGeom prst="rect">
            <a:avLst/>
          </a:prstGeom>
        </p:spPr>
        <p:txBody>
          <a:bodyPr lIns="0" tIns="0" rIns="0" bIns="0" rtlCol="0" anchor="t">
            <a:spAutoFit/>
          </a:bodyPr>
          <a:lstStyle/>
          <a:p>
            <a:pPr algn="ctr">
              <a:lnSpc>
                <a:spcPts val="10639"/>
              </a:lnSpc>
              <a:spcBef>
                <a:spcPct val="0"/>
              </a:spcBef>
            </a:pPr>
            <a:r>
              <a:rPr lang="en-US" sz="7599" b="1" u="sng" spc="83">
                <a:solidFill>
                  <a:srgbClr val="004AAD"/>
                </a:solidFill>
                <a:latin typeface="Times New Roman MT Condensed Bold"/>
                <a:ea typeface="Times New Roman MT Condensed Bold"/>
                <a:cs typeface="Times New Roman MT Condensed Bold"/>
                <a:sym typeface="Times New Roman MT Condensed Bold"/>
              </a:rPr>
              <a:t>diagramme floral </a:t>
            </a:r>
          </a:p>
        </p:txBody>
      </p:sp>
      <p:sp>
        <p:nvSpPr>
          <p:cNvPr id="4" name="TextBox 4"/>
          <p:cNvSpPr txBox="1"/>
          <p:nvPr/>
        </p:nvSpPr>
        <p:spPr>
          <a:xfrm>
            <a:off x="103465" y="2420620"/>
            <a:ext cx="11640423" cy="2722880"/>
          </a:xfrm>
          <a:prstGeom prst="rect">
            <a:avLst/>
          </a:prstGeom>
        </p:spPr>
        <p:txBody>
          <a:bodyPr lIns="0" tIns="0" rIns="0" bIns="0" rtlCol="0" anchor="t">
            <a:spAutoFit/>
          </a:bodyPr>
          <a:lstStyle/>
          <a:p>
            <a:pPr algn="ctr">
              <a:lnSpc>
                <a:spcPts val="5320"/>
              </a:lnSpc>
              <a:spcBef>
                <a:spcPct val="0"/>
              </a:spcBef>
            </a:pPr>
            <a:r>
              <a:rPr lang="en-US" sz="3800" spc="41">
                <a:solidFill>
                  <a:srgbClr val="000000"/>
                </a:solidFill>
                <a:latin typeface="Times New Roman MT Condensed"/>
                <a:ea typeface="Times New Roman MT Condensed"/>
                <a:cs typeface="Times New Roman MT Condensed"/>
                <a:sym typeface="Times New Roman MT Condensed"/>
              </a:rPr>
              <a:t>Le diagramme floral est une représentation schématique d’une fleur en coupe transversale. Il permet de montrer la disposition, le nombre et l’organisation des différentes pièces florales telles que les sépales, les pétales, les étamines et le pistil.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055403" y="2698385"/>
            <a:ext cx="6500532" cy="6266580"/>
          </a:xfrm>
          <a:custGeom>
            <a:avLst/>
            <a:gdLst/>
            <a:ahLst/>
            <a:cxnLst/>
            <a:rect l="l" t="t" r="r" b="b"/>
            <a:pathLst>
              <a:path w="6500532" h="6266580">
                <a:moveTo>
                  <a:pt x="0" y="0"/>
                </a:moveTo>
                <a:lnTo>
                  <a:pt x="6500531" y="0"/>
                </a:lnTo>
                <a:lnTo>
                  <a:pt x="6500531" y="6266580"/>
                </a:lnTo>
                <a:lnTo>
                  <a:pt x="0" y="6266580"/>
                </a:lnTo>
                <a:lnTo>
                  <a:pt x="0" y="0"/>
                </a:lnTo>
                <a:close/>
              </a:path>
            </a:pathLst>
          </a:custGeom>
          <a:blipFill>
            <a:blip r:embed="rId2"/>
            <a:stretch>
              <a:fillRect/>
            </a:stretch>
          </a:blipFill>
        </p:spPr>
      </p:sp>
      <p:sp>
        <p:nvSpPr>
          <p:cNvPr id="3" name="TextBox 3"/>
          <p:cNvSpPr txBox="1"/>
          <p:nvPr/>
        </p:nvSpPr>
        <p:spPr>
          <a:xfrm>
            <a:off x="747698" y="4229100"/>
            <a:ext cx="9735597" cy="4056380"/>
          </a:xfrm>
          <a:prstGeom prst="rect">
            <a:avLst/>
          </a:prstGeom>
        </p:spPr>
        <p:txBody>
          <a:bodyPr lIns="0" tIns="0" rIns="0" bIns="0" rtlCol="0" anchor="t">
            <a:spAutoFit/>
          </a:bodyPr>
          <a:lstStyle/>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Une </a:t>
            </a:r>
            <a:r>
              <a:rPr lang="en-US" sz="3800" spc="41" dirty="0" err="1">
                <a:solidFill>
                  <a:srgbClr val="000000"/>
                </a:solidFill>
                <a:latin typeface="Times New Roman MT Condensed"/>
                <a:ea typeface="Times New Roman MT Condensed"/>
                <a:cs typeface="Times New Roman MT Condensed"/>
                <a:sym typeface="Times New Roman MT Condensed"/>
              </a:rPr>
              <a:t>étamine</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comporte</a:t>
            </a:r>
            <a:r>
              <a:rPr lang="en-US" sz="3800" spc="41" dirty="0">
                <a:solidFill>
                  <a:srgbClr val="000000"/>
                </a:solidFill>
                <a:latin typeface="Times New Roman MT Condensed"/>
                <a:ea typeface="Times New Roman MT Condensed"/>
                <a:cs typeface="Times New Roman MT Condensed"/>
                <a:sym typeface="Times New Roman MT Condensed"/>
              </a:rPr>
              <a:t> deux parties :</a:t>
            </a: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•Le filet</a:t>
            </a: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a:t>
            </a:r>
            <a:r>
              <a:rPr lang="en-US" sz="3800" spc="41" dirty="0" err="1">
                <a:solidFill>
                  <a:srgbClr val="000000"/>
                </a:solidFill>
                <a:latin typeface="Times New Roman MT Condensed"/>
                <a:ea typeface="Times New Roman MT Condensed"/>
                <a:cs typeface="Times New Roman MT Condensed"/>
                <a:sym typeface="Times New Roman MT Condensed"/>
              </a:rPr>
              <a:t>L’anthère</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constituée</a:t>
            </a:r>
            <a:r>
              <a:rPr lang="en-US" sz="3800" spc="41" dirty="0">
                <a:solidFill>
                  <a:srgbClr val="000000"/>
                </a:solidFill>
                <a:latin typeface="Times New Roman MT Condensed"/>
                <a:ea typeface="Times New Roman MT Condensed"/>
                <a:cs typeface="Times New Roman MT Condensed"/>
                <a:sym typeface="Times New Roman MT Condensed"/>
              </a:rPr>
              <a:t> de deux loges </a:t>
            </a:r>
            <a:r>
              <a:rPr lang="en-US" sz="3800" spc="41" dirty="0" err="1">
                <a:solidFill>
                  <a:srgbClr val="000000"/>
                </a:solidFill>
                <a:latin typeface="Times New Roman MT Condensed"/>
                <a:ea typeface="Times New Roman MT Condensed"/>
                <a:cs typeface="Times New Roman MT Condensed"/>
                <a:sym typeface="Times New Roman MT Condensed"/>
              </a:rPr>
              <a:t>polliniques</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réunies</a:t>
            </a:r>
            <a:r>
              <a:rPr lang="en-US" sz="3800" spc="41" dirty="0">
                <a:solidFill>
                  <a:srgbClr val="000000"/>
                </a:solidFill>
                <a:latin typeface="Times New Roman MT Condensed"/>
                <a:ea typeface="Times New Roman MT Condensed"/>
                <a:cs typeface="Times New Roman MT Condensed"/>
                <a:sym typeface="Times New Roman MT Condensed"/>
              </a:rPr>
              <a:t> par le </a:t>
            </a:r>
            <a:r>
              <a:rPr lang="en-US" sz="3800" spc="41" dirty="0" err="1">
                <a:solidFill>
                  <a:srgbClr val="000000"/>
                </a:solidFill>
                <a:latin typeface="Times New Roman MT Condensed"/>
                <a:ea typeface="Times New Roman MT Condensed"/>
                <a:cs typeface="Times New Roman MT Condensed"/>
                <a:sym typeface="Times New Roman MT Condensed"/>
              </a:rPr>
              <a:t>connectif</a:t>
            </a:r>
            <a:r>
              <a:rPr lang="en-US" sz="3800" spc="41" dirty="0">
                <a:solidFill>
                  <a:srgbClr val="000000"/>
                </a:solidFill>
                <a:latin typeface="Times New Roman MT Condensed"/>
                <a:ea typeface="Times New Roman MT Condensed"/>
                <a:cs typeface="Times New Roman MT Condensed"/>
                <a:sym typeface="Times New Roman MT Condensed"/>
              </a:rPr>
              <a:t>.</a:t>
            </a:r>
          </a:p>
          <a:p>
            <a:pPr algn="l">
              <a:lnSpc>
                <a:spcPts val="5320"/>
              </a:lnSpc>
              <a:spcBef>
                <a:spcPct val="0"/>
              </a:spcBef>
            </a:pPr>
            <a:r>
              <a:rPr lang="en-US" sz="3800" spc="41" dirty="0">
                <a:solidFill>
                  <a:srgbClr val="000000"/>
                </a:solidFill>
                <a:latin typeface="Times New Roman MT Condensed"/>
                <a:ea typeface="Times New Roman MT Condensed"/>
                <a:cs typeface="Times New Roman MT Condensed"/>
                <a:sym typeface="Times New Roman MT Condensed"/>
              </a:rPr>
              <a:t>•</a:t>
            </a:r>
            <a:r>
              <a:rPr lang="en-US" sz="3800" spc="41" dirty="0" err="1">
                <a:solidFill>
                  <a:srgbClr val="000000"/>
                </a:solidFill>
                <a:latin typeface="Times New Roman MT Condensed"/>
                <a:ea typeface="Times New Roman MT Condensed"/>
                <a:cs typeface="Times New Roman MT Condensed"/>
                <a:sym typeface="Times New Roman MT Condensed"/>
              </a:rPr>
              <a:t>Chaque</a:t>
            </a:r>
            <a:r>
              <a:rPr lang="en-US" sz="3800" spc="41" dirty="0">
                <a:solidFill>
                  <a:srgbClr val="000000"/>
                </a:solidFill>
                <a:latin typeface="Times New Roman MT Condensed"/>
                <a:ea typeface="Times New Roman MT Condensed"/>
                <a:cs typeface="Times New Roman MT Condensed"/>
                <a:sym typeface="Times New Roman MT Condensed"/>
              </a:rPr>
              <a:t> loge </a:t>
            </a:r>
            <a:r>
              <a:rPr lang="en-US" sz="3800" spc="41" dirty="0" err="1">
                <a:solidFill>
                  <a:srgbClr val="000000"/>
                </a:solidFill>
                <a:latin typeface="Times New Roman MT Condensed"/>
                <a:ea typeface="Times New Roman MT Condensed"/>
                <a:cs typeface="Times New Roman MT Condensed"/>
                <a:sym typeface="Times New Roman MT Condensed"/>
              </a:rPr>
              <a:t>pollinique</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contient</a:t>
            </a:r>
            <a:r>
              <a:rPr lang="en-US" sz="3800" spc="41" dirty="0">
                <a:solidFill>
                  <a:srgbClr val="000000"/>
                </a:solidFill>
                <a:latin typeface="Times New Roman MT Condensed"/>
                <a:ea typeface="Times New Roman MT Condensed"/>
                <a:cs typeface="Times New Roman MT Condensed"/>
                <a:sym typeface="Times New Roman MT Condensed"/>
              </a:rPr>
              <a:t> deux sacs </a:t>
            </a:r>
            <a:r>
              <a:rPr lang="en-US" sz="3800" spc="41" dirty="0" err="1">
                <a:solidFill>
                  <a:srgbClr val="000000"/>
                </a:solidFill>
                <a:latin typeface="Times New Roman MT Condensed"/>
                <a:ea typeface="Times New Roman MT Condensed"/>
                <a:cs typeface="Times New Roman MT Condensed"/>
                <a:sym typeface="Times New Roman MT Condensed"/>
              </a:rPr>
              <a:t>polliniques</a:t>
            </a:r>
            <a:r>
              <a:rPr lang="en-US" sz="3800" spc="41" dirty="0">
                <a:solidFill>
                  <a:srgbClr val="000000"/>
                </a:solidFill>
                <a:latin typeface="Times New Roman MT Condensed"/>
                <a:ea typeface="Times New Roman MT Condensed"/>
                <a:cs typeface="Times New Roman MT Condensed"/>
                <a:sym typeface="Times New Roman MT Condensed"/>
              </a:rPr>
              <a:t> dans </a:t>
            </a:r>
            <a:r>
              <a:rPr lang="en-US" sz="3800" spc="41" dirty="0" err="1">
                <a:solidFill>
                  <a:srgbClr val="000000"/>
                </a:solidFill>
                <a:latin typeface="Times New Roman MT Condensed"/>
                <a:ea typeface="Times New Roman MT Condensed"/>
                <a:cs typeface="Times New Roman MT Condensed"/>
                <a:sym typeface="Times New Roman MT Condensed"/>
              </a:rPr>
              <a:t>lesquels</a:t>
            </a:r>
            <a:r>
              <a:rPr lang="en-US" sz="3800" spc="41" dirty="0">
                <a:solidFill>
                  <a:srgbClr val="000000"/>
                </a:solidFill>
                <a:latin typeface="Times New Roman MT Condensed"/>
                <a:ea typeface="Times New Roman MT Condensed"/>
                <a:cs typeface="Times New Roman MT Condensed"/>
                <a:sym typeface="Times New Roman MT Condensed"/>
              </a:rPr>
              <a:t> se </a:t>
            </a:r>
            <a:r>
              <a:rPr lang="en-US" sz="3800" spc="41" dirty="0" err="1">
                <a:solidFill>
                  <a:srgbClr val="000000"/>
                </a:solidFill>
                <a:latin typeface="Times New Roman MT Condensed"/>
                <a:ea typeface="Times New Roman MT Condensed"/>
                <a:cs typeface="Times New Roman MT Condensed"/>
                <a:sym typeface="Times New Roman MT Condensed"/>
              </a:rPr>
              <a:t>développent</a:t>
            </a:r>
            <a:r>
              <a:rPr lang="en-US" sz="3800" spc="41" dirty="0">
                <a:solidFill>
                  <a:srgbClr val="000000"/>
                </a:solidFill>
                <a:latin typeface="Times New Roman MT Condensed"/>
                <a:ea typeface="Times New Roman MT Condensed"/>
                <a:cs typeface="Times New Roman MT Condensed"/>
                <a:sym typeface="Times New Roman MT Condensed"/>
              </a:rPr>
              <a:t> les grains de pollen.</a:t>
            </a:r>
          </a:p>
        </p:txBody>
      </p:sp>
      <p:sp>
        <p:nvSpPr>
          <p:cNvPr id="4" name="Freeform 4"/>
          <p:cNvSpPr/>
          <p:nvPr/>
        </p:nvSpPr>
        <p:spPr>
          <a:xfrm>
            <a:off x="954178" y="2056318"/>
            <a:ext cx="834843" cy="834843"/>
          </a:xfrm>
          <a:custGeom>
            <a:avLst/>
            <a:gdLst/>
            <a:ahLst/>
            <a:cxnLst/>
            <a:rect l="l" t="t" r="r" b="b"/>
            <a:pathLst>
              <a:path w="834843" h="834843">
                <a:moveTo>
                  <a:pt x="0" y="0"/>
                </a:moveTo>
                <a:lnTo>
                  <a:pt x="834842" y="0"/>
                </a:lnTo>
                <a:lnTo>
                  <a:pt x="834842" y="834843"/>
                </a:lnTo>
                <a:lnTo>
                  <a:pt x="0" y="8348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dirty="0"/>
          </a:p>
        </p:txBody>
      </p:sp>
      <p:sp>
        <p:nvSpPr>
          <p:cNvPr id="5" name="TextBox 5"/>
          <p:cNvSpPr txBox="1"/>
          <p:nvPr/>
        </p:nvSpPr>
        <p:spPr>
          <a:xfrm>
            <a:off x="1165119" y="3408"/>
            <a:ext cx="15957762" cy="1025292"/>
          </a:xfrm>
          <a:prstGeom prst="rect">
            <a:avLst/>
          </a:prstGeom>
        </p:spPr>
        <p:txBody>
          <a:bodyPr lIns="0" tIns="0" rIns="0" bIns="0" rtlCol="0" anchor="t">
            <a:spAutoFit/>
          </a:bodyPr>
          <a:lstStyle/>
          <a:p>
            <a:pPr algn="ctr">
              <a:lnSpc>
                <a:spcPts val="7537"/>
              </a:lnSpc>
              <a:spcBef>
                <a:spcPct val="0"/>
              </a:spcBef>
            </a:pPr>
            <a:r>
              <a:rPr lang="en-US" sz="5384" b="1" u="sng" spc="59">
                <a:solidFill>
                  <a:srgbClr val="004AAD"/>
                </a:solidFill>
                <a:latin typeface="Times New Roman MT Condensed Bold"/>
                <a:ea typeface="Times New Roman MT Condensed Bold"/>
                <a:cs typeface="Times New Roman MT Condensed Bold"/>
                <a:sym typeface="Times New Roman MT Condensed Bold"/>
              </a:rPr>
              <a:t>Organisation de l’appareil reproducteur chez les angiospermes</a:t>
            </a:r>
          </a:p>
        </p:txBody>
      </p:sp>
      <p:sp>
        <p:nvSpPr>
          <p:cNvPr id="6" name="TextBox 6"/>
          <p:cNvSpPr txBox="1"/>
          <p:nvPr/>
        </p:nvSpPr>
        <p:spPr>
          <a:xfrm>
            <a:off x="1371600" y="1961094"/>
            <a:ext cx="9890284" cy="1025292"/>
          </a:xfrm>
          <a:prstGeom prst="rect">
            <a:avLst/>
          </a:prstGeom>
        </p:spPr>
        <p:txBody>
          <a:bodyPr lIns="0" tIns="0" rIns="0" bIns="0" rtlCol="0" anchor="t">
            <a:spAutoFit/>
          </a:bodyPr>
          <a:lstStyle/>
          <a:p>
            <a:pPr algn="ctr">
              <a:lnSpc>
                <a:spcPts val="7537"/>
              </a:lnSpc>
              <a:spcBef>
                <a:spcPct val="0"/>
              </a:spcBef>
            </a:pPr>
            <a:r>
              <a:rPr lang="en-US" sz="5384" spc="59" dirty="0" err="1">
                <a:solidFill>
                  <a:srgbClr val="46A029"/>
                </a:solidFill>
                <a:latin typeface="Times New Roman MT Condensed"/>
                <a:ea typeface="Times New Roman MT Condensed"/>
                <a:cs typeface="Times New Roman MT Condensed"/>
                <a:sym typeface="Times New Roman MT Condensed"/>
              </a:rPr>
              <a:t>L’androcée</a:t>
            </a:r>
            <a:r>
              <a:rPr lang="en-US" sz="5384" spc="59" dirty="0">
                <a:solidFill>
                  <a:srgbClr val="46A029"/>
                </a:solidFill>
                <a:latin typeface="Times New Roman MT Condensed"/>
                <a:ea typeface="Times New Roman MT Condensed"/>
                <a:cs typeface="Times New Roman MT Condensed"/>
                <a:sym typeface="Times New Roman MT Condensed"/>
              </a:rPr>
              <a:t> : </a:t>
            </a:r>
            <a:r>
              <a:rPr lang="en-US" sz="5384" spc="59" dirty="0" err="1">
                <a:solidFill>
                  <a:srgbClr val="46A029"/>
                </a:solidFill>
                <a:latin typeface="Times New Roman MT Condensed"/>
                <a:ea typeface="Times New Roman MT Condensed"/>
                <a:cs typeface="Times New Roman MT Condensed"/>
                <a:sym typeface="Times New Roman MT Condensed"/>
              </a:rPr>
              <a:t>appareil</a:t>
            </a:r>
            <a:r>
              <a:rPr lang="en-US" sz="5384" spc="59" dirty="0">
                <a:solidFill>
                  <a:srgbClr val="46A029"/>
                </a:solidFill>
                <a:latin typeface="Times New Roman MT Condensed"/>
                <a:ea typeface="Times New Roman MT Condensed"/>
                <a:cs typeface="Times New Roman MT Condensed"/>
                <a:sym typeface="Times New Roman MT Condensed"/>
              </a:rPr>
              <a:t> </a:t>
            </a:r>
            <a:r>
              <a:rPr lang="en-US" sz="5384" spc="59" dirty="0" err="1">
                <a:solidFill>
                  <a:srgbClr val="46A029"/>
                </a:solidFill>
                <a:latin typeface="Times New Roman MT Condensed"/>
                <a:ea typeface="Times New Roman MT Condensed"/>
                <a:cs typeface="Times New Roman MT Condensed"/>
                <a:sym typeface="Times New Roman MT Condensed"/>
              </a:rPr>
              <a:t>reproducteur</a:t>
            </a:r>
            <a:r>
              <a:rPr lang="en-US" sz="5384" spc="59" dirty="0">
                <a:solidFill>
                  <a:srgbClr val="46A029"/>
                </a:solidFill>
                <a:latin typeface="Times New Roman MT Condensed"/>
                <a:ea typeface="Times New Roman MT Condensed"/>
                <a:cs typeface="Times New Roman MT Condensed"/>
                <a:sym typeface="Times New Roman MT Condensed"/>
              </a:rPr>
              <a:t> </a:t>
            </a:r>
            <a:r>
              <a:rPr lang="en-US" sz="5384" spc="59" dirty="0" err="1">
                <a:solidFill>
                  <a:srgbClr val="46A029"/>
                </a:solidFill>
                <a:latin typeface="Times New Roman MT Condensed"/>
                <a:ea typeface="Times New Roman MT Condensed"/>
                <a:cs typeface="Times New Roman MT Condensed"/>
                <a:sym typeface="Times New Roman MT Condensed"/>
              </a:rPr>
              <a:t>mâle</a:t>
            </a:r>
            <a:endParaRPr lang="en-US" sz="5384" spc="59" dirty="0">
              <a:solidFill>
                <a:srgbClr val="46A029"/>
              </a:solidFill>
              <a:latin typeface="Times New Roman MT Condensed"/>
              <a:ea typeface="Times New Roman MT Condensed"/>
              <a:cs typeface="Times New Roman MT Condensed"/>
              <a:sym typeface="Times New Roman MT Condense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0"/>
            <a:ext cx="16467976" cy="10438733"/>
          </a:xfrm>
          <a:custGeom>
            <a:avLst/>
            <a:gdLst/>
            <a:ahLst/>
            <a:cxnLst/>
            <a:rect l="l" t="t" r="r" b="b"/>
            <a:pathLst>
              <a:path w="16467976" h="10438733">
                <a:moveTo>
                  <a:pt x="0" y="0"/>
                </a:moveTo>
                <a:lnTo>
                  <a:pt x="16467976" y="0"/>
                </a:lnTo>
                <a:lnTo>
                  <a:pt x="16467976" y="10438733"/>
                </a:lnTo>
                <a:lnTo>
                  <a:pt x="0" y="10438733"/>
                </a:lnTo>
                <a:lnTo>
                  <a:pt x="0" y="0"/>
                </a:lnTo>
                <a:close/>
              </a:path>
            </a:pathLst>
          </a:custGeom>
          <a:blipFill>
            <a:blip r:embed="rId2"/>
            <a:stretch>
              <a:fillRect t="-2821" r="-2627" b="-2821"/>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27133" y="1443272"/>
            <a:ext cx="8060867" cy="4596600"/>
          </a:xfrm>
          <a:custGeom>
            <a:avLst/>
            <a:gdLst/>
            <a:ahLst/>
            <a:cxnLst/>
            <a:rect l="l" t="t" r="r" b="b"/>
            <a:pathLst>
              <a:path w="8060867" h="4596600">
                <a:moveTo>
                  <a:pt x="0" y="0"/>
                </a:moveTo>
                <a:lnTo>
                  <a:pt x="8060867" y="0"/>
                </a:lnTo>
                <a:lnTo>
                  <a:pt x="8060867" y="4596600"/>
                </a:lnTo>
                <a:lnTo>
                  <a:pt x="0" y="4596600"/>
                </a:lnTo>
                <a:lnTo>
                  <a:pt x="0" y="0"/>
                </a:lnTo>
                <a:close/>
              </a:path>
            </a:pathLst>
          </a:custGeom>
          <a:blipFill>
            <a:blip r:embed="rId2"/>
            <a:stretch>
              <a:fillRect/>
            </a:stretch>
          </a:blipFill>
        </p:spPr>
      </p:sp>
      <p:sp>
        <p:nvSpPr>
          <p:cNvPr id="3" name="Freeform 3"/>
          <p:cNvSpPr/>
          <p:nvPr/>
        </p:nvSpPr>
        <p:spPr>
          <a:xfrm>
            <a:off x="10227133" y="7029326"/>
            <a:ext cx="8005654" cy="2799328"/>
          </a:xfrm>
          <a:custGeom>
            <a:avLst/>
            <a:gdLst/>
            <a:ahLst/>
            <a:cxnLst/>
            <a:rect l="l" t="t" r="r" b="b"/>
            <a:pathLst>
              <a:path w="8005654" h="2799328">
                <a:moveTo>
                  <a:pt x="0" y="0"/>
                </a:moveTo>
                <a:lnTo>
                  <a:pt x="8005654" y="0"/>
                </a:lnTo>
                <a:lnTo>
                  <a:pt x="8005654" y="2799328"/>
                </a:lnTo>
                <a:lnTo>
                  <a:pt x="0" y="2799328"/>
                </a:lnTo>
                <a:lnTo>
                  <a:pt x="0" y="0"/>
                </a:lnTo>
                <a:close/>
              </a:path>
            </a:pathLst>
          </a:custGeom>
          <a:blipFill>
            <a:blip r:embed="rId3"/>
            <a:stretch>
              <a:fillRect/>
            </a:stretch>
          </a:blipFill>
        </p:spPr>
      </p:sp>
      <p:sp>
        <p:nvSpPr>
          <p:cNvPr id="4" name="TextBox 4"/>
          <p:cNvSpPr txBox="1"/>
          <p:nvPr/>
        </p:nvSpPr>
        <p:spPr>
          <a:xfrm>
            <a:off x="1696852" y="141605"/>
            <a:ext cx="14894296" cy="887095"/>
          </a:xfrm>
          <a:prstGeom prst="rect">
            <a:avLst/>
          </a:prstGeom>
        </p:spPr>
        <p:txBody>
          <a:bodyPr lIns="0" tIns="0" rIns="0" bIns="0" rtlCol="0" anchor="t">
            <a:spAutoFit/>
          </a:bodyPr>
          <a:lstStyle/>
          <a:p>
            <a:pPr algn="ctr">
              <a:lnSpc>
                <a:spcPts val="7279"/>
              </a:lnSpc>
            </a:pPr>
            <a:r>
              <a:rPr lang="en-US" sz="5199" b="1" u="sng">
                <a:solidFill>
                  <a:srgbClr val="8E5330"/>
                </a:solidFill>
                <a:latin typeface="Open Sans Bold"/>
                <a:ea typeface="Open Sans Bold"/>
                <a:cs typeface="Open Sans Bold"/>
                <a:sym typeface="Open Sans Bold"/>
              </a:rPr>
              <a:t>√ les étapes de formation de grains de pollen </a:t>
            </a:r>
          </a:p>
        </p:txBody>
      </p:sp>
      <p:sp>
        <p:nvSpPr>
          <p:cNvPr id="5" name="TextBox 5"/>
          <p:cNvSpPr txBox="1"/>
          <p:nvPr/>
        </p:nvSpPr>
        <p:spPr>
          <a:xfrm>
            <a:off x="491536" y="1705610"/>
            <a:ext cx="9735597" cy="6723380"/>
          </a:xfrm>
          <a:prstGeom prst="rect">
            <a:avLst/>
          </a:prstGeom>
        </p:spPr>
        <p:txBody>
          <a:bodyPr lIns="0" tIns="0" rIns="0" bIns="0" rtlCol="0" anchor="t">
            <a:spAutoFit/>
          </a:bodyPr>
          <a:lstStyle/>
          <a:p>
            <a:pPr algn="l">
              <a:lnSpc>
                <a:spcPts val="5320"/>
              </a:lnSpc>
            </a:pPr>
            <a:r>
              <a:rPr lang="en-US" sz="3800" spc="41">
                <a:solidFill>
                  <a:srgbClr val="000000"/>
                </a:solidFill>
                <a:latin typeface="Times New Roman MT Condensed"/>
                <a:ea typeface="Times New Roman MT Condensed"/>
                <a:cs typeface="Times New Roman MT Condensed"/>
                <a:sym typeface="Times New Roman MT Condensed"/>
              </a:rPr>
              <a:t>•Des cellules mères diploïdes subissent une méiose.</a:t>
            </a:r>
          </a:p>
          <a:p>
            <a:pPr algn="l">
              <a:lnSpc>
                <a:spcPts val="5320"/>
              </a:lnSpc>
            </a:pPr>
            <a:r>
              <a:rPr lang="en-US" sz="3800" spc="41">
                <a:solidFill>
                  <a:srgbClr val="000000"/>
                </a:solidFill>
                <a:latin typeface="Times New Roman MT Condensed"/>
                <a:ea typeface="Times New Roman MT Condensed"/>
                <a:cs typeface="Times New Roman MT Condensed"/>
                <a:sym typeface="Times New Roman MT Condensed"/>
              </a:rPr>
              <a:t>Formation de quatre cellules filles haploïdes appelées microspores.</a:t>
            </a:r>
          </a:p>
          <a:p>
            <a:pPr algn="l">
              <a:lnSpc>
                <a:spcPts val="5320"/>
              </a:lnSpc>
            </a:pPr>
            <a:r>
              <a:rPr lang="en-US" sz="3800" spc="41">
                <a:solidFill>
                  <a:srgbClr val="000000"/>
                </a:solidFill>
                <a:latin typeface="Times New Roman MT Condensed"/>
                <a:ea typeface="Times New Roman MT Condensed"/>
                <a:cs typeface="Times New Roman MT Condensed"/>
                <a:sym typeface="Times New Roman MT Condensed"/>
              </a:rPr>
              <a:t>•Les microspores restent groupées en tétrades.</a:t>
            </a:r>
          </a:p>
          <a:p>
            <a:pPr algn="l">
              <a:lnSpc>
                <a:spcPts val="5320"/>
              </a:lnSpc>
            </a:pPr>
            <a:r>
              <a:rPr lang="en-US" sz="3800" spc="41">
                <a:solidFill>
                  <a:srgbClr val="000000"/>
                </a:solidFill>
                <a:latin typeface="Times New Roman MT Condensed"/>
                <a:ea typeface="Times New Roman MT Condensed"/>
                <a:cs typeface="Times New Roman MT Condensed"/>
                <a:sym typeface="Times New Roman MT Condensed"/>
              </a:rPr>
              <a:t>Chaque microspore subit une mitose.</a:t>
            </a:r>
          </a:p>
          <a:p>
            <a:pPr algn="l">
              <a:lnSpc>
                <a:spcPts val="5320"/>
              </a:lnSpc>
            </a:pPr>
            <a:r>
              <a:rPr lang="en-US" sz="3800" spc="41">
                <a:solidFill>
                  <a:srgbClr val="000000"/>
                </a:solidFill>
                <a:latin typeface="Times New Roman MT Condensed"/>
                <a:ea typeface="Times New Roman MT Condensed"/>
                <a:cs typeface="Times New Roman MT Condensed"/>
                <a:sym typeface="Times New Roman MT Condensed"/>
              </a:rPr>
              <a:t>•Formation d’un grain de pollen constitué de deux cellules haploïdes :</a:t>
            </a:r>
          </a:p>
          <a:p>
            <a:pPr algn="l">
              <a:lnSpc>
                <a:spcPts val="5320"/>
              </a:lnSpc>
            </a:pPr>
            <a:r>
              <a:rPr lang="en-US" sz="3800" spc="41">
                <a:solidFill>
                  <a:srgbClr val="000000"/>
                </a:solidFill>
                <a:latin typeface="Times New Roman MT Condensed"/>
                <a:ea typeface="Times New Roman MT Condensed"/>
                <a:cs typeface="Times New Roman MT Condensed"/>
                <a:sym typeface="Times New Roman MT Condensed"/>
              </a:rPr>
              <a:t>une cellule végétative ;</a:t>
            </a:r>
          </a:p>
          <a:p>
            <a:pPr algn="l">
              <a:lnSpc>
                <a:spcPts val="5320"/>
              </a:lnSpc>
            </a:pPr>
            <a:r>
              <a:rPr lang="en-US" sz="3800" spc="41">
                <a:solidFill>
                  <a:srgbClr val="000000"/>
                </a:solidFill>
                <a:latin typeface="Times New Roman MT Condensed"/>
                <a:ea typeface="Times New Roman MT Condensed"/>
                <a:cs typeface="Times New Roman MT Condensed"/>
                <a:sym typeface="Times New Roman MT Condensed"/>
              </a:rPr>
              <a:t>une cellule reproductrice.</a:t>
            </a:r>
          </a:p>
          <a:p>
            <a:pPr algn="l">
              <a:lnSpc>
                <a:spcPts val="5320"/>
              </a:lnSpc>
              <a:spcBef>
                <a:spcPct val="0"/>
              </a:spcBef>
            </a:pPr>
            <a:r>
              <a:rPr lang="en-US" sz="3800" spc="41">
                <a:solidFill>
                  <a:srgbClr val="000000"/>
                </a:solidFill>
                <a:latin typeface="Times New Roman MT Condensed"/>
                <a:ea typeface="Times New Roman MT Condensed"/>
                <a:cs typeface="Times New Roman MT Condensed"/>
                <a:sym typeface="Times New Roman MT Condensed"/>
              </a:rPr>
              <a:t>•Le grain de pollen constitue le gamétophyte mâle.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1279" y="193857"/>
            <a:ext cx="834843" cy="834843"/>
          </a:xfrm>
          <a:custGeom>
            <a:avLst/>
            <a:gdLst/>
            <a:ahLst/>
            <a:cxnLst/>
            <a:rect l="l" t="t" r="r" b="b"/>
            <a:pathLst>
              <a:path w="834843" h="834843">
                <a:moveTo>
                  <a:pt x="0" y="0"/>
                </a:moveTo>
                <a:lnTo>
                  <a:pt x="834842" y="0"/>
                </a:lnTo>
                <a:lnTo>
                  <a:pt x="834842" y="834843"/>
                </a:lnTo>
                <a:lnTo>
                  <a:pt x="0" y="8348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958854" y="1028700"/>
            <a:ext cx="4077267" cy="5278454"/>
          </a:xfrm>
          <a:custGeom>
            <a:avLst/>
            <a:gdLst/>
            <a:ahLst/>
            <a:cxnLst/>
            <a:rect l="l" t="t" r="r" b="b"/>
            <a:pathLst>
              <a:path w="4077267" h="5278454">
                <a:moveTo>
                  <a:pt x="0" y="0"/>
                </a:moveTo>
                <a:lnTo>
                  <a:pt x="4077268" y="0"/>
                </a:lnTo>
                <a:lnTo>
                  <a:pt x="4077268" y="5278454"/>
                </a:lnTo>
                <a:lnTo>
                  <a:pt x="0" y="5278454"/>
                </a:lnTo>
                <a:lnTo>
                  <a:pt x="0" y="0"/>
                </a:lnTo>
                <a:close/>
              </a:path>
            </a:pathLst>
          </a:custGeom>
          <a:blipFill>
            <a:blip r:embed="rId4"/>
            <a:stretch>
              <a:fillRect/>
            </a:stretch>
          </a:blipFill>
        </p:spPr>
      </p:sp>
      <p:sp>
        <p:nvSpPr>
          <p:cNvPr id="4" name="Freeform 4"/>
          <p:cNvSpPr/>
          <p:nvPr/>
        </p:nvSpPr>
        <p:spPr>
          <a:xfrm>
            <a:off x="11255903" y="6507979"/>
            <a:ext cx="6501541" cy="3779021"/>
          </a:xfrm>
          <a:custGeom>
            <a:avLst/>
            <a:gdLst/>
            <a:ahLst/>
            <a:cxnLst/>
            <a:rect l="l" t="t" r="r" b="b"/>
            <a:pathLst>
              <a:path w="6501541" h="3779021">
                <a:moveTo>
                  <a:pt x="0" y="0"/>
                </a:moveTo>
                <a:lnTo>
                  <a:pt x="6501541" y="0"/>
                </a:lnTo>
                <a:lnTo>
                  <a:pt x="6501541" y="3779021"/>
                </a:lnTo>
                <a:lnTo>
                  <a:pt x="0" y="3779021"/>
                </a:lnTo>
                <a:lnTo>
                  <a:pt x="0" y="0"/>
                </a:lnTo>
                <a:close/>
              </a:path>
            </a:pathLst>
          </a:custGeom>
          <a:blipFill>
            <a:blip r:embed="rId5"/>
            <a:stretch>
              <a:fillRect/>
            </a:stretch>
          </a:blipFill>
        </p:spPr>
      </p:sp>
      <p:sp>
        <p:nvSpPr>
          <p:cNvPr id="5" name="TextBox 5"/>
          <p:cNvSpPr txBox="1"/>
          <p:nvPr/>
        </p:nvSpPr>
        <p:spPr>
          <a:xfrm>
            <a:off x="1655243" y="3408"/>
            <a:ext cx="10342245" cy="1025292"/>
          </a:xfrm>
          <a:prstGeom prst="rect">
            <a:avLst/>
          </a:prstGeom>
        </p:spPr>
        <p:txBody>
          <a:bodyPr lIns="0" tIns="0" rIns="0" bIns="0" rtlCol="0" anchor="t">
            <a:spAutoFit/>
          </a:bodyPr>
          <a:lstStyle/>
          <a:p>
            <a:pPr algn="ctr">
              <a:lnSpc>
                <a:spcPts val="7537"/>
              </a:lnSpc>
              <a:spcBef>
                <a:spcPct val="0"/>
              </a:spcBef>
            </a:pPr>
            <a:r>
              <a:rPr lang="en-US" sz="5384" spc="59">
                <a:solidFill>
                  <a:srgbClr val="46A029"/>
                </a:solidFill>
                <a:latin typeface="Times New Roman MT Condensed"/>
                <a:ea typeface="Times New Roman MT Condensed"/>
                <a:cs typeface="Times New Roman MT Condensed"/>
                <a:sym typeface="Times New Roman MT Condensed"/>
              </a:rPr>
              <a:t>Le gynécée : appareil reproducteur femelle</a:t>
            </a:r>
          </a:p>
        </p:txBody>
      </p:sp>
      <p:sp>
        <p:nvSpPr>
          <p:cNvPr id="6" name="TextBox 6"/>
          <p:cNvSpPr txBox="1"/>
          <p:nvPr/>
        </p:nvSpPr>
        <p:spPr>
          <a:xfrm>
            <a:off x="1028700" y="2476500"/>
            <a:ext cx="8001000" cy="6764737"/>
          </a:xfrm>
          <a:prstGeom prst="rect">
            <a:avLst/>
          </a:prstGeom>
        </p:spPr>
        <p:txBody>
          <a:bodyPr wrap="square" lIns="0" tIns="0" rIns="0" bIns="0" rtlCol="0" anchor="t">
            <a:spAutoFit/>
          </a:bodyPr>
          <a:lstStyle/>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Le </a:t>
            </a:r>
            <a:r>
              <a:rPr lang="en-US" sz="3800" spc="41" dirty="0" err="1">
                <a:solidFill>
                  <a:srgbClr val="000000"/>
                </a:solidFill>
                <a:latin typeface="Times New Roman MT Condensed"/>
                <a:ea typeface="Times New Roman MT Condensed"/>
                <a:cs typeface="Times New Roman MT Condensed"/>
                <a:sym typeface="Times New Roman MT Condensed"/>
              </a:rPr>
              <a:t>gynécée</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ou</a:t>
            </a:r>
            <a:r>
              <a:rPr lang="en-US" sz="3800" spc="41" dirty="0">
                <a:solidFill>
                  <a:srgbClr val="000000"/>
                </a:solidFill>
                <a:latin typeface="Times New Roman MT Condensed"/>
                <a:ea typeface="Times New Roman MT Condensed"/>
                <a:cs typeface="Times New Roman MT Condensed"/>
                <a:sym typeface="Times New Roman MT Condensed"/>
              </a:rPr>
              <a:t> pistil correspond à un </a:t>
            </a:r>
            <a:r>
              <a:rPr lang="en-US" sz="3800" spc="41" dirty="0" err="1">
                <a:solidFill>
                  <a:srgbClr val="000000"/>
                </a:solidFill>
                <a:latin typeface="Times New Roman MT Condensed"/>
                <a:ea typeface="Times New Roman MT Condensed"/>
                <a:cs typeface="Times New Roman MT Condensed"/>
                <a:sym typeface="Times New Roman MT Condensed"/>
              </a:rPr>
              <a:t>ou</a:t>
            </a:r>
            <a:endParaRPr lang="en-US" sz="3800" spc="41" dirty="0">
              <a:solidFill>
                <a:srgbClr val="000000"/>
              </a:solidFill>
              <a:latin typeface="Times New Roman MT Condensed"/>
              <a:ea typeface="Times New Roman MT Condensed"/>
              <a:cs typeface="Times New Roman MT Condensed"/>
              <a:sym typeface="Times New Roman MT Condensed"/>
            </a:endParaRPr>
          </a:p>
          <a:p>
            <a:pPr algn="l">
              <a:lnSpc>
                <a:spcPts val="5320"/>
              </a:lnSpc>
            </a:pPr>
            <a:r>
              <a:rPr lang="en-US" sz="3800" spc="41" dirty="0" err="1">
                <a:solidFill>
                  <a:srgbClr val="000000"/>
                </a:solidFill>
                <a:latin typeface="Times New Roman MT Condensed"/>
                <a:ea typeface="Times New Roman MT Condensed"/>
                <a:cs typeface="Times New Roman MT Condensed"/>
                <a:sym typeface="Times New Roman MT Condensed"/>
              </a:rPr>
              <a:t>plusieurs</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carpelles</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Chaque</a:t>
            </a:r>
            <a:r>
              <a:rPr lang="en-US" sz="3800" spc="41" dirty="0">
                <a:solidFill>
                  <a:srgbClr val="000000"/>
                </a:solidFill>
                <a:latin typeface="Times New Roman MT Condensed"/>
                <a:ea typeface="Times New Roman MT Condensed"/>
                <a:cs typeface="Times New Roman MT Condensed"/>
                <a:sym typeface="Times New Roman MT Condensed"/>
              </a:rPr>
              <a:t> pistil </a:t>
            </a:r>
            <a:r>
              <a:rPr lang="en-US" sz="3800" spc="41" dirty="0" err="1">
                <a:solidFill>
                  <a:srgbClr val="000000"/>
                </a:solidFill>
                <a:latin typeface="Times New Roman MT Condensed"/>
                <a:ea typeface="Times New Roman MT Condensed"/>
                <a:cs typeface="Times New Roman MT Condensed"/>
                <a:sym typeface="Times New Roman MT Condensed"/>
              </a:rPr>
              <a:t>est</a:t>
            </a:r>
            <a:endParaRPr lang="en-US" sz="3800" spc="41" dirty="0">
              <a:solidFill>
                <a:srgbClr val="000000"/>
              </a:solidFill>
              <a:latin typeface="Times New Roman MT Condensed"/>
              <a:ea typeface="Times New Roman MT Condensed"/>
              <a:cs typeface="Times New Roman MT Condensed"/>
              <a:sym typeface="Times New Roman MT Condensed"/>
            </a:endParaRPr>
          </a:p>
          <a:p>
            <a:pPr algn="l">
              <a:lnSpc>
                <a:spcPts val="5320"/>
              </a:lnSpc>
            </a:pPr>
            <a:r>
              <a:rPr lang="en-US" sz="3800" spc="41" dirty="0" err="1">
                <a:solidFill>
                  <a:srgbClr val="000000"/>
                </a:solidFill>
                <a:latin typeface="Times New Roman MT Condensed"/>
                <a:ea typeface="Times New Roman MT Condensed"/>
                <a:cs typeface="Times New Roman MT Condensed"/>
                <a:sym typeface="Times New Roman MT Condensed"/>
              </a:rPr>
              <a:t>formé</a:t>
            </a:r>
            <a:r>
              <a:rPr lang="en-US" sz="3800" spc="41" dirty="0">
                <a:solidFill>
                  <a:srgbClr val="000000"/>
                </a:solidFill>
                <a:latin typeface="Times New Roman MT Condensed"/>
                <a:ea typeface="Times New Roman MT Condensed"/>
                <a:cs typeface="Times New Roman MT Condensed"/>
                <a:sym typeface="Times New Roman MT Condensed"/>
              </a:rPr>
              <a:t> de trois parties:</a:t>
            </a: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L'ovaire</a:t>
            </a:r>
            <a:r>
              <a:rPr lang="en-US" sz="3800" spc="41" dirty="0">
                <a:solidFill>
                  <a:srgbClr val="000000"/>
                </a:solidFill>
                <a:latin typeface="Times New Roman MT Condensed"/>
                <a:ea typeface="Times New Roman MT Condensed"/>
                <a:cs typeface="Times New Roman MT Condensed"/>
                <a:sym typeface="Times New Roman MT Condensed"/>
              </a:rPr>
              <a:t> : </a:t>
            </a:r>
            <a:r>
              <a:rPr lang="en-US" sz="3800" spc="41" dirty="0" err="1">
                <a:solidFill>
                  <a:srgbClr val="000000"/>
                </a:solidFill>
                <a:latin typeface="Times New Roman MT Condensed"/>
                <a:ea typeface="Times New Roman MT Condensed"/>
                <a:cs typeface="Times New Roman MT Condensed"/>
                <a:sym typeface="Times New Roman MT Condensed"/>
              </a:rPr>
              <a:t>contient</a:t>
            </a:r>
            <a:r>
              <a:rPr lang="en-US" sz="3800" spc="41" dirty="0">
                <a:solidFill>
                  <a:srgbClr val="000000"/>
                </a:solidFill>
                <a:latin typeface="Times New Roman MT Condensed"/>
                <a:ea typeface="Times New Roman MT Condensed"/>
                <a:cs typeface="Times New Roman MT Condensed"/>
                <a:sym typeface="Times New Roman MT Condensed"/>
              </a:rPr>
              <a:t> les ovules,</a:t>
            </a: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 Le style: il se </a:t>
            </a:r>
            <a:r>
              <a:rPr lang="en-US" sz="3800" spc="41" dirty="0" err="1">
                <a:solidFill>
                  <a:srgbClr val="000000"/>
                </a:solidFill>
                <a:latin typeface="Times New Roman MT Condensed"/>
                <a:ea typeface="Times New Roman MT Condensed"/>
                <a:cs typeface="Times New Roman MT Condensed"/>
                <a:sym typeface="Times New Roman MT Condensed"/>
              </a:rPr>
              <a:t>trouve</a:t>
            </a:r>
            <a:r>
              <a:rPr lang="en-US" sz="3800" spc="41" dirty="0">
                <a:solidFill>
                  <a:srgbClr val="000000"/>
                </a:solidFill>
                <a:latin typeface="Times New Roman MT Condensed"/>
                <a:ea typeface="Times New Roman MT Condensed"/>
                <a:cs typeface="Times New Roman MT Condensed"/>
                <a:sym typeface="Times New Roman MT Condensed"/>
              </a:rPr>
              <a:t> entre le </a:t>
            </a:r>
            <a:r>
              <a:rPr lang="en-US" sz="3800" spc="41" dirty="0" err="1">
                <a:solidFill>
                  <a:srgbClr val="000000"/>
                </a:solidFill>
                <a:latin typeface="Times New Roman MT Condensed"/>
                <a:ea typeface="Times New Roman MT Condensed"/>
                <a:cs typeface="Times New Roman MT Condensed"/>
                <a:sym typeface="Times New Roman MT Condensed"/>
              </a:rPr>
              <a:t>stigmate</a:t>
            </a:r>
            <a:endParaRPr lang="en-US" sz="3800" spc="41" dirty="0">
              <a:solidFill>
                <a:srgbClr val="000000"/>
              </a:solidFill>
              <a:latin typeface="Times New Roman MT Condensed"/>
              <a:ea typeface="Times New Roman MT Condensed"/>
              <a:cs typeface="Times New Roman MT Condensed"/>
              <a:sym typeface="Times New Roman MT Condensed"/>
            </a:endParaRP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et </a:t>
            </a:r>
            <a:r>
              <a:rPr lang="en-US" sz="3800" spc="41" dirty="0" err="1">
                <a:solidFill>
                  <a:srgbClr val="000000"/>
                </a:solidFill>
                <a:latin typeface="Times New Roman MT Condensed"/>
                <a:ea typeface="Times New Roman MT Condensed"/>
                <a:cs typeface="Times New Roman MT Condensed"/>
                <a:sym typeface="Times New Roman MT Condensed"/>
              </a:rPr>
              <a:t>l’ovaire</a:t>
            </a:r>
            <a:r>
              <a:rPr lang="en-US" sz="3800" spc="41" dirty="0">
                <a:solidFill>
                  <a:srgbClr val="000000"/>
                </a:solidFill>
                <a:latin typeface="Times New Roman MT Condensed"/>
                <a:ea typeface="Times New Roman MT Condensed"/>
                <a:cs typeface="Times New Roman MT Condensed"/>
                <a:sym typeface="Times New Roman MT Condensed"/>
              </a:rPr>
              <a:t>. Le tube </a:t>
            </a:r>
            <a:r>
              <a:rPr lang="en-US" sz="3800" spc="41" dirty="0" err="1">
                <a:solidFill>
                  <a:srgbClr val="000000"/>
                </a:solidFill>
                <a:latin typeface="Times New Roman MT Condensed"/>
                <a:ea typeface="Times New Roman MT Condensed"/>
                <a:cs typeface="Times New Roman MT Condensed"/>
                <a:sym typeface="Times New Roman MT Condensed"/>
              </a:rPr>
              <a:t>pollinique</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croît</a:t>
            </a:r>
            <a:endParaRPr lang="en-US" sz="3800" spc="41" dirty="0">
              <a:solidFill>
                <a:srgbClr val="000000"/>
              </a:solidFill>
              <a:latin typeface="Times New Roman MT Condensed"/>
              <a:ea typeface="Times New Roman MT Condensed"/>
              <a:cs typeface="Times New Roman MT Condensed"/>
              <a:sym typeface="Times New Roman MT Condensed"/>
            </a:endParaRP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dans le style pour </a:t>
            </a:r>
            <a:r>
              <a:rPr lang="en-US" sz="3800" spc="41" dirty="0" err="1">
                <a:solidFill>
                  <a:srgbClr val="000000"/>
                </a:solidFill>
                <a:latin typeface="Times New Roman MT Condensed"/>
                <a:ea typeface="Times New Roman MT Condensed"/>
                <a:cs typeface="Times New Roman MT Condensed"/>
                <a:sym typeface="Times New Roman MT Condensed"/>
              </a:rPr>
              <a:t>atteindre</a:t>
            </a:r>
            <a:r>
              <a:rPr lang="en-US" sz="3800" spc="41" dirty="0">
                <a:solidFill>
                  <a:srgbClr val="000000"/>
                </a:solidFill>
                <a:latin typeface="Times New Roman MT Condensed"/>
                <a:ea typeface="Times New Roman MT Condensed"/>
                <a:cs typeface="Times New Roman MT Condensed"/>
                <a:sym typeface="Times New Roman MT Condensed"/>
              </a:rPr>
              <a:t> </a:t>
            </a:r>
            <a:r>
              <a:rPr lang="en-US" sz="3800" spc="41" dirty="0" err="1">
                <a:solidFill>
                  <a:srgbClr val="000000"/>
                </a:solidFill>
                <a:latin typeface="Times New Roman MT Condensed"/>
                <a:ea typeface="Times New Roman MT Condensed"/>
                <a:cs typeface="Times New Roman MT Condensed"/>
                <a:sym typeface="Times New Roman MT Condensed"/>
              </a:rPr>
              <a:t>l’ovule</a:t>
            </a:r>
            <a:endParaRPr lang="en-US" sz="3800" spc="41" dirty="0">
              <a:solidFill>
                <a:srgbClr val="000000"/>
              </a:solidFill>
              <a:latin typeface="Times New Roman MT Condensed"/>
              <a:ea typeface="Times New Roman MT Condensed"/>
              <a:cs typeface="Times New Roman MT Condensed"/>
              <a:sym typeface="Times New Roman MT Condensed"/>
            </a:endParaRP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 Le </a:t>
            </a:r>
            <a:r>
              <a:rPr lang="en-US" sz="3800" spc="41" dirty="0" err="1">
                <a:solidFill>
                  <a:srgbClr val="000000"/>
                </a:solidFill>
                <a:latin typeface="Times New Roman MT Condensed"/>
                <a:ea typeface="Times New Roman MT Condensed"/>
                <a:cs typeface="Times New Roman MT Condensed"/>
                <a:sym typeface="Times New Roman MT Condensed"/>
              </a:rPr>
              <a:t>stigmate</a:t>
            </a:r>
            <a:r>
              <a:rPr lang="en-US" sz="3800" spc="41" dirty="0">
                <a:solidFill>
                  <a:srgbClr val="000000"/>
                </a:solidFill>
                <a:latin typeface="Times New Roman MT Condensed"/>
                <a:ea typeface="Times New Roman MT Condensed"/>
                <a:cs typeface="Times New Roman MT Condensed"/>
                <a:sym typeface="Times New Roman MT Condensed"/>
              </a:rPr>
              <a:t>: il correspond au </a:t>
            </a:r>
            <a:r>
              <a:rPr lang="en-US" sz="3800" spc="41" dirty="0" err="1">
                <a:solidFill>
                  <a:srgbClr val="000000"/>
                </a:solidFill>
                <a:latin typeface="Times New Roman MT Condensed"/>
                <a:ea typeface="Times New Roman MT Condensed"/>
                <a:cs typeface="Times New Roman MT Condensed"/>
                <a:sym typeface="Times New Roman MT Condensed"/>
              </a:rPr>
              <a:t>sommet</a:t>
            </a:r>
            <a:endParaRPr lang="en-US" sz="3800" spc="41" dirty="0">
              <a:solidFill>
                <a:srgbClr val="000000"/>
              </a:solidFill>
              <a:latin typeface="Times New Roman MT Condensed"/>
              <a:ea typeface="Times New Roman MT Condensed"/>
              <a:cs typeface="Times New Roman MT Condensed"/>
              <a:sym typeface="Times New Roman MT Condensed"/>
            </a:endParaRPr>
          </a:p>
          <a:p>
            <a:pPr algn="l">
              <a:lnSpc>
                <a:spcPts val="5320"/>
              </a:lnSpc>
            </a:pPr>
            <a:r>
              <a:rPr lang="en-US" sz="3800" spc="41" dirty="0">
                <a:solidFill>
                  <a:srgbClr val="000000"/>
                </a:solidFill>
                <a:latin typeface="Times New Roman MT Condensed"/>
                <a:ea typeface="Times New Roman MT Condensed"/>
                <a:cs typeface="Times New Roman MT Condensed"/>
                <a:sym typeface="Times New Roman MT Condensed"/>
              </a:rPr>
              <a:t>du pistil et </a:t>
            </a:r>
            <a:r>
              <a:rPr lang="en-US" sz="3800" spc="41" dirty="0" err="1">
                <a:solidFill>
                  <a:srgbClr val="000000"/>
                </a:solidFill>
                <a:latin typeface="Times New Roman MT Condensed"/>
                <a:ea typeface="Times New Roman MT Condensed"/>
                <a:cs typeface="Times New Roman MT Condensed"/>
                <a:sym typeface="Times New Roman MT Condensed"/>
              </a:rPr>
              <a:t>permet</a:t>
            </a:r>
            <a:r>
              <a:rPr lang="en-US" sz="3800" spc="41" dirty="0">
                <a:solidFill>
                  <a:srgbClr val="000000"/>
                </a:solidFill>
                <a:latin typeface="Times New Roman MT Condensed"/>
                <a:ea typeface="Times New Roman MT Condensed"/>
                <a:cs typeface="Times New Roman MT Condensed"/>
                <a:sym typeface="Times New Roman MT Condensed"/>
              </a:rPr>
              <a:t> la </a:t>
            </a:r>
            <a:r>
              <a:rPr lang="en-US" sz="3800" spc="41" dirty="0" err="1">
                <a:solidFill>
                  <a:srgbClr val="000000"/>
                </a:solidFill>
                <a:latin typeface="Times New Roman MT Condensed"/>
                <a:ea typeface="Times New Roman MT Condensed"/>
                <a:cs typeface="Times New Roman MT Condensed"/>
                <a:sym typeface="Times New Roman MT Condensed"/>
              </a:rPr>
              <a:t>réception</a:t>
            </a:r>
            <a:r>
              <a:rPr lang="en-US" sz="3800" spc="41" dirty="0">
                <a:solidFill>
                  <a:srgbClr val="000000"/>
                </a:solidFill>
                <a:latin typeface="Times New Roman MT Condensed"/>
                <a:ea typeface="Times New Roman MT Condensed"/>
                <a:cs typeface="Times New Roman MT Condensed"/>
                <a:sym typeface="Times New Roman MT Condensed"/>
              </a:rPr>
              <a:t> des</a:t>
            </a:r>
          </a:p>
          <a:p>
            <a:pPr algn="l">
              <a:lnSpc>
                <a:spcPts val="5320"/>
              </a:lnSpc>
              <a:spcBef>
                <a:spcPct val="0"/>
              </a:spcBef>
            </a:pPr>
            <a:r>
              <a:rPr lang="en-US" sz="3800" spc="41" dirty="0">
                <a:solidFill>
                  <a:srgbClr val="000000"/>
                </a:solidFill>
                <a:latin typeface="Times New Roman MT Condensed"/>
                <a:ea typeface="Times New Roman MT Condensed"/>
                <a:cs typeface="Times New Roman MT Condensed"/>
                <a:sym typeface="Times New Roman MT Condensed"/>
              </a:rPr>
              <a:t>grains de pollen.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26464" y="1530476"/>
            <a:ext cx="11301259" cy="4080887"/>
          </a:xfrm>
          <a:custGeom>
            <a:avLst/>
            <a:gdLst/>
            <a:ahLst/>
            <a:cxnLst/>
            <a:rect l="l" t="t" r="r" b="b"/>
            <a:pathLst>
              <a:path w="11301259" h="4080887">
                <a:moveTo>
                  <a:pt x="0" y="0"/>
                </a:moveTo>
                <a:lnTo>
                  <a:pt x="11301259" y="0"/>
                </a:lnTo>
                <a:lnTo>
                  <a:pt x="11301259" y="4080887"/>
                </a:lnTo>
                <a:lnTo>
                  <a:pt x="0" y="4080887"/>
                </a:lnTo>
                <a:lnTo>
                  <a:pt x="0" y="0"/>
                </a:lnTo>
                <a:close/>
              </a:path>
            </a:pathLst>
          </a:custGeom>
          <a:blipFill>
            <a:blip r:embed="rId2"/>
            <a:stretch>
              <a:fillRect t="-5233"/>
            </a:stretch>
          </a:blipFill>
        </p:spPr>
      </p:sp>
      <p:sp>
        <p:nvSpPr>
          <p:cNvPr id="3" name="TextBox 3"/>
          <p:cNvSpPr txBox="1"/>
          <p:nvPr/>
        </p:nvSpPr>
        <p:spPr>
          <a:xfrm>
            <a:off x="1500875" y="294005"/>
            <a:ext cx="15591050" cy="887095"/>
          </a:xfrm>
          <a:prstGeom prst="rect">
            <a:avLst/>
          </a:prstGeom>
        </p:spPr>
        <p:txBody>
          <a:bodyPr lIns="0" tIns="0" rIns="0" bIns="0" rtlCol="0" anchor="t">
            <a:spAutoFit/>
          </a:bodyPr>
          <a:lstStyle/>
          <a:p>
            <a:pPr algn="ctr">
              <a:lnSpc>
                <a:spcPts val="7279"/>
              </a:lnSpc>
            </a:pPr>
            <a:r>
              <a:rPr lang="en-US" sz="5199" b="1" u="sng">
                <a:solidFill>
                  <a:srgbClr val="8E5330"/>
                </a:solidFill>
                <a:latin typeface="Open Sans Bold"/>
                <a:ea typeface="Open Sans Bold"/>
                <a:cs typeface="Open Sans Bold"/>
                <a:sym typeface="Open Sans Bold"/>
              </a:rPr>
              <a:t>√ les étapes de formation de sac embryonnaire </a:t>
            </a:r>
          </a:p>
        </p:txBody>
      </p:sp>
      <p:sp>
        <p:nvSpPr>
          <p:cNvPr id="4" name="TextBox 4"/>
          <p:cNvSpPr txBox="1"/>
          <p:nvPr/>
        </p:nvSpPr>
        <p:spPr>
          <a:xfrm>
            <a:off x="1028700" y="5713476"/>
            <a:ext cx="11641843" cy="4573524"/>
          </a:xfrm>
          <a:prstGeom prst="rect">
            <a:avLst/>
          </a:prstGeom>
        </p:spPr>
        <p:txBody>
          <a:bodyPr lIns="0" tIns="0" rIns="0" bIns="0" rtlCol="0" anchor="t">
            <a:spAutoFit/>
          </a:bodyPr>
          <a:lstStyle/>
          <a:p>
            <a:pPr algn="l">
              <a:lnSpc>
                <a:spcPts val="4017"/>
              </a:lnSpc>
            </a:pPr>
            <a:r>
              <a:rPr lang="en-US" sz="2869" spc="31">
                <a:solidFill>
                  <a:srgbClr val="000000"/>
                </a:solidFill>
                <a:latin typeface="Times New Roman MT Condensed"/>
                <a:ea typeface="Times New Roman MT Condensed"/>
                <a:cs typeface="Times New Roman MT Condensed"/>
                <a:sym typeface="Times New Roman MT Condensed"/>
              </a:rPr>
              <a:t>​Au sein du nucelle, une cellule mère diploïde (2n) subit une méiose et donne 4 cellules haploïdes (n) dont 3 dégénèrent.</a:t>
            </a:r>
          </a:p>
          <a:p>
            <a:pPr algn="l">
              <a:lnSpc>
                <a:spcPts val="4017"/>
              </a:lnSpc>
            </a:pPr>
            <a:r>
              <a:rPr lang="en-US" sz="2869" spc="31">
                <a:solidFill>
                  <a:srgbClr val="000000"/>
                </a:solidFill>
                <a:latin typeface="Times New Roman MT Condensed"/>
                <a:ea typeface="Times New Roman MT Condensed"/>
                <a:cs typeface="Times New Roman MT Condensed"/>
                <a:sym typeface="Times New Roman MT Condensed"/>
              </a:rPr>
              <a:t>​La cellule restante est une mégaspore (macrospore).</a:t>
            </a:r>
          </a:p>
          <a:p>
            <a:pPr algn="l">
              <a:lnSpc>
                <a:spcPts val="4017"/>
              </a:lnSpc>
            </a:pPr>
            <a:r>
              <a:rPr lang="en-US" sz="2869" spc="31">
                <a:solidFill>
                  <a:srgbClr val="000000"/>
                </a:solidFill>
                <a:latin typeface="Times New Roman MT Condensed"/>
                <a:ea typeface="Times New Roman MT Condensed"/>
                <a:cs typeface="Times New Roman MT Condensed"/>
                <a:sym typeface="Times New Roman MT Condensed"/>
              </a:rPr>
              <a:t>​La mégaspore subit 3 mitoses successives pour donner 8 noyaux répartis en 7 cellules formant le sac embryonnaire.</a:t>
            </a:r>
          </a:p>
          <a:p>
            <a:pPr algn="l">
              <a:lnSpc>
                <a:spcPts val="4017"/>
              </a:lnSpc>
            </a:pPr>
            <a:r>
              <a:rPr lang="en-US" sz="2869" spc="31">
                <a:solidFill>
                  <a:srgbClr val="000000"/>
                </a:solidFill>
                <a:latin typeface="Times New Roman MT Condensed"/>
                <a:ea typeface="Times New Roman MT Condensed"/>
                <a:cs typeface="Times New Roman MT Condensed"/>
                <a:sym typeface="Times New Roman MT Condensed"/>
              </a:rPr>
              <a:t>​Ainsi, le sac embryonnaire mature est formé d’une cellule centrale à 2 noyaux.</a:t>
            </a:r>
          </a:p>
          <a:p>
            <a:pPr algn="l">
              <a:lnSpc>
                <a:spcPts val="4017"/>
              </a:lnSpc>
            </a:pPr>
            <a:r>
              <a:rPr lang="en-US" sz="2869" spc="31">
                <a:solidFill>
                  <a:srgbClr val="000000"/>
                </a:solidFill>
                <a:latin typeface="Times New Roman MT Condensed"/>
                <a:ea typeface="Times New Roman MT Condensed"/>
                <a:cs typeface="Times New Roman MT Condensed"/>
                <a:sym typeface="Times New Roman MT Condensed"/>
              </a:rPr>
              <a:t>​Il comprend également 3 cellules dites cellules antipodes au pôle chalazien.</a:t>
            </a:r>
          </a:p>
          <a:p>
            <a:pPr algn="l">
              <a:lnSpc>
                <a:spcPts val="4017"/>
              </a:lnSpc>
              <a:spcBef>
                <a:spcPct val="0"/>
              </a:spcBef>
            </a:pPr>
            <a:r>
              <a:rPr lang="en-US" sz="2869" spc="31">
                <a:solidFill>
                  <a:srgbClr val="000000"/>
                </a:solidFill>
                <a:latin typeface="Times New Roman MT Condensed"/>
                <a:ea typeface="Times New Roman MT Condensed"/>
                <a:cs typeface="Times New Roman MT Condensed"/>
                <a:sym typeface="Times New Roman MT Condensed"/>
              </a:rPr>
              <a:t>​Enfin, il contient 2 synergides en plus du gamète femelle, c'est-à-dire l’oosphère au pôle micropylaire.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37254" y="3283307"/>
            <a:ext cx="6462219" cy="5339992"/>
          </a:xfrm>
          <a:custGeom>
            <a:avLst/>
            <a:gdLst/>
            <a:ahLst/>
            <a:cxnLst/>
            <a:rect l="l" t="t" r="r" b="b"/>
            <a:pathLst>
              <a:path w="6462219" h="5339992">
                <a:moveTo>
                  <a:pt x="0" y="0"/>
                </a:moveTo>
                <a:lnTo>
                  <a:pt x="6462219" y="0"/>
                </a:lnTo>
                <a:lnTo>
                  <a:pt x="6462219" y="5339993"/>
                </a:lnTo>
                <a:lnTo>
                  <a:pt x="0" y="5339993"/>
                </a:lnTo>
                <a:lnTo>
                  <a:pt x="0" y="0"/>
                </a:lnTo>
                <a:close/>
              </a:path>
            </a:pathLst>
          </a:custGeom>
          <a:blipFill>
            <a:blip r:embed="rId2"/>
            <a:stretch>
              <a:fillRect t="-2053" r="-113021" b="-14917"/>
            </a:stretch>
          </a:blipFill>
        </p:spPr>
      </p:sp>
      <p:sp>
        <p:nvSpPr>
          <p:cNvPr id="3" name="Freeform 3"/>
          <p:cNvSpPr/>
          <p:nvPr/>
        </p:nvSpPr>
        <p:spPr>
          <a:xfrm>
            <a:off x="9544610" y="3283307"/>
            <a:ext cx="7114166" cy="4810057"/>
          </a:xfrm>
          <a:custGeom>
            <a:avLst/>
            <a:gdLst/>
            <a:ahLst/>
            <a:cxnLst/>
            <a:rect l="l" t="t" r="r" b="b"/>
            <a:pathLst>
              <a:path w="7114166" h="4810057">
                <a:moveTo>
                  <a:pt x="0" y="0"/>
                </a:moveTo>
                <a:lnTo>
                  <a:pt x="7114166" y="0"/>
                </a:lnTo>
                <a:lnTo>
                  <a:pt x="7114166" y="4810057"/>
                </a:lnTo>
                <a:lnTo>
                  <a:pt x="0" y="4810057"/>
                </a:lnTo>
                <a:lnTo>
                  <a:pt x="0" y="0"/>
                </a:lnTo>
                <a:close/>
              </a:path>
            </a:pathLst>
          </a:custGeom>
          <a:blipFill>
            <a:blip r:embed="rId2"/>
            <a:stretch>
              <a:fillRect l="-96673" t="-15597" r="-4527" b="-19429"/>
            </a:stretch>
          </a:blipFill>
        </p:spPr>
      </p:sp>
      <p:sp>
        <p:nvSpPr>
          <p:cNvPr id="4" name="TextBox 4"/>
          <p:cNvSpPr txBox="1"/>
          <p:nvPr/>
        </p:nvSpPr>
        <p:spPr>
          <a:xfrm>
            <a:off x="5131036" y="933450"/>
            <a:ext cx="6437419" cy="887095"/>
          </a:xfrm>
          <a:prstGeom prst="rect">
            <a:avLst/>
          </a:prstGeom>
        </p:spPr>
        <p:txBody>
          <a:bodyPr lIns="0" tIns="0" rIns="0" bIns="0" rtlCol="0" anchor="t">
            <a:spAutoFit/>
          </a:bodyPr>
          <a:lstStyle/>
          <a:p>
            <a:pPr algn="ctr">
              <a:lnSpc>
                <a:spcPts val="7279"/>
              </a:lnSpc>
            </a:pPr>
            <a:r>
              <a:rPr lang="en-US" sz="5199" b="1" u="sng">
                <a:solidFill>
                  <a:srgbClr val="8E5330"/>
                </a:solidFill>
                <a:latin typeface="Open Sans Bold"/>
                <a:ea typeface="Open Sans Bold"/>
                <a:cs typeface="Open Sans Bold"/>
                <a:sym typeface="Open Sans Bold"/>
              </a:rPr>
              <a:t>structure de l'ovule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235096" y="1028700"/>
            <a:ext cx="3480790" cy="4424058"/>
          </a:xfrm>
          <a:custGeom>
            <a:avLst/>
            <a:gdLst/>
            <a:ahLst/>
            <a:cxnLst/>
            <a:rect l="l" t="t" r="r" b="b"/>
            <a:pathLst>
              <a:path w="3480790" h="4424058">
                <a:moveTo>
                  <a:pt x="0" y="0"/>
                </a:moveTo>
                <a:lnTo>
                  <a:pt x="3480790" y="0"/>
                </a:lnTo>
                <a:lnTo>
                  <a:pt x="3480790" y="4424058"/>
                </a:lnTo>
                <a:lnTo>
                  <a:pt x="0" y="4424058"/>
                </a:lnTo>
                <a:lnTo>
                  <a:pt x="0" y="0"/>
                </a:lnTo>
                <a:close/>
              </a:path>
            </a:pathLst>
          </a:custGeom>
          <a:blipFill>
            <a:blip r:embed="rId2"/>
            <a:stretch>
              <a:fillRect/>
            </a:stretch>
          </a:blipFill>
        </p:spPr>
      </p:sp>
      <p:sp>
        <p:nvSpPr>
          <p:cNvPr id="3" name="Freeform 3"/>
          <p:cNvSpPr/>
          <p:nvPr/>
        </p:nvSpPr>
        <p:spPr>
          <a:xfrm>
            <a:off x="11882538" y="5724894"/>
            <a:ext cx="6185906" cy="4562106"/>
          </a:xfrm>
          <a:custGeom>
            <a:avLst/>
            <a:gdLst/>
            <a:ahLst/>
            <a:cxnLst/>
            <a:rect l="l" t="t" r="r" b="b"/>
            <a:pathLst>
              <a:path w="6185906" h="4562106">
                <a:moveTo>
                  <a:pt x="0" y="0"/>
                </a:moveTo>
                <a:lnTo>
                  <a:pt x="6185906" y="0"/>
                </a:lnTo>
                <a:lnTo>
                  <a:pt x="6185906" y="4562106"/>
                </a:lnTo>
                <a:lnTo>
                  <a:pt x="0" y="4562106"/>
                </a:lnTo>
                <a:lnTo>
                  <a:pt x="0" y="0"/>
                </a:lnTo>
                <a:close/>
              </a:path>
            </a:pathLst>
          </a:custGeom>
          <a:blipFill>
            <a:blip r:embed="rId3"/>
            <a:stretch>
              <a:fillRect/>
            </a:stretch>
          </a:blipFill>
        </p:spPr>
      </p:sp>
      <p:sp>
        <p:nvSpPr>
          <p:cNvPr id="4" name="TextBox 4"/>
          <p:cNvSpPr txBox="1"/>
          <p:nvPr/>
        </p:nvSpPr>
        <p:spPr>
          <a:xfrm>
            <a:off x="7300198" y="155808"/>
            <a:ext cx="3992404" cy="1025292"/>
          </a:xfrm>
          <a:prstGeom prst="rect">
            <a:avLst/>
          </a:prstGeom>
        </p:spPr>
        <p:txBody>
          <a:bodyPr lIns="0" tIns="0" rIns="0" bIns="0" rtlCol="0" anchor="t">
            <a:spAutoFit/>
          </a:bodyPr>
          <a:lstStyle/>
          <a:p>
            <a:pPr algn="ctr">
              <a:lnSpc>
                <a:spcPts val="7537"/>
              </a:lnSpc>
              <a:spcBef>
                <a:spcPct val="0"/>
              </a:spcBef>
            </a:pPr>
            <a:r>
              <a:rPr lang="en-US" sz="5384" b="1" u="sng" spc="59">
                <a:solidFill>
                  <a:srgbClr val="004AAD"/>
                </a:solidFill>
                <a:latin typeface="Times New Roman MT Condensed Bold"/>
                <a:ea typeface="Times New Roman MT Condensed Bold"/>
                <a:cs typeface="Times New Roman MT Condensed Bold"/>
                <a:sym typeface="Times New Roman MT Condensed Bold"/>
              </a:rPr>
              <a:t>la pollinisation </a:t>
            </a:r>
          </a:p>
        </p:txBody>
      </p:sp>
      <p:sp>
        <p:nvSpPr>
          <p:cNvPr id="5" name="TextBox 5"/>
          <p:cNvSpPr txBox="1"/>
          <p:nvPr/>
        </p:nvSpPr>
        <p:spPr>
          <a:xfrm>
            <a:off x="322171" y="1912821"/>
            <a:ext cx="11641843" cy="1555877"/>
          </a:xfrm>
          <a:prstGeom prst="rect">
            <a:avLst/>
          </a:prstGeom>
        </p:spPr>
        <p:txBody>
          <a:bodyPr lIns="0" tIns="0" rIns="0" bIns="0" rtlCol="0" anchor="t">
            <a:spAutoFit/>
          </a:bodyPr>
          <a:lstStyle/>
          <a:p>
            <a:pPr algn="l">
              <a:lnSpc>
                <a:spcPts val="4017"/>
              </a:lnSpc>
            </a:pPr>
            <a:r>
              <a:rPr lang="en-US" sz="2869" b="1" spc="31">
                <a:solidFill>
                  <a:srgbClr val="8E5330"/>
                </a:solidFill>
                <a:latin typeface="Times New Roman MT Condensed Bold"/>
                <a:ea typeface="Times New Roman MT Condensed Bold"/>
                <a:cs typeface="Times New Roman MT Condensed Bold"/>
                <a:sym typeface="Times New Roman MT Condensed Bold"/>
              </a:rPr>
              <a:t>1. L’autopollinisation:</a:t>
            </a:r>
          </a:p>
          <a:p>
            <a:pPr algn="l">
              <a:lnSpc>
                <a:spcPts val="4017"/>
              </a:lnSpc>
              <a:spcBef>
                <a:spcPct val="0"/>
              </a:spcBef>
            </a:pPr>
            <a:r>
              <a:rPr lang="en-US" sz="2869" b="1" spc="31">
                <a:solidFill>
                  <a:srgbClr val="000000"/>
                </a:solidFill>
                <a:latin typeface="Times New Roman MT Condensed Bold"/>
                <a:ea typeface="Times New Roman MT Condensed Bold"/>
                <a:cs typeface="Times New Roman MT Condensed Bold"/>
                <a:sym typeface="Times New Roman MT Condensed Bold"/>
              </a:rPr>
              <a:t>L’autopollinisation est le transfert du pollen des étamines vers le pistil de la même fleur</a:t>
            </a:r>
          </a:p>
        </p:txBody>
      </p:sp>
      <p:sp>
        <p:nvSpPr>
          <p:cNvPr id="6" name="TextBox 6"/>
          <p:cNvSpPr txBox="1"/>
          <p:nvPr/>
        </p:nvSpPr>
        <p:spPr>
          <a:xfrm>
            <a:off x="322171" y="4889806"/>
            <a:ext cx="11641843" cy="1555877"/>
          </a:xfrm>
          <a:prstGeom prst="rect">
            <a:avLst/>
          </a:prstGeom>
        </p:spPr>
        <p:txBody>
          <a:bodyPr lIns="0" tIns="0" rIns="0" bIns="0" rtlCol="0" anchor="t">
            <a:spAutoFit/>
          </a:bodyPr>
          <a:lstStyle/>
          <a:p>
            <a:pPr algn="l">
              <a:lnSpc>
                <a:spcPts val="4017"/>
              </a:lnSpc>
            </a:pPr>
            <a:r>
              <a:rPr lang="en-US" sz="2869" b="1" spc="31">
                <a:solidFill>
                  <a:srgbClr val="8E5330"/>
                </a:solidFill>
                <a:latin typeface="Times New Roman MT Condensed Bold"/>
                <a:ea typeface="Times New Roman MT Condensed Bold"/>
                <a:cs typeface="Times New Roman MT Condensed Bold"/>
                <a:sym typeface="Times New Roman MT Condensed Bold"/>
              </a:rPr>
              <a:t>2. La pollinisation croisée:</a:t>
            </a:r>
          </a:p>
          <a:p>
            <a:pPr algn="l">
              <a:lnSpc>
                <a:spcPts val="4017"/>
              </a:lnSpc>
              <a:spcBef>
                <a:spcPct val="0"/>
              </a:spcBef>
            </a:pPr>
            <a:r>
              <a:rPr lang="en-US" sz="2869" b="1" spc="31">
                <a:solidFill>
                  <a:srgbClr val="000000"/>
                </a:solidFill>
                <a:latin typeface="Times New Roman MT Condensed Bold"/>
                <a:ea typeface="Times New Roman MT Condensed Bold"/>
                <a:cs typeface="Times New Roman MT Condensed Bold"/>
                <a:sym typeface="Times New Roman MT Condensed Bold"/>
              </a:rPr>
              <a:t>La pollinisation croisée est le transfert du pollen d’une fleur vers le pistil d’une fleur appartenant à un autre plant de la même espèce</a:t>
            </a:r>
            <a:r>
              <a:rPr lang="en-US" sz="2869" b="1" spc="31">
                <a:solidFill>
                  <a:srgbClr val="8E5330"/>
                </a:solidFill>
                <a:latin typeface="Times New Roman MT Condensed Bold"/>
                <a:ea typeface="Times New Roman MT Condensed Bold"/>
                <a:cs typeface="Times New Roman MT Condensed Bold"/>
                <a:sym typeface="Times New Roman MT Condensed Bold"/>
              </a:rPr>
              <a:t>.</a:t>
            </a:r>
          </a:p>
        </p:txBody>
      </p:sp>
      <p:sp>
        <p:nvSpPr>
          <p:cNvPr id="7" name="TextBox 7"/>
          <p:cNvSpPr txBox="1"/>
          <p:nvPr/>
        </p:nvSpPr>
        <p:spPr>
          <a:xfrm>
            <a:off x="240695" y="7197598"/>
            <a:ext cx="11641843" cy="2565527"/>
          </a:xfrm>
          <a:prstGeom prst="rect">
            <a:avLst/>
          </a:prstGeom>
        </p:spPr>
        <p:txBody>
          <a:bodyPr lIns="0" tIns="0" rIns="0" bIns="0" rtlCol="0" anchor="t">
            <a:spAutoFit/>
          </a:bodyPr>
          <a:lstStyle/>
          <a:p>
            <a:pPr algn="l">
              <a:lnSpc>
                <a:spcPts val="4017"/>
              </a:lnSpc>
            </a:pPr>
            <a:r>
              <a:rPr lang="en-US" sz="2869" b="1" spc="31">
                <a:solidFill>
                  <a:srgbClr val="8E5330"/>
                </a:solidFill>
                <a:latin typeface="Times New Roman MT Condensed Bold"/>
                <a:ea typeface="Times New Roman MT Condensed Bold"/>
                <a:cs typeface="Times New Roman MT Condensed Bold"/>
                <a:sym typeface="Times New Roman MT Condensed Bold"/>
              </a:rPr>
              <a:t>3. les facteurs de pollinisation :</a:t>
            </a:r>
          </a:p>
          <a:p>
            <a:pPr algn="l">
              <a:lnSpc>
                <a:spcPts val="4017"/>
              </a:lnSpc>
            </a:pPr>
            <a:r>
              <a:rPr lang="en-US" sz="2869" b="1" spc="31">
                <a:solidFill>
                  <a:srgbClr val="000000"/>
                </a:solidFill>
                <a:latin typeface="Times New Roman MT Condensed Bold"/>
                <a:ea typeface="Times New Roman MT Condensed Bold"/>
                <a:cs typeface="Times New Roman MT Condensed Bold"/>
                <a:sym typeface="Times New Roman MT Condensed Bold"/>
              </a:rPr>
              <a:t>Entomophile : pollinisation réalisée par les insectes.</a:t>
            </a:r>
          </a:p>
          <a:p>
            <a:pPr algn="l">
              <a:lnSpc>
                <a:spcPts val="4017"/>
              </a:lnSpc>
            </a:pPr>
            <a:r>
              <a:rPr lang="en-US" sz="2869" b="1" spc="31">
                <a:solidFill>
                  <a:srgbClr val="000000"/>
                </a:solidFill>
                <a:latin typeface="Times New Roman MT Condensed Bold"/>
                <a:ea typeface="Times New Roman MT Condensed Bold"/>
                <a:cs typeface="Times New Roman MT Condensed Bold"/>
                <a:sym typeface="Times New Roman MT Condensed Bold"/>
              </a:rPr>
              <a:t>Ornithophile : pollinisation réalisée par les oiseaux.</a:t>
            </a:r>
          </a:p>
          <a:p>
            <a:pPr algn="l">
              <a:lnSpc>
                <a:spcPts val="4017"/>
              </a:lnSpc>
            </a:pPr>
            <a:r>
              <a:rPr lang="en-US" sz="2869" b="1" spc="31">
                <a:solidFill>
                  <a:srgbClr val="000000"/>
                </a:solidFill>
                <a:latin typeface="Times New Roman MT Condensed Bold"/>
                <a:ea typeface="Times New Roman MT Condensed Bold"/>
                <a:cs typeface="Times New Roman MT Condensed Bold"/>
                <a:sym typeface="Times New Roman MT Condensed Bold"/>
              </a:rPr>
              <a:t>Anémophile : pollinisation réalisée par le vent ou l’eau.</a:t>
            </a:r>
          </a:p>
          <a:p>
            <a:pPr algn="l">
              <a:lnSpc>
                <a:spcPts val="4017"/>
              </a:lnSpc>
              <a:spcBef>
                <a:spcPct val="0"/>
              </a:spcBef>
            </a:pPr>
            <a:r>
              <a:rPr lang="en-US" sz="2869" b="1" spc="31">
                <a:solidFill>
                  <a:srgbClr val="000000"/>
                </a:solidFill>
                <a:latin typeface="Times New Roman MT Condensed Bold"/>
                <a:ea typeface="Times New Roman MT Condensed Bold"/>
                <a:cs typeface="Times New Roman MT Condensed Bold"/>
                <a:sym typeface="Times New Roman MT Condensed Bold"/>
              </a:rPr>
              <a:t>Chiroptérophile : pollinisation réalisée par les chauves-souris.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70038" y="1541957"/>
            <a:ext cx="4245072" cy="4190648"/>
          </a:xfrm>
          <a:custGeom>
            <a:avLst/>
            <a:gdLst/>
            <a:ahLst/>
            <a:cxnLst/>
            <a:rect l="l" t="t" r="r" b="b"/>
            <a:pathLst>
              <a:path w="4245072" h="4190648">
                <a:moveTo>
                  <a:pt x="0" y="0"/>
                </a:moveTo>
                <a:lnTo>
                  <a:pt x="4245072" y="0"/>
                </a:lnTo>
                <a:lnTo>
                  <a:pt x="4245072" y="4190648"/>
                </a:lnTo>
                <a:lnTo>
                  <a:pt x="0" y="4190648"/>
                </a:lnTo>
                <a:lnTo>
                  <a:pt x="0" y="0"/>
                </a:lnTo>
                <a:close/>
              </a:path>
            </a:pathLst>
          </a:custGeom>
          <a:blipFill>
            <a:blip r:embed="rId2"/>
            <a:stretch>
              <a:fillRect/>
            </a:stretch>
          </a:blipFill>
        </p:spPr>
      </p:sp>
      <p:sp>
        <p:nvSpPr>
          <p:cNvPr id="3" name="Freeform 3"/>
          <p:cNvSpPr/>
          <p:nvPr/>
        </p:nvSpPr>
        <p:spPr>
          <a:xfrm>
            <a:off x="5958041" y="7766819"/>
            <a:ext cx="11301259" cy="1887490"/>
          </a:xfrm>
          <a:custGeom>
            <a:avLst/>
            <a:gdLst/>
            <a:ahLst/>
            <a:cxnLst/>
            <a:rect l="l" t="t" r="r" b="b"/>
            <a:pathLst>
              <a:path w="11301259" h="1887490">
                <a:moveTo>
                  <a:pt x="0" y="0"/>
                </a:moveTo>
                <a:lnTo>
                  <a:pt x="11301259" y="0"/>
                </a:lnTo>
                <a:lnTo>
                  <a:pt x="11301259" y="1887490"/>
                </a:lnTo>
                <a:lnTo>
                  <a:pt x="0" y="1887490"/>
                </a:lnTo>
                <a:lnTo>
                  <a:pt x="0" y="0"/>
                </a:lnTo>
                <a:close/>
              </a:path>
            </a:pathLst>
          </a:custGeom>
          <a:blipFill>
            <a:blip r:embed="rId3"/>
            <a:stretch>
              <a:fillRect t="-26484"/>
            </a:stretch>
          </a:blipFill>
        </p:spPr>
      </p:sp>
      <p:sp>
        <p:nvSpPr>
          <p:cNvPr id="4" name="Freeform 4"/>
          <p:cNvSpPr/>
          <p:nvPr/>
        </p:nvSpPr>
        <p:spPr>
          <a:xfrm>
            <a:off x="307412" y="2836125"/>
            <a:ext cx="11301259" cy="4068453"/>
          </a:xfrm>
          <a:custGeom>
            <a:avLst/>
            <a:gdLst/>
            <a:ahLst/>
            <a:cxnLst/>
            <a:rect l="l" t="t" r="r" b="b"/>
            <a:pathLst>
              <a:path w="11301259" h="4068453">
                <a:moveTo>
                  <a:pt x="0" y="0"/>
                </a:moveTo>
                <a:lnTo>
                  <a:pt x="11301259" y="0"/>
                </a:lnTo>
                <a:lnTo>
                  <a:pt x="11301259" y="4068453"/>
                </a:lnTo>
                <a:lnTo>
                  <a:pt x="0" y="4068453"/>
                </a:lnTo>
                <a:lnTo>
                  <a:pt x="0" y="0"/>
                </a:lnTo>
                <a:close/>
              </a:path>
            </a:pathLst>
          </a:custGeom>
          <a:blipFill>
            <a:blip r:embed="rId4"/>
            <a:stretch>
              <a:fillRect/>
            </a:stretch>
          </a:blipFill>
        </p:spPr>
      </p:sp>
      <p:sp>
        <p:nvSpPr>
          <p:cNvPr id="5" name="TextBox 5"/>
          <p:cNvSpPr txBox="1"/>
          <p:nvPr/>
        </p:nvSpPr>
        <p:spPr>
          <a:xfrm>
            <a:off x="3434335" y="3408"/>
            <a:ext cx="12158239" cy="1025292"/>
          </a:xfrm>
          <a:prstGeom prst="rect">
            <a:avLst/>
          </a:prstGeom>
        </p:spPr>
        <p:txBody>
          <a:bodyPr lIns="0" tIns="0" rIns="0" bIns="0" rtlCol="0" anchor="t">
            <a:spAutoFit/>
          </a:bodyPr>
          <a:lstStyle/>
          <a:p>
            <a:pPr algn="ctr">
              <a:lnSpc>
                <a:spcPts val="7537"/>
              </a:lnSpc>
              <a:spcBef>
                <a:spcPct val="0"/>
              </a:spcBef>
            </a:pPr>
            <a:r>
              <a:rPr lang="en-US" sz="5384" b="1" u="sng" spc="59">
                <a:solidFill>
                  <a:srgbClr val="004AAD"/>
                </a:solidFill>
                <a:latin typeface="Times New Roman MT Condensed Bold"/>
                <a:ea typeface="Times New Roman MT Condensed Bold"/>
                <a:cs typeface="Times New Roman MT Condensed Bold"/>
                <a:sym typeface="Times New Roman MT Condensed Bold"/>
              </a:rPr>
              <a:t>Les étapes de la germination du grain de pollen:</a:t>
            </a:r>
          </a:p>
        </p:txBody>
      </p:sp>
      <p:sp>
        <p:nvSpPr>
          <p:cNvPr id="6" name="TextBox 6"/>
          <p:cNvSpPr txBox="1"/>
          <p:nvPr/>
        </p:nvSpPr>
        <p:spPr>
          <a:xfrm>
            <a:off x="572890" y="1973884"/>
            <a:ext cx="11641843" cy="546227"/>
          </a:xfrm>
          <a:prstGeom prst="rect">
            <a:avLst/>
          </a:prstGeom>
        </p:spPr>
        <p:txBody>
          <a:bodyPr lIns="0" tIns="0" rIns="0" bIns="0" rtlCol="0" anchor="t">
            <a:spAutoFit/>
          </a:bodyPr>
          <a:lstStyle/>
          <a:p>
            <a:pPr algn="l">
              <a:lnSpc>
                <a:spcPts val="4017"/>
              </a:lnSpc>
              <a:spcBef>
                <a:spcPct val="0"/>
              </a:spcBef>
            </a:pPr>
            <a:r>
              <a:rPr lang="en-US" sz="2869" spc="31" dirty="0">
                <a:solidFill>
                  <a:srgbClr val="CF361B"/>
                </a:solidFill>
                <a:latin typeface="Times New Roman MT Condensed"/>
                <a:ea typeface="Times New Roman MT Condensed"/>
                <a:cs typeface="Times New Roman MT Condensed"/>
                <a:sym typeface="Times New Roman MT Condensed"/>
              </a:rPr>
              <a:t>Juste après la </a:t>
            </a:r>
            <a:r>
              <a:rPr lang="en-US" sz="2869" spc="31" dirty="0" err="1">
                <a:solidFill>
                  <a:srgbClr val="CF361B"/>
                </a:solidFill>
                <a:latin typeface="Times New Roman MT Condensed"/>
                <a:ea typeface="Times New Roman MT Condensed"/>
                <a:cs typeface="Times New Roman MT Condensed"/>
                <a:sym typeface="Times New Roman MT Condensed"/>
              </a:rPr>
              <a:t>pollinisation</a:t>
            </a:r>
            <a:r>
              <a:rPr lang="en-US" sz="2869" spc="31" dirty="0">
                <a:solidFill>
                  <a:srgbClr val="CF361B"/>
                </a:solidFill>
                <a:latin typeface="Times New Roman MT Condensed"/>
                <a:ea typeface="Times New Roman MT Condensed"/>
                <a:cs typeface="Times New Roman MT Condensed"/>
                <a:sym typeface="Times New Roman MT Condensed"/>
              </a:rPr>
              <a:t>, les grains de pollen </a:t>
            </a:r>
            <a:r>
              <a:rPr lang="en-US" sz="2869" spc="31" dirty="0" err="1">
                <a:solidFill>
                  <a:srgbClr val="CF361B"/>
                </a:solidFill>
                <a:latin typeface="Times New Roman MT Condensed"/>
                <a:ea typeface="Times New Roman MT Condensed"/>
                <a:cs typeface="Times New Roman MT Condensed"/>
                <a:sym typeface="Times New Roman MT Condensed"/>
              </a:rPr>
              <a:t>commencent</a:t>
            </a:r>
            <a:r>
              <a:rPr lang="en-US" sz="2869" spc="31" dirty="0">
                <a:solidFill>
                  <a:srgbClr val="CF361B"/>
                </a:solidFill>
                <a:latin typeface="Times New Roman MT Condensed"/>
                <a:ea typeface="Times New Roman MT Condensed"/>
                <a:cs typeface="Times New Roman MT Condensed"/>
                <a:sym typeface="Times New Roman MT Condensed"/>
              </a:rPr>
              <a:t> à </a:t>
            </a:r>
            <a:r>
              <a:rPr lang="en-US" sz="2869" spc="31" dirty="0" err="1">
                <a:solidFill>
                  <a:srgbClr val="CF361B"/>
                </a:solidFill>
                <a:latin typeface="Times New Roman MT Condensed"/>
                <a:ea typeface="Times New Roman MT Condensed"/>
                <a:cs typeface="Times New Roman MT Condensed"/>
                <a:sym typeface="Times New Roman MT Condensed"/>
              </a:rPr>
              <a:t>germer</a:t>
            </a:r>
            <a:r>
              <a:rPr lang="en-US" sz="2869" spc="31" dirty="0">
                <a:solidFill>
                  <a:srgbClr val="CF361B"/>
                </a:solidFill>
                <a:latin typeface="Times New Roman MT Condensed"/>
                <a:ea typeface="Times New Roman MT Condensed"/>
                <a:cs typeface="Times New Roman MT Condensed"/>
                <a:sym typeface="Times New Roman MT Condensed"/>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06246" y="1028700"/>
            <a:ext cx="11620163" cy="3861053"/>
          </a:xfrm>
          <a:custGeom>
            <a:avLst/>
            <a:gdLst/>
            <a:ahLst/>
            <a:cxnLst/>
            <a:rect l="l" t="t" r="r" b="b"/>
            <a:pathLst>
              <a:path w="11620163" h="3861053">
                <a:moveTo>
                  <a:pt x="0" y="0"/>
                </a:moveTo>
                <a:lnTo>
                  <a:pt x="11620163" y="0"/>
                </a:lnTo>
                <a:lnTo>
                  <a:pt x="11620163" y="3861053"/>
                </a:lnTo>
                <a:lnTo>
                  <a:pt x="0" y="3861053"/>
                </a:lnTo>
                <a:lnTo>
                  <a:pt x="0" y="0"/>
                </a:lnTo>
                <a:close/>
              </a:path>
            </a:pathLst>
          </a:custGeom>
          <a:blipFill>
            <a:blip r:embed="rId2"/>
            <a:stretch>
              <a:fillRect l="-12869" t="-118677" r="-3296" b="-12940"/>
            </a:stretch>
          </a:blipFill>
        </p:spPr>
      </p:sp>
      <p:sp>
        <p:nvSpPr>
          <p:cNvPr id="3" name="TextBox 3"/>
          <p:cNvSpPr txBox="1"/>
          <p:nvPr/>
        </p:nvSpPr>
        <p:spPr>
          <a:xfrm>
            <a:off x="6319440" y="-209550"/>
            <a:ext cx="5649119" cy="1025292"/>
          </a:xfrm>
          <a:prstGeom prst="rect">
            <a:avLst/>
          </a:prstGeom>
        </p:spPr>
        <p:txBody>
          <a:bodyPr lIns="0" tIns="0" rIns="0" bIns="0" rtlCol="0" anchor="t">
            <a:spAutoFit/>
          </a:bodyPr>
          <a:lstStyle/>
          <a:p>
            <a:pPr algn="ctr">
              <a:lnSpc>
                <a:spcPts val="7537"/>
              </a:lnSpc>
              <a:spcBef>
                <a:spcPct val="0"/>
              </a:spcBef>
            </a:pPr>
            <a:r>
              <a:rPr lang="en-US" sz="5384" b="1" u="sng" spc="59">
                <a:solidFill>
                  <a:srgbClr val="004AAD"/>
                </a:solidFill>
                <a:latin typeface="Times New Roman MT Condensed Bold"/>
                <a:ea typeface="Times New Roman MT Condensed Bold"/>
                <a:cs typeface="Times New Roman MT Condensed Bold"/>
                <a:sym typeface="Times New Roman MT Condensed Bold"/>
              </a:rPr>
              <a:t>la double fécondation </a:t>
            </a:r>
          </a:p>
        </p:txBody>
      </p:sp>
      <p:sp>
        <p:nvSpPr>
          <p:cNvPr id="4" name="TextBox 4"/>
          <p:cNvSpPr txBox="1"/>
          <p:nvPr/>
        </p:nvSpPr>
        <p:spPr>
          <a:xfrm>
            <a:off x="1447800" y="5143500"/>
            <a:ext cx="11641843" cy="3575177"/>
          </a:xfrm>
          <a:prstGeom prst="rect">
            <a:avLst/>
          </a:prstGeom>
        </p:spPr>
        <p:txBody>
          <a:bodyPr lIns="0" tIns="0" rIns="0" bIns="0" rtlCol="0" anchor="t">
            <a:spAutoFit/>
          </a:bodyPr>
          <a:lstStyle/>
          <a:p>
            <a:pPr algn="l">
              <a:lnSpc>
                <a:spcPts val="4017"/>
              </a:lnSpc>
            </a:pPr>
            <a:r>
              <a:rPr lang="en-US" sz="2869" b="1" spc="31" dirty="0">
                <a:solidFill>
                  <a:srgbClr val="000000"/>
                </a:solidFill>
                <a:latin typeface="Times New Roman MT Condensed Bold"/>
                <a:ea typeface="Times New Roman MT Condensed Bold"/>
                <a:cs typeface="Times New Roman MT Condensed Bold"/>
                <a:sym typeface="Times New Roman MT Condensed Bold"/>
              </a:rPr>
              <a:t>La cellule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génératrice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donne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deux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spermatozoïdes</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réduits</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à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leurs</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noyaux</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a:t>
            </a:r>
          </a:p>
          <a:p>
            <a:pPr algn="l">
              <a:lnSpc>
                <a:spcPts val="4017"/>
              </a:lnSpc>
            </a:pPr>
            <a:endParaRPr lang="en-US" sz="2869" b="1" spc="31" dirty="0">
              <a:solidFill>
                <a:srgbClr val="000000"/>
              </a:solidFill>
              <a:latin typeface="Times New Roman MT Condensed Bold"/>
              <a:ea typeface="Times New Roman MT Condensed Bold"/>
              <a:cs typeface="Times New Roman MT Condensed Bold"/>
              <a:sym typeface="Times New Roman MT Condensed Bold"/>
            </a:endParaRPr>
          </a:p>
          <a:p>
            <a:pPr algn="l">
              <a:lnSpc>
                <a:spcPts val="4017"/>
              </a:lnSpc>
            </a:pPr>
            <a:r>
              <a:rPr lang="en-US" sz="2869" b="1" spc="31" dirty="0">
                <a:solidFill>
                  <a:srgbClr val="000000"/>
                </a:solidFill>
                <a:latin typeface="Times New Roman MT Condensed Bold"/>
                <a:ea typeface="Times New Roman MT Condensed Bold"/>
                <a:cs typeface="Times New Roman MT Condensed Bold"/>
                <a:sym typeface="Times New Roman MT Condensed Bold"/>
              </a:rPr>
              <a:t>•</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L’un</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des deux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spermatozoïdes</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féconde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l’oosphère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il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en</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résulte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un zygote qui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va</a:t>
            </a:r>
            <a:endParaRPr lang="en-US" sz="2869" b="1" spc="31" dirty="0">
              <a:solidFill>
                <a:srgbClr val="000000"/>
              </a:solidFill>
              <a:latin typeface="Times New Roman MT Condensed Bold"/>
              <a:ea typeface="Times New Roman MT Condensed Bold"/>
              <a:cs typeface="Times New Roman MT Condensed Bold"/>
              <a:sym typeface="Times New Roman MT Condensed Bold"/>
            </a:endParaRPr>
          </a:p>
          <a:p>
            <a:pPr algn="l">
              <a:lnSpc>
                <a:spcPts val="4017"/>
              </a:lnSpc>
            </a:pPr>
            <a:endParaRPr lang="en-US" sz="2869" b="1" spc="31" dirty="0">
              <a:solidFill>
                <a:srgbClr val="000000"/>
              </a:solidFill>
              <a:latin typeface="Times New Roman MT Condensed Bold"/>
              <a:ea typeface="Times New Roman MT Condensed Bold"/>
              <a:cs typeface="Times New Roman MT Condensed Bold"/>
              <a:sym typeface="Times New Roman MT Condensed Bold"/>
            </a:endParaRPr>
          </a:p>
          <a:p>
            <a:pPr algn="l">
              <a:lnSpc>
                <a:spcPts val="4017"/>
              </a:lnSpc>
            </a:pPr>
            <a:r>
              <a:rPr lang="en-US" sz="2869" b="1" spc="31" dirty="0">
                <a:solidFill>
                  <a:srgbClr val="000000"/>
                </a:solidFill>
                <a:latin typeface="Times New Roman MT Condensed Bold"/>
                <a:ea typeface="Times New Roman MT Condensed Bold"/>
                <a:cs typeface="Times New Roman MT Condensed Bold"/>
                <a:sym typeface="Times New Roman MT Condensed Bold"/>
              </a:rPr>
              <a:t>donner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l’embryon</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p>
          <a:p>
            <a:pPr algn="l">
              <a:lnSpc>
                <a:spcPts val="4017"/>
              </a:lnSpc>
            </a:pPr>
            <a:r>
              <a:rPr lang="en-US" sz="2869" b="1" spc="31" dirty="0">
                <a:solidFill>
                  <a:srgbClr val="000000"/>
                </a:solidFill>
                <a:latin typeface="Times New Roman MT Condensed Bold"/>
                <a:ea typeface="Times New Roman MT Condensed Bold"/>
                <a:cs typeface="Times New Roman MT Condensed Bold"/>
                <a:sym typeface="Times New Roman MT Condensed Bold"/>
              </a:rPr>
              <a:t>•</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L’autre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spermatozoïde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s’unit</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avec les 2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noyaux</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polaires</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Il se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forme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un massif</a:t>
            </a:r>
          </a:p>
          <a:p>
            <a:pPr algn="l">
              <a:lnSpc>
                <a:spcPts val="4017"/>
              </a:lnSpc>
            </a:pPr>
            <a:endParaRPr lang="en-US" sz="2869" b="1" spc="31" dirty="0">
              <a:solidFill>
                <a:srgbClr val="000000"/>
              </a:solidFill>
              <a:latin typeface="Times New Roman MT Condensed Bold"/>
              <a:ea typeface="Times New Roman MT Condensed Bold"/>
              <a:cs typeface="Times New Roman MT Condensed Bold"/>
              <a:sym typeface="Times New Roman MT Condensed Bold"/>
            </a:endParaRPr>
          </a:p>
          <a:p>
            <a:pPr algn="l">
              <a:lnSpc>
                <a:spcPts val="4017"/>
              </a:lnSpc>
            </a:pP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cellulaire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à trois n chromosomes qui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va</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donner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l’albumen</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dont</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le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rôle</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est</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de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nourrir</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p>
          <a:p>
            <a:pPr algn="l">
              <a:lnSpc>
                <a:spcPts val="4017"/>
              </a:lnSpc>
            </a:pPr>
            <a:endParaRPr lang="en-US" sz="2869" b="1" spc="31" dirty="0">
              <a:solidFill>
                <a:srgbClr val="000000"/>
              </a:solidFill>
              <a:latin typeface="Times New Roman MT Condensed Bold"/>
              <a:ea typeface="Times New Roman MT Condensed Bold"/>
              <a:cs typeface="Times New Roman MT Condensed Bold"/>
              <a:sym typeface="Times New Roman MT Condensed Bold"/>
            </a:endParaRPr>
          </a:p>
          <a:p>
            <a:pPr algn="l">
              <a:lnSpc>
                <a:spcPts val="4017"/>
              </a:lnSpc>
            </a:pP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l’embryon</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a:t>
            </a:r>
          </a:p>
          <a:p>
            <a:pPr algn="l">
              <a:lnSpc>
                <a:spcPts val="4017"/>
              </a:lnSpc>
            </a:pPr>
            <a:endParaRPr lang="en-US" sz="2869" b="1" spc="31" dirty="0">
              <a:solidFill>
                <a:srgbClr val="000000"/>
              </a:solidFill>
              <a:latin typeface="Times New Roman MT Condensed Bold"/>
              <a:ea typeface="Times New Roman MT Condensed Bold"/>
              <a:cs typeface="Times New Roman MT Condensed Bold"/>
              <a:sym typeface="Times New Roman MT Condensed Bold"/>
            </a:endParaRPr>
          </a:p>
          <a:p>
            <a:pPr algn="l">
              <a:lnSpc>
                <a:spcPts val="4017"/>
              </a:lnSpc>
              <a:spcBef>
                <a:spcPct val="0"/>
              </a:spcBef>
            </a:pP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C’est</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 la double </a:t>
            </a:r>
            <a:r>
              <a:rPr lang="en-US" sz="2869" b="1" spc="31" dirty="0" err="1">
                <a:solidFill>
                  <a:srgbClr val="000000"/>
                </a:solidFill>
                <a:latin typeface="Times New Roman MT Condensed Bold"/>
                <a:ea typeface="Times New Roman MT Condensed Bold"/>
                <a:cs typeface="Times New Roman MT Condensed Bold"/>
                <a:sym typeface="Times New Roman MT Condensed Bold"/>
              </a:rPr>
              <a:t>fécondation</a:t>
            </a:r>
            <a:r>
              <a:rPr lang="en-US" sz="2869" b="1" spc="31" dirty="0">
                <a:solidFill>
                  <a:srgbClr val="000000"/>
                </a:solidFill>
                <a:latin typeface="Times New Roman MT Condensed Bold"/>
                <a:ea typeface="Times New Roman MT Condensed Bold"/>
                <a:cs typeface="Times New Roman MT Condensed Bold"/>
                <a:sym typeface="Times New Roman MT Condensed Bold"/>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596733" y="1306465"/>
            <a:ext cx="5151240" cy="6864750"/>
          </a:xfrm>
          <a:custGeom>
            <a:avLst/>
            <a:gdLst/>
            <a:ahLst/>
            <a:cxnLst/>
            <a:rect l="l" t="t" r="r" b="b"/>
            <a:pathLst>
              <a:path w="5151240" h="6864750">
                <a:moveTo>
                  <a:pt x="0" y="0"/>
                </a:moveTo>
                <a:lnTo>
                  <a:pt x="5151240" y="0"/>
                </a:lnTo>
                <a:lnTo>
                  <a:pt x="5151240" y="6864750"/>
                </a:lnTo>
                <a:lnTo>
                  <a:pt x="0" y="6864750"/>
                </a:lnTo>
                <a:lnTo>
                  <a:pt x="0" y="0"/>
                </a:lnTo>
                <a:close/>
              </a:path>
            </a:pathLst>
          </a:custGeom>
          <a:blipFill>
            <a:blip r:embed="rId2"/>
            <a:stretch>
              <a:fillRect/>
            </a:stretch>
          </a:blipFill>
        </p:spPr>
      </p:sp>
      <p:sp>
        <p:nvSpPr>
          <p:cNvPr id="3" name="Freeform 3"/>
          <p:cNvSpPr/>
          <p:nvPr/>
        </p:nvSpPr>
        <p:spPr>
          <a:xfrm>
            <a:off x="0" y="3043269"/>
            <a:ext cx="10832549" cy="5127946"/>
          </a:xfrm>
          <a:custGeom>
            <a:avLst/>
            <a:gdLst/>
            <a:ahLst/>
            <a:cxnLst/>
            <a:rect l="l" t="t" r="r" b="b"/>
            <a:pathLst>
              <a:path w="10832549" h="5127946">
                <a:moveTo>
                  <a:pt x="0" y="0"/>
                </a:moveTo>
                <a:lnTo>
                  <a:pt x="10832549" y="0"/>
                </a:lnTo>
                <a:lnTo>
                  <a:pt x="10832549" y="5127946"/>
                </a:lnTo>
                <a:lnTo>
                  <a:pt x="0" y="5127946"/>
                </a:lnTo>
                <a:lnTo>
                  <a:pt x="0" y="0"/>
                </a:lnTo>
                <a:close/>
              </a:path>
            </a:pathLst>
          </a:custGeom>
          <a:blipFill>
            <a:blip r:embed="rId3"/>
            <a:stretch>
              <a:fillRect r="-4326"/>
            </a:stretch>
          </a:blipFill>
        </p:spPr>
      </p:sp>
      <p:sp>
        <p:nvSpPr>
          <p:cNvPr id="4" name="TextBox 4"/>
          <p:cNvSpPr txBox="1"/>
          <p:nvPr/>
        </p:nvSpPr>
        <p:spPr>
          <a:xfrm>
            <a:off x="6388761" y="-57150"/>
            <a:ext cx="5815277" cy="1025292"/>
          </a:xfrm>
          <a:prstGeom prst="rect">
            <a:avLst/>
          </a:prstGeom>
        </p:spPr>
        <p:txBody>
          <a:bodyPr lIns="0" tIns="0" rIns="0" bIns="0" rtlCol="0" anchor="t">
            <a:spAutoFit/>
          </a:bodyPr>
          <a:lstStyle/>
          <a:p>
            <a:pPr algn="ctr">
              <a:lnSpc>
                <a:spcPts val="7537"/>
              </a:lnSpc>
              <a:spcBef>
                <a:spcPct val="0"/>
              </a:spcBef>
            </a:pPr>
            <a:r>
              <a:rPr lang="en-US" sz="5384" b="1" u="sng" spc="59">
                <a:solidFill>
                  <a:srgbClr val="004AAD"/>
                </a:solidFill>
                <a:latin typeface="Times New Roman MT Condensed Bold"/>
                <a:ea typeface="Times New Roman MT Condensed Bold"/>
                <a:cs typeface="Times New Roman MT Condensed Bold"/>
                <a:sym typeface="Times New Roman MT Condensed Bold"/>
              </a:rPr>
              <a:t>formation de la graine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732449" y="2053761"/>
            <a:ext cx="4173184" cy="3611963"/>
          </a:xfrm>
          <a:custGeom>
            <a:avLst/>
            <a:gdLst/>
            <a:ahLst/>
            <a:cxnLst/>
            <a:rect l="l" t="t" r="r" b="b"/>
            <a:pathLst>
              <a:path w="4173184" h="3611963">
                <a:moveTo>
                  <a:pt x="0" y="0"/>
                </a:moveTo>
                <a:lnTo>
                  <a:pt x="4173184" y="0"/>
                </a:lnTo>
                <a:lnTo>
                  <a:pt x="4173184" y="3611963"/>
                </a:lnTo>
                <a:lnTo>
                  <a:pt x="0" y="3611963"/>
                </a:lnTo>
                <a:lnTo>
                  <a:pt x="0" y="0"/>
                </a:lnTo>
                <a:close/>
              </a:path>
            </a:pathLst>
          </a:custGeom>
          <a:blipFill>
            <a:blip r:embed="rId2"/>
            <a:stretch>
              <a:fillRect/>
            </a:stretch>
          </a:blipFill>
        </p:spPr>
      </p:sp>
      <p:sp>
        <p:nvSpPr>
          <p:cNvPr id="3" name="Freeform 3"/>
          <p:cNvSpPr/>
          <p:nvPr/>
        </p:nvSpPr>
        <p:spPr>
          <a:xfrm>
            <a:off x="535082" y="2674891"/>
            <a:ext cx="11602626" cy="2581584"/>
          </a:xfrm>
          <a:custGeom>
            <a:avLst/>
            <a:gdLst/>
            <a:ahLst/>
            <a:cxnLst/>
            <a:rect l="l" t="t" r="r" b="b"/>
            <a:pathLst>
              <a:path w="11602626" h="2581584">
                <a:moveTo>
                  <a:pt x="0" y="0"/>
                </a:moveTo>
                <a:lnTo>
                  <a:pt x="11602626" y="0"/>
                </a:lnTo>
                <a:lnTo>
                  <a:pt x="11602626" y="2581584"/>
                </a:lnTo>
                <a:lnTo>
                  <a:pt x="0" y="2581584"/>
                </a:lnTo>
                <a:lnTo>
                  <a:pt x="0" y="0"/>
                </a:lnTo>
                <a:close/>
              </a:path>
            </a:pathLst>
          </a:custGeom>
          <a:blipFill>
            <a:blip r:embed="rId3"/>
            <a:stretch>
              <a:fillRect/>
            </a:stretch>
          </a:blipFill>
        </p:spPr>
      </p:sp>
      <p:sp>
        <p:nvSpPr>
          <p:cNvPr id="4" name="Freeform 4"/>
          <p:cNvSpPr/>
          <p:nvPr/>
        </p:nvSpPr>
        <p:spPr>
          <a:xfrm>
            <a:off x="535082" y="5446975"/>
            <a:ext cx="12711648" cy="1794417"/>
          </a:xfrm>
          <a:custGeom>
            <a:avLst/>
            <a:gdLst/>
            <a:ahLst/>
            <a:cxnLst/>
            <a:rect l="l" t="t" r="r" b="b"/>
            <a:pathLst>
              <a:path w="12711648" h="1794417">
                <a:moveTo>
                  <a:pt x="0" y="0"/>
                </a:moveTo>
                <a:lnTo>
                  <a:pt x="12711647" y="0"/>
                </a:lnTo>
                <a:lnTo>
                  <a:pt x="12711647" y="1794417"/>
                </a:lnTo>
                <a:lnTo>
                  <a:pt x="0" y="1794417"/>
                </a:lnTo>
                <a:lnTo>
                  <a:pt x="0" y="0"/>
                </a:lnTo>
                <a:close/>
              </a:path>
            </a:pathLst>
          </a:custGeom>
          <a:blipFill>
            <a:blip r:embed="rId4"/>
            <a:stretch>
              <a:fillRect t="-57422"/>
            </a:stretch>
          </a:blipFill>
        </p:spPr>
      </p:sp>
      <p:sp>
        <p:nvSpPr>
          <p:cNvPr id="5" name="TextBox 5"/>
          <p:cNvSpPr txBox="1"/>
          <p:nvPr/>
        </p:nvSpPr>
        <p:spPr>
          <a:xfrm>
            <a:off x="3388439" y="95250"/>
            <a:ext cx="12120722" cy="1025292"/>
          </a:xfrm>
          <a:prstGeom prst="rect">
            <a:avLst/>
          </a:prstGeom>
        </p:spPr>
        <p:txBody>
          <a:bodyPr lIns="0" tIns="0" rIns="0" bIns="0" rtlCol="0" anchor="t">
            <a:spAutoFit/>
          </a:bodyPr>
          <a:lstStyle/>
          <a:p>
            <a:pPr algn="ctr">
              <a:lnSpc>
                <a:spcPts val="7537"/>
              </a:lnSpc>
              <a:spcBef>
                <a:spcPct val="0"/>
              </a:spcBef>
            </a:pPr>
            <a:r>
              <a:rPr lang="en-US" sz="5384" b="1" u="sng" spc="59">
                <a:solidFill>
                  <a:srgbClr val="004AAD"/>
                </a:solidFill>
                <a:latin typeface="Times New Roman MT Condensed Bold"/>
                <a:ea typeface="Times New Roman MT Condensed Bold"/>
                <a:cs typeface="Times New Roman MT Condensed Bold"/>
                <a:sym typeface="Times New Roman MT Condensed Bold"/>
              </a:rPr>
              <a:t>germination de la graine chez les angiospermes </a:t>
            </a:r>
          </a:p>
        </p:txBody>
      </p:sp>
      <p:sp>
        <p:nvSpPr>
          <p:cNvPr id="6" name="TextBox 6"/>
          <p:cNvSpPr txBox="1"/>
          <p:nvPr/>
        </p:nvSpPr>
        <p:spPr>
          <a:xfrm>
            <a:off x="13814663" y="1561235"/>
            <a:ext cx="4008755" cy="492526"/>
          </a:xfrm>
          <a:prstGeom prst="rect">
            <a:avLst/>
          </a:prstGeom>
        </p:spPr>
        <p:txBody>
          <a:bodyPr lIns="0" tIns="0" rIns="0" bIns="0" rtlCol="0" anchor="t">
            <a:spAutoFit/>
          </a:bodyPr>
          <a:lstStyle/>
          <a:p>
            <a:pPr algn="ctr">
              <a:lnSpc>
                <a:spcPts val="4002"/>
              </a:lnSpc>
            </a:pPr>
            <a:r>
              <a:rPr lang="en-US" sz="2859" b="1">
                <a:solidFill>
                  <a:srgbClr val="8E5330"/>
                </a:solidFill>
                <a:latin typeface="Open Sans Bold"/>
                <a:ea typeface="Open Sans Bold"/>
                <a:cs typeface="Open Sans Bold"/>
                <a:sym typeface="Open Sans Bold"/>
              </a:rPr>
              <a:t>structure de la graine </a:t>
            </a:r>
          </a:p>
        </p:txBody>
      </p:sp>
      <p:sp>
        <p:nvSpPr>
          <p:cNvPr id="7" name="TextBox 7"/>
          <p:cNvSpPr txBox="1"/>
          <p:nvPr/>
        </p:nvSpPr>
        <p:spPr>
          <a:xfrm>
            <a:off x="591167" y="1996611"/>
            <a:ext cx="5594544" cy="492526"/>
          </a:xfrm>
          <a:prstGeom prst="rect">
            <a:avLst/>
          </a:prstGeom>
        </p:spPr>
        <p:txBody>
          <a:bodyPr lIns="0" tIns="0" rIns="0" bIns="0" rtlCol="0" anchor="t">
            <a:spAutoFit/>
          </a:bodyPr>
          <a:lstStyle/>
          <a:p>
            <a:pPr algn="ctr">
              <a:lnSpc>
                <a:spcPts val="4002"/>
              </a:lnSpc>
            </a:pPr>
            <a:r>
              <a:rPr lang="en-US" sz="2859" b="1">
                <a:solidFill>
                  <a:srgbClr val="8E5330"/>
                </a:solidFill>
                <a:latin typeface="Open Sans Bold"/>
                <a:ea typeface="Open Sans Bold"/>
                <a:cs typeface="Open Sans Bold"/>
                <a:sym typeface="Open Sans Bold"/>
              </a:rPr>
              <a:t>la dissémination de la graine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711140"/>
            <a:ext cx="11301259" cy="1712671"/>
          </a:xfrm>
          <a:custGeom>
            <a:avLst/>
            <a:gdLst/>
            <a:ahLst/>
            <a:cxnLst/>
            <a:rect l="l" t="t" r="r" b="b"/>
            <a:pathLst>
              <a:path w="11301259" h="1712671">
                <a:moveTo>
                  <a:pt x="0" y="0"/>
                </a:moveTo>
                <a:lnTo>
                  <a:pt x="11301259" y="0"/>
                </a:lnTo>
                <a:lnTo>
                  <a:pt x="11301259" y="1712671"/>
                </a:lnTo>
                <a:lnTo>
                  <a:pt x="0" y="1712671"/>
                </a:lnTo>
                <a:lnTo>
                  <a:pt x="0" y="0"/>
                </a:lnTo>
                <a:close/>
              </a:path>
            </a:pathLst>
          </a:custGeom>
          <a:blipFill>
            <a:blip r:embed="rId2"/>
            <a:stretch>
              <a:fillRect t="-25414" b="-37076"/>
            </a:stretch>
          </a:blipFill>
        </p:spPr>
      </p:sp>
      <p:sp>
        <p:nvSpPr>
          <p:cNvPr id="3" name="Freeform 3"/>
          <p:cNvSpPr/>
          <p:nvPr/>
        </p:nvSpPr>
        <p:spPr>
          <a:xfrm>
            <a:off x="-499919" y="3164525"/>
            <a:ext cx="11301259" cy="2571036"/>
          </a:xfrm>
          <a:custGeom>
            <a:avLst/>
            <a:gdLst/>
            <a:ahLst/>
            <a:cxnLst/>
            <a:rect l="l" t="t" r="r" b="b"/>
            <a:pathLst>
              <a:path w="11301259" h="2571036">
                <a:moveTo>
                  <a:pt x="0" y="0"/>
                </a:moveTo>
                <a:lnTo>
                  <a:pt x="11301259" y="0"/>
                </a:lnTo>
                <a:lnTo>
                  <a:pt x="11301259" y="2571036"/>
                </a:lnTo>
                <a:lnTo>
                  <a:pt x="0" y="2571036"/>
                </a:lnTo>
                <a:lnTo>
                  <a:pt x="0" y="0"/>
                </a:lnTo>
                <a:close/>
              </a:path>
            </a:pathLst>
          </a:custGeom>
          <a:blipFill>
            <a:blip r:embed="rId3"/>
            <a:stretch>
              <a:fillRect/>
            </a:stretch>
          </a:blipFill>
        </p:spPr>
      </p:sp>
      <p:sp>
        <p:nvSpPr>
          <p:cNvPr id="4" name="Freeform 4"/>
          <p:cNvSpPr/>
          <p:nvPr/>
        </p:nvSpPr>
        <p:spPr>
          <a:xfrm>
            <a:off x="9944616" y="5143500"/>
            <a:ext cx="8536067" cy="4623501"/>
          </a:xfrm>
          <a:custGeom>
            <a:avLst/>
            <a:gdLst/>
            <a:ahLst/>
            <a:cxnLst/>
            <a:rect l="l" t="t" r="r" b="b"/>
            <a:pathLst>
              <a:path w="8536067" h="4623501">
                <a:moveTo>
                  <a:pt x="0" y="0"/>
                </a:moveTo>
                <a:lnTo>
                  <a:pt x="8536067" y="0"/>
                </a:lnTo>
                <a:lnTo>
                  <a:pt x="8536067" y="4623501"/>
                </a:lnTo>
                <a:lnTo>
                  <a:pt x="0" y="4623501"/>
                </a:lnTo>
                <a:lnTo>
                  <a:pt x="0" y="0"/>
                </a:lnTo>
                <a:close/>
              </a:path>
            </a:pathLst>
          </a:custGeom>
          <a:blipFill>
            <a:blip r:embed="rId4"/>
            <a:stretch>
              <a:fillRect l="-2079" b="-12360"/>
            </a:stretch>
          </a:blipFill>
        </p:spPr>
      </p:sp>
      <p:sp>
        <p:nvSpPr>
          <p:cNvPr id="5" name="TextBox 5"/>
          <p:cNvSpPr txBox="1"/>
          <p:nvPr/>
        </p:nvSpPr>
        <p:spPr>
          <a:xfrm>
            <a:off x="4075351" y="-76200"/>
            <a:ext cx="10137299" cy="680039"/>
          </a:xfrm>
          <a:prstGeom prst="rect">
            <a:avLst/>
          </a:prstGeom>
        </p:spPr>
        <p:txBody>
          <a:bodyPr lIns="0" tIns="0" rIns="0" bIns="0" rtlCol="0" anchor="t">
            <a:spAutoFit/>
          </a:bodyPr>
          <a:lstStyle/>
          <a:p>
            <a:pPr algn="ctr">
              <a:lnSpc>
                <a:spcPts val="5567"/>
              </a:lnSpc>
            </a:pPr>
            <a:r>
              <a:rPr lang="en-US" sz="3976" b="1" u="sng">
                <a:solidFill>
                  <a:srgbClr val="8E5330"/>
                </a:solidFill>
                <a:latin typeface="Open Sans Bold"/>
                <a:ea typeface="Open Sans Bold"/>
                <a:cs typeface="Open Sans Bold"/>
                <a:sym typeface="Open Sans Bold"/>
              </a:rPr>
              <a:t>les étapes de germination de la graine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7116" y="1372707"/>
            <a:ext cx="8886884" cy="6620729"/>
          </a:xfrm>
          <a:custGeom>
            <a:avLst/>
            <a:gdLst/>
            <a:ahLst/>
            <a:cxnLst/>
            <a:rect l="l" t="t" r="r" b="b"/>
            <a:pathLst>
              <a:path w="8886884" h="6620729">
                <a:moveTo>
                  <a:pt x="0" y="0"/>
                </a:moveTo>
                <a:lnTo>
                  <a:pt x="8886884" y="0"/>
                </a:lnTo>
                <a:lnTo>
                  <a:pt x="8886884" y="6620728"/>
                </a:lnTo>
                <a:lnTo>
                  <a:pt x="0" y="6620728"/>
                </a:lnTo>
                <a:lnTo>
                  <a:pt x="0" y="0"/>
                </a:lnTo>
                <a:close/>
              </a:path>
            </a:pathLst>
          </a:custGeom>
          <a:blipFill>
            <a:blip r:embed="rId2"/>
            <a:stretch>
              <a:fillRect/>
            </a:stretch>
          </a:blipFill>
        </p:spPr>
      </p:sp>
      <p:sp>
        <p:nvSpPr>
          <p:cNvPr id="3" name="Freeform 3"/>
          <p:cNvSpPr/>
          <p:nvPr/>
        </p:nvSpPr>
        <p:spPr>
          <a:xfrm>
            <a:off x="9144000" y="1729444"/>
            <a:ext cx="9144000" cy="5154930"/>
          </a:xfrm>
          <a:custGeom>
            <a:avLst/>
            <a:gdLst/>
            <a:ahLst/>
            <a:cxnLst/>
            <a:rect l="l" t="t" r="r" b="b"/>
            <a:pathLst>
              <a:path w="9144000" h="5154930">
                <a:moveTo>
                  <a:pt x="0" y="0"/>
                </a:moveTo>
                <a:lnTo>
                  <a:pt x="9144000" y="0"/>
                </a:lnTo>
                <a:lnTo>
                  <a:pt x="9144000" y="5154930"/>
                </a:lnTo>
                <a:lnTo>
                  <a:pt x="0" y="5154930"/>
                </a:lnTo>
                <a:lnTo>
                  <a:pt x="0" y="0"/>
                </a:lnTo>
                <a:close/>
              </a:path>
            </a:pathLst>
          </a:custGeom>
          <a:blipFill>
            <a:blip r:embed="rId3"/>
            <a:stretch>
              <a:fillRect/>
            </a:stretch>
          </a:blipFill>
        </p:spPr>
      </p:sp>
      <p:sp>
        <p:nvSpPr>
          <p:cNvPr id="4" name="Freeform 4"/>
          <p:cNvSpPr/>
          <p:nvPr/>
        </p:nvSpPr>
        <p:spPr>
          <a:xfrm>
            <a:off x="3184149" y="8336335"/>
            <a:ext cx="11301259" cy="1557018"/>
          </a:xfrm>
          <a:custGeom>
            <a:avLst/>
            <a:gdLst/>
            <a:ahLst/>
            <a:cxnLst/>
            <a:rect l="l" t="t" r="r" b="b"/>
            <a:pathLst>
              <a:path w="11301259" h="1557018">
                <a:moveTo>
                  <a:pt x="0" y="0"/>
                </a:moveTo>
                <a:lnTo>
                  <a:pt x="11301259" y="0"/>
                </a:lnTo>
                <a:lnTo>
                  <a:pt x="11301259" y="1557018"/>
                </a:lnTo>
                <a:lnTo>
                  <a:pt x="0" y="1557018"/>
                </a:lnTo>
                <a:lnTo>
                  <a:pt x="0" y="0"/>
                </a:lnTo>
                <a:close/>
              </a:path>
            </a:pathLst>
          </a:custGeom>
          <a:blipFill>
            <a:blip r:embed="rId4"/>
            <a:stretch>
              <a:fillRect b="-52423"/>
            </a:stretch>
          </a:blipFill>
        </p:spPr>
      </p:sp>
      <p:sp>
        <p:nvSpPr>
          <p:cNvPr id="5" name="Freeform 5"/>
          <p:cNvSpPr/>
          <p:nvPr/>
        </p:nvSpPr>
        <p:spPr>
          <a:xfrm>
            <a:off x="2543624" y="8474319"/>
            <a:ext cx="640525" cy="640525"/>
          </a:xfrm>
          <a:custGeom>
            <a:avLst/>
            <a:gdLst/>
            <a:ahLst/>
            <a:cxnLst/>
            <a:rect l="l" t="t" r="r" b="b"/>
            <a:pathLst>
              <a:path w="640525" h="640525">
                <a:moveTo>
                  <a:pt x="0" y="0"/>
                </a:moveTo>
                <a:lnTo>
                  <a:pt x="640525" y="0"/>
                </a:lnTo>
                <a:lnTo>
                  <a:pt x="640525" y="640525"/>
                </a:lnTo>
                <a:lnTo>
                  <a:pt x="0" y="64052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3802592" y="3408"/>
            <a:ext cx="10682817" cy="1025292"/>
          </a:xfrm>
          <a:prstGeom prst="rect">
            <a:avLst/>
          </a:prstGeom>
        </p:spPr>
        <p:txBody>
          <a:bodyPr lIns="0" tIns="0" rIns="0" bIns="0" rtlCol="0" anchor="t">
            <a:spAutoFit/>
          </a:bodyPr>
          <a:lstStyle/>
          <a:p>
            <a:pPr algn="ctr">
              <a:lnSpc>
                <a:spcPts val="7537"/>
              </a:lnSpc>
              <a:spcBef>
                <a:spcPct val="0"/>
              </a:spcBef>
            </a:pPr>
            <a:r>
              <a:rPr lang="en-US" sz="5384" b="1" u="sng" spc="59">
                <a:solidFill>
                  <a:srgbClr val="004AAD"/>
                </a:solidFill>
                <a:latin typeface="Times New Roman MT Condensed Bold"/>
                <a:ea typeface="Times New Roman MT Condensed Bold"/>
                <a:cs typeface="Times New Roman MT Condensed Bold"/>
                <a:sym typeface="Times New Roman MT Condensed Bold"/>
              </a:rPr>
              <a:t>cycle de développement des angiospermes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90895" cy="10287000"/>
          </a:xfrm>
          <a:custGeom>
            <a:avLst/>
            <a:gdLst/>
            <a:ahLst/>
            <a:cxnLst/>
            <a:rect l="l" t="t" r="r" b="b"/>
            <a:pathLst>
              <a:path w="18290895" h="10287000">
                <a:moveTo>
                  <a:pt x="0" y="0"/>
                </a:moveTo>
                <a:lnTo>
                  <a:pt x="18290895" y="0"/>
                </a:lnTo>
                <a:lnTo>
                  <a:pt x="18290895" y="10287000"/>
                </a:lnTo>
                <a:lnTo>
                  <a:pt x="0" y="10287000"/>
                </a:lnTo>
                <a:lnTo>
                  <a:pt x="0" y="0"/>
                </a:lnTo>
                <a:close/>
              </a:path>
            </a:pathLst>
          </a:custGeom>
          <a:blipFill>
            <a:blip r:embed="rId2"/>
            <a:stretch>
              <a:fillRect l="-886" t="-61388" r="-380" b="-238740"/>
            </a:stretch>
          </a:blipFill>
        </p:spPr>
      </p:sp>
      <p:sp>
        <p:nvSpPr>
          <p:cNvPr id="3" name="TextBox 3"/>
          <p:cNvSpPr txBox="1"/>
          <p:nvPr/>
        </p:nvSpPr>
        <p:spPr>
          <a:xfrm>
            <a:off x="0" y="6600570"/>
            <a:ext cx="10333517" cy="3453769"/>
          </a:xfrm>
          <a:prstGeom prst="rect">
            <a:avLst/>
          </a:prstGeom>
        </p:spPr>
        <p:txBody>
          <a:bodyPr lIns="0" tIns="0" rIns="0" bIns="0" rtlCol="0" anchor="t">
            <a:spAutoFit/>
          </a:bodyPr>
          <a:lstStyle/>
          <a:p>
            <a:pPr algn="ctr">
              <a:lnSpc>
                <a:spcPts val="13859"/>
              </a:lnSpc>
            </a:pPr>
            <a:r>
              <a:rPr lang="en-US" sz="9899" b="1" u="sng">
                <a:solidFill>
                  <a:srgbClr val="000000"/>
                </a:solidFill>
                <a:latin typeface="Open Sans Bold"/>
                <a:ea typeface="Open Sans Bold"/>
                <a:cs typeface="Open Sans Bold"/>
                <a:sym typeface="Open Sans Bold"/>
              </a:rPr>
              <a:t> Les Gymnospermes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9154" y="723900"/>
            <a:ext cx="18009691" cy="3970699"/>
          </a:xfrm>
          <a:prstGeom prst="rect">
            <a:avLst/>
          </a:prstGeom>
        </p:spPr>
        <p:txBody>
          <a:bodyPr lIns="0" tIns="0" rIns="0" bIns="0" rtlCol="0" anchor="t">
            <a:spAutoFit/>
          </a:bodyPr>
          <a:lstStyle/>
          <a:p>
            <a:pPr marL="872952" lvl="1" indent="-436476" algn="l">
              <a:lnSpc>
                <a:spcPts val="8086"/>
              </a:lnSpc>
              <a:buFont typeface="Arial"/>
              <a:buChar char="•"/>
            </a:pPr>
            <a:r>
              <a:rPr lang="en-US" sz="4043" b="1" u="sng">
                <a:solidFill>
                  <a:srgbClr val="FF3131"/>
                </a:solidFill>
                <a:latin typeface="Open Sans Bold"/>
                <a:ea typeface="Open Sans Bold"/>
                <a:cs typeface="Open Sans Bold"/>
                <a:sym typeface="Open Sans Bold"/>
              </a:rPr>
              <a:t>Les gymnospermes</a:t>
            </a:r>
            <a:r>
              <a:rPr lang="en-US" sz="4043" b="1">
                <a:solidFill>
                  <a:srgbClr val="000000"/>
                </a:solidFill>
                <a:latin typeface="Open Sans Bold"/>
                <a:ea typeface="Open Sans Bold"/>
                <a:cs typeface="Open Sans Bold"/>
                <a:sym typeface="Open Sans Bold"/>
              </a:rPr>
              <a:t>, constituent un ensemble de plantes peu représentées</a:t>
            </a:r>
          </a:p>
          <a:p>
            <a:pPr marL="872952" lvl="1" indent="-436476" algn="l">
              <a:lnSpc>
                <a:spcPts val="8086"/>
              </a:lnSpc>
              <a:buFont typeface="Arial"/>
              <a:buChar char="•"/>
            </a:pPr>
            <a:r>
              <a:rPr lang="en-US" sz="4043" b="1">
                <a:solidFill>
                  <a:srgbClr val="000000"/>
                </a:solidFill>
                <a:latin typeface="Open Sans Bold"/>
                <a:ea typeface="Open Sans Bold"/>
                <a:cs typeface="Open Sans Bold"/>
                <a:sym typeface="Open Sans Bold"/>
              </a:rPr>
              <a:t>  dont les graines sont non enfermées à l'intérieur du fruit. </a:t>
            </a:r>
          </a:p>
          <a:p>
            <a:pPr marL="872952" lvl="1" indent="-436476" algn="l">
              <a:lnSpc>
                <a:spcPts val="8086"/>
              </a:lnSpc>
              <a:buFont typeface="Arial"/>
              <a:buChar char="•"/>
            </a:pPr>
            <a:r>
              <a:rPr lang="en-US" sz="4043" b="1">
                <a:solidFill>
                  <a:srgbClr val="000000"/>
                </a:solidFill>
                <a:latin typeface="Open Sans Bold"/>
                <a:ea typeface="Open Sans Bold"/>
                <a:cs typeface="Open Sans Bold"/>
                <a:sym typeface="Open Sans Bold"/>
              </a:rPr>
              <a:t>comprennent 700 espèces environ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570785"/>
            <a:ext cx="18122789" cy="6586419"/>
          </a:xfrm>
          <a:prstGeom prst="rect">
            <a:avLst/>
          </a:prstGeom>
        </p:spPr>
        <p:txBody>
          <a:bodyPr lIns="0" tIns="0" rIns="0" bIns="0" rtlCol="0" anchor="t">
            <a:spAutoFit/>
          </a:bodyPr>
          <a:lstStyle/>
          <a:p>
            <a:pPr marL="871267" lvl="1" indent="-435633" algn="l">
              <a:lnSpc>
                <a:spcPts val="7506"/>
              </a:lnSpc>
              <a:buFont typeface="Arial"/>
              <a:buChar char="•"/>
            </a:pPr>
            <a:r>
              <a:rPr lang="en-US" sz="4035" b="1">
                <a:solidFill>
                  <a:srgbClr val="000000"/>
                </a:solidFill>
                <a:latin typeface="Open Sans Bold"/>
                <a:ea typeface="Open Sans Bold"/>
                <a:cs typeface="Open Sans Bold"/>
                <a:sym typeface="Open Sans Bold"/>
              </a:rPr>
              <a:t>La majorité des gymnospermes sont des arbres à feuilles en </a:t>
            </a:r>
            <a:r>
              <a:rPr lang="en-US" sz="4035" b="1">
                <a:solidFill>
                  <a:srgbClr val="FF3131"/>
                </a:solidFill>
                <a:latin typeface="Open Sans Bold"/>
                <a:ea typeface="Open Sans Bold"/>
                <a:cs typeface="Open Sans Bold"/>
                <a:sym typeface="Open Sans Bold"/>
              </a:rPr>
              <a:t>aiguilles </a:t>
            </a:r>
            <a:r>
              <a:rPr lang="en-US" sz="4035" b="1">
                <a:solidFill>
                  <a:srgbClr val="000000"/>
                </a:solidFill>
                <a:latin typeface="Open Sans Bold"/>
                <a:ea typeface="Open Sans Bold"/>
                <a:cs typeface="Open Sans Bold"/>
                <a:sym typeface="Open Sans Bold"/>
              </a:rPr>
              <a:t>ou en </a:t>
            </a:r>
            <a:r>
              <a:rPr lang="en-US" sz="4035" b="1">
                <a:solidFill>
                  <a:srgbClr val="FF3131"/>
                </a:solidFill>
                <a:latin typeface="Open Sans Bold"/>
                <a:ea typeface="Open Sans Bold"/>
                <a:cs typeface="Open Sans Bold"/>
                <a:sym typeface="Open Sans Bold"/>
              </a:rPr>
              <a:t>écailles</a:t>
            </a:r>
          </a:p>
          <a:p>
            <a:pPr marL="871267" lvl="1" indent="-435633" algn="l">
              <a:lnSpc>
                <a:spcPts val="7506"/>
              </a:lnSpc>
              <a:buFont typeface="Arial"/>
              <a:buChar char="•"/>
            </a:pPr>
            <a:r>
              <a:rPr lang="en-US" sz="4035" b="1">
                <a:solidFill>
                  <a:srgbClr val="000000"/>
                </a:solidFill>
                <a:latin typeface="Open Sans Bold"/>
                <a:ea typeface="Open Sans Bold"/>
                <a:cs typeface="Open Sans Bold"/>
                <a:sym typeface="Open Sans Bold"/>
              </a:rPr>
              <a:t> leurs fruits sont généralement sous forme d'un </a:t>
            </a:r>
            <a:r>
              <a:rPr lang="en-US" sz="4035" b="1">
                <a:solidFill>
                  <a:srgbClr val="FF3131"/>
                </a:solidFill>
                <a:latin typeface="Open Sans Bold"/>
                <a:ea typeface="Open Sans Bold"/>
                <a:cs typeface="Open Sans Bold"/>
                <a:sym typeface="Open Sans Bold"/>
              </a:rPr>
              <a:t>cône</a:t>
            </a:r>
            <a:r>
              <a:rPr lang="en-US" sz="4035" b="1">
                <a:solidFill>
                  <a:srgbClr val="000000"/>
                </a:solidFill>
                <a:latin typeface="Open Sans Bold"/>
                <a:ea typeface="Open Sans Bold"/>
                <a:cs typeface="Open Sans Bold"/>
                <a:sym typeface="Open Sans Bold"/>
              </a:rPr>
              <a:t>, ainsi que</a:t>
            </a:r>
          </a:p>
          <a:p>
            <a:pPr marL="871267" lvl="1" indent="-435633" algn="l">
              <a:lnSpc>
                <a:spcPts val="7506"/>
              </a:lnSpc>
              <a:buFont typeface="Arial"/>
              <a:buChar char="•"/>
            </a:pPr>
            <a:r>
              <a:rPr lang="en-US" sz="4035" b="1">
                <a:solidFill>
                  <a:srgbClr val="000000"/>
                </a:solidFill>
                <a:latin typeface="Open Sans Bold"/>
                <a:ea typeface="Open Sans Bold"/>
                <a:cs typeface="Open Sans Bold"/>
                <a:sym typeface="Open Sans Bold"/>
              </a:rPr>
              <a:t>leurs organes reproducteurs mâles et femelles, on parle donc de </a:t>
            </a:r>
            <a:r>
              <a:rPr lang="en-US" sz="4035" b="1">
                <a:solidFill>
                  <a:srgbClr val="FF3131"/>
                </a:solidFill>
                <a:latin typeface="Open Sans Bold"/>
                <a:ea typeface="Open Sans Bold"/>
                <a:cs typeface="Open Sans Bold"/>
                <a:sym typeface="Open Sans Bold"/>
              </a:rPr>
              <a:t>conifères.</a:t>
            </a:r>
          </a:p>
          <a:p>
            <a:pPr marL="871267" lvl="1" indent="-435633" algn="l">
              <a:lnSpc>
                <a:spcPts val="7506"/>
              </a:lnSpc>
              <a:buFont typeface="Arial"/>
              <a:buChar char="•"/>
            </a:pPr>
            <a:r>
              <a:rPr lang="en-US" sz="4035" b="1">
                <a:solidFill>
                  <a:srgbClr val="000000"/>
                </a:solidFill>
                <a:latin typeface="Open Sans Bold"/>
                <a:ea typeface="Open Sans Bold"/>
                <a:cs typeface="Open Sans Bold"/>
                <a:sym typeface="Open Sans Bold"/>
              </a:rPr>
              <a:t>Les conifères forment le groupe principal des gymnospermes (</a:t>
            </a:r>
            <a:r>
              <a:rPr lang="en-US" sz="4035" b="1">
                <a:solidFill>
                  <a:srgbClr val="FF3131"/>
                </a:solidFill>
                <a:latin typeface="Open Sans Bold"/>
                <a:ea typeface="Open Sans Bold"/>
                <a:cs typeface="Open Sans Bold"/>
                <a:sym typeface="Open Sans Bold"/>
              </a:rPr>
              <a:t>500</a:t>
            </a:r>
            <a:r>
              <a:rPr lang="en-US" sz="4035" b="1">
                <a:solidFill>
                  <a:srgbClr val="000000"/>
                </a:solidFill>
                <a:latin typeface="Open Sans Bold"/>
                <a:ea typeface="Open Sans Bold"/>
                <a:cs typeface="Open Sans Bold"/>
                <a:sym typeface="Open Sans Bold"/>
              </a:rPr>
              <a:t> espèces des 700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3594" y="0"/>
            <a:ext cx="16625706" cy="10139920"/>
          </a:xfrm>
          <a:custGeom>
            <a:avLst/>
            <a:gdLst/>
            <a:ahLst/>
            <a:cxnLst/>
            <a:rect l="l" t="t" r="r" b="b"/>
            <a:pathLst>
              <a:path w="16625706" h="10139920">
                <a:moveTo>
                  <a:pt x="0" y="0"/>
                </a:moveTo>
                <a:lnTo>
                  <a:pt x="16625706" y="0"/>
                </a:lnTo>
                <a:lnTo>
                  <a:pt x="16625706" y="10139920"/>
                </a:lnTo>
                <a:lnTo>
                  <a:pt x="0" y="10139920"/>
                </a:lnTo>
                <a:lnTo>
                  <a:pt x="0" y="0"/>
                </a:lnTo>
                <a:close/>
              </a:path>
            </a:pathLst>
          </a:custGeom>
          <a:blipFill>
            <a:blip r:embed="rId2"/>
            <a:stretch>
              <a:fillRect l="-1316" t="-1123" r="-1192" b="-1123"/>
            </a:stretch>
          </a:blipFill>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097226" y="2000600"/>
            <a:ext cx="9630959" cy="5818512"/>
          </a:xfrm>
          <a:prstGeom prst="rect">
            <a:avLst/>
          </a:prstGeom>
        </p:spPr>
        <p:txBody>
          <a:bodyPr lIns="0" tIns="0" rIns="0" bIns="0" rtlCol="0" anchor="t">
            <a:spAutoFit/>
          </a:bodyPr>
          <a:lstStyle/>
          <a:p>
            <a:pPr algn="ctr">
              <a:lnSpc>
                <a:spcPts val="11619"/>
              </a:lnSpc>
              <a:spcBef>
                <a:spcPct val="0"/>
              </a:spcBef>
            </a:pPr>
            <a:r>
              <a:rPr lang="en-US" sz="8299" b="1">
                <a:solidFill>
                  <a:srgbClr val="FF3131"/>
                </a:solidFill>
                <a:latin typeface="Open Sans Bold"/>
                <a:ea typeface="Open Sans Bold"/>
                <a:cs typeface="Open Sans Bold"/>
                <a:sym typeface="Open Sans Bold"/>
              </a:rPr>
              <a:t>Organisation de l’appareil reproducteur des gymnospermes</a:t>
            </a:r>
          </a:p>
        </p:txBody>
      </p:sp>
      <p:sp>
        <p:nvSpPr>
          <p:cNvPr id="3" name="Freeform 3"/>
          <p:cNvSpPr/>
          <p:nvPr/>
        </p:nvSpPr>
        <p:spPr>
          <a:xfrm>
            <a:off x="3004081" y="338515"/>
            <a:ext cx="11530882" cy="8952157"/>
          </a:xfrm>
          <a:custGeom>
            <a:avLst/>
            <a:gdLst/>
            <a:ahLst/>
            <a:cxnLst/>
            <a:rect l="l" t="t" r="r" b="b"/>
            <a:pathLst>
              <a:path w="11530882" h="8952157">
                <a:moveTo>
                  <a:pt x="0" y="0"/>
                </a:moveTo>
                <a:lnTo>
                  <a:pt x="11530882" y="0"/>
                </a:lnTo>
                <a:lnTo>
                  <a:pt x="11530882" y="8952157"/>
                </a:lnTo>
                <a:lnTo>
                  <a:pt x="0" y="8952157"/>
                </a:lnTo>
                <a:lnTo>
                  <a:pt x="0" y="0"/>
                </a:lnTo>
                <a:close/>
              </a:path>
            </a:pathLst>
          </a:custGeom>
          <a:blipFill>
            <a:blip r:embed="rId2">
              <a:alphaModFix amt="75000"/>
              <a:extLst>
                <a:ext uri="{96DAC541-7B7A-43D3-8B79-37D633B846F1}">
                  <asvg:svgBlip xmlns:asvg="http://schemas.microsoft.com/office/drawing/2016/SVG/main" r:embed="rId3"/>
                </a:ext>
              </a:extLst>
            </a:blip>
            <a:stretch>
              <a:fillRect/>
            </a:stretch>
          </a:blipFill>
          <a:ln cap="sq">
            <a:noFill/>
            <a:prstDash val="solid"/>
            <a:miter/>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866869" y="3726866"/>
            <a:ext cx="10285924" cy="6560134"/>
          </a:xfrm>
          <a:custGeom>
            <a:avLst/>
            <a:gdLst/>
            <a:ahLst/>
            <a:cxnLst/>
            <a:rect l="l" t="t" r="r" b="b"/>
            <a:pathLst>
              <a:path w="10285924" h="6560134">
                <a:moveTo>
                  <a:pt x="0" y="0"/>
                </a:moveTo>
                <a:lnTo>
                  <a:pt x="10285924" y="0"/>
                </a:lnTo>
                <a:lnTo>
                  <a:pt x="10285924" y="6560134"/>
                </a:lnTo>
                <a:lnTo>
                  <a:pt x="0" y="6560134"/>
                </a:lnTo>
                <a:lnTo>
                  <a:pt x="0" y="0"/>
                </a:lnTo>
                <a:close/>
              </a:path>
            </a:pathLst>
          </a:custGeom>
          <a:blipFill>
            <a:blip r:embed="rId2"/>
            <a:stretch>
              <a:fillRect/>
            </a:stretch>
          </a:blipFill>
        </p:spPr>
      </p:sp>
      <p:sp>
        <p:nvSpPr>
          <p:cNvPr id="3" name="TextBox 3"/>
          <p:cNvSpPr txBox="1"/>
          <p:nvPr/>
        </p:nvSpPr>
        <p:spPr>
          <a:xfrm>
            <a:off x="145104" y="101599"/>
            <a:ext cx="10199846" cy="927101"/>
          </a:xfrm>
          <a:prstGeom prst="rect">
            <a:avLst/>
          </a:prstGeom>
        </p:spPr>
        <p:txBody>
          <a:bodyPr lIns="0" tIns="0" rIns="0" bIns="0" rtlCol="0" anchor="t">
            <a:spAutoFit/>
          </a:bodyPr>
          <a:lstStyle/>
          <a:p>
            <a:pPr algn="ctr">
              <a:lnSpc>
                <a:spcPts val="7699"/>
              </a:lnSpc>
              <a:spcBef>
                <a:spcPct val="0"/>
              </a:spcBef>
            </a:pPr>
            <a:r>
              <a:rPr lang="en-US" sz="5499" b="1" u="sng">
                <a:solidFill>
                  <a:srgbClr val="22560F"/>
                </a:solidFill>
                <a:latin typeface="Open Sans Bold"/>
                <a:ea typeface="Open Sans Bold"/>
                <a:cs typeface="Open Sans Bold"/>
                <a:sym typeface="Open Sans Bold"/>
              </a:rPr>
              <a:t>L’appareil reproducteur mâle</a:t>
            </a:r>
          </a:p>
        </p:txBody>
      </p:sp>
      <p:sp>
        <p:nvSpPr>
          <p:cNvPr id="4" name="TextBox 4"/>
          <p:cNvSpPr txBox="1"/>
          <p:nvPr/>
        </p:nvSpPr>
        <p:spPr>
          <a:xfrm>
            <a:off x="0" y="1077011"/>
            <a:ext cx="18288000" cy="2649855"/>
          </a:xfrm>
          <a:prstGeom prst="rect">
            <a:avLst/>
          </a:prstGeom>
        </p:spPr>
        <p:txBody>
          <a:bodyPr lIns="0" tIns="0" rIns="0" bIns="0" rtlCol="0" anchor="t">
            <a:spAutoFit/>
          </a:bodyPr>
          <a:lstStyle/>
          <a:p>
            <a:pPr algn="ctr">
              <a:lnSpc>
                <a:spcPts val="5264"/>
              </a:lnSpc>
            </a:pPr>
            <a:r>
              <a:rPr lang="en-US" sz="3899" b="1" dirty="0">
                <a:solidFill>
                  <a:srgbClr val="18200D"/>
                </a:solidFill>
                <a:latin typeface="Open Sans Bold"/>
                <a:ea typeface="Open Sans Bold"/>
                <a:cs typeface="Open Sans Bold"/>
                <a:sym typeface="Open Sans Bold"/>
              </a:rPr>
              <a:t>Le pin </a:t>
            </a:r>
            <a:r>
              <a:rPr lang="en-US" sz="3899" b="1" dirty="0" err="1">
                <a:solidFill>
                  <a:srgbClr val="18200D"/>
                </a:solidFill>
                <a:latin typeface="Open Sans Bold"/>
                <a:ea typeface="Open Sans Bold"/>
                <a:cs typeface="Open Sans Bold"/>
                <a:sym typeface="Open Sans Bold"/>
              </a:rPr>
              <a:t>est</a:t>
            </a:r>
            <a:r>
              <a:rPr lang="en-US" sz="3899" b="1" dirty="0">
                <a:solidFill>
                  <a:srgbClr val="18200D"/>
                </a:solidFill>
                <a:latin typeface="Open Sans Bold"/>
                <a:ea typeface="Open Sans Bold"/>
                <a:cs typeface="Open Sans Bold"/>
                <a:sym typeface="Open Sans Bold"/>
              </a:rPr>
              <a:t> </a:t>
            </a:r>
            <a:r>
              <a:rPr lang="en-US" sz="3899" b="1" dirty="0" err="1">
                <a:solidFill>
                  <a:srgbClr val="18200D"/>
                </a:solidFill>
                <a:latin typeface="Open Sans Bold"/>
                <a:ea typeface="Open Sans Bold"/>
                <a:cs typeface="Open Sans Bold"/>
                <a:sym typeface="Open Sans Bold"/>
              </a:rPr>
              <a:t>une</a:t>
            </a:r>
            <a:r>
              <a:rPr lang="en-US" sz="3899" b="1" dirty="0">
                <a:solidFill>
                  <a:srgbClr val="18200D"/>
                </a:solidFill>
                <a:latin typeface="Open Sans Bold"/>
                <a:ea typeface="Open Sans Bold"/>
                <a:cs typeface="Open Sans Bold"/>
                <a:sym typeface="Open Sans Bold"/>
              </a:rPr>
              <a:t> </a:t>
            </a:r>
            <a:r>
              <a:rPr lang="en-US" sz="3899" b="1" dirty="0" err="1">
                <a:solidFill>
                  <a:srgbClr val="18200D"/>
                </a:solidFill>
                <a:latin typeface="Open Sans Bold"/>
                <a:ea typeface="Open Sans Bold"/>
                <a:cs typeface="Open Sans Bold"/>
                <a:sym typeface="Open Sans Bold"/>
              </a:rPr>
              <a:t>plante</a:t>
            </a:r>
            <a:r>
              <a:rPr lang="en-US" sz="3899" b="1" dirty="0">
                <a:solidFill>
                  <a:srgbClr val="18200D"/>
                </a:solidFill>
                <a:latin typeface="Open Sans Bold"/>
                <a:ea typeface="Open Sans Bold"/>
                <a:cs typeface="Open Sans Bold"/>
                <a:sym typeface="Open Sans Bold"/>
              </a:rPr>
              <a:t> </a:t>
            </a:r>
            <a:r>
              <a:rPr lang="en-US" sz="3899" b="1" dirty="0" err="1">
                <a:solidFill>
                  <a:srgbClr val="18200D"/>
                </a:solidFill>
                <a:latin typeface="Open Sans Bold"/>
                <a:ea typeface="Open Sans Bold"/>
                <a:cs typeface="Open Sans Bold"/>
                <a:sym typeface="Open Sans Bold"/>
              </a:rPr>
              <a:t>unisexuée</a:t>
            </a:r>
            <a:r>
              <a:rPr lang="en-US" sz="3899" b="1" dirty="0">
                <a:solidFill>
                  <a:srgbClr val="18200D"/>
                </a:solidFill>
                <a:latin typeface="Open Sans Bold"/>
                <a:ea typeface="Open Sans Bold"/>
                <a:cs typeface="Open Sans Bold"/>
                <a:sym typeface="Open Sans Bold"/>
              </a:rPr>
              <a:t> </a:t>
            </a:r>
            <a:r>
              <a:rPr lang="en-US" sz="3899" b="1" dirty="0" err="1">
                <a:solidFill>
                  <a:srgbClr val="18200D"/>
                </a:solidFill>
                <a:latin typeface="Open Sans Bold"/>
                <a:ea typeface="Open Sans Bold"/>
                <a:cs typeface="Open Sans Bold"/>
                <a:sym typeface="Open Sans Bold"/>
              </a:rPr>
              <a:t>monoïque</a:t>
            </a:r>
            <a:r>
              <a:rPr lang="en-US" sz="3899" b="1" dirty="0">
                <a:solidFill>
                  <a:srgbClr val="18200D"/>
                </a:solidFill>
                <a:latin typeface="Open Sans Bold"/>
                <a:ea typeface="Open Sans Bold"/>
                <a:cs typeface="Open Sans Bold"/>
                <a:sym typeface="Open Sans Bold"/>
              </a:rPr>
              <a:t>, </a:t>
            </a:r>
            <a:r>
              <a:rPr lang="en-US" sz="3899" b="1" dirty="0" err="1">
                <a:solidFill>
                  <a:srgbClr val="18200D"/>
                </a:solidFill>
                <a:latin typeface="Open Sans Bold"/>
                <a:ea typeface="Open Sans Bold"/>
                <a:cs typeface="Open Sans Bold"/>
                <a:sym typeface="Open Sans Bold"/>
              </a:rPr>
              <a:t>c'est</a:t>
            </a:r>
            <a:r>
              <a:rPr lang="en-US" sz="3899" b="1" dirty="0">
                <a:solidFill>
                  <a:srgbClr val="18200D"/>
                </a:solidFill>
                <a:latin typeface="Open Sans Bold"/>
                <a:ea typeface="Open Sans Bold"/>
                <a:cs typeface="Open Sans Bold"/>
                <a:sym typeface="Open Sans Bold"/>
              </a:rPr>
              <a:t>-à-dire que les fleurs </a:t>
            </a:r>
            <a:r>
              <a:rPr lang="en-US" sz="3899" b="1" dirty="0" err="1">
                <a:solidFill>
                  <a:srgbClr val="18200D"/>
                </a:solidFill>
                <a:latin typeface="Open Sans Bold"/>
                <a:ea typeface="Open Sans Bold"/>
                <a:cs typeface="Open Sans Bold"/>
                <a:sym typeface="Open Sans Bold"/>
              </a:rPr>
              <a:t>mâles</a:t>
            </a:r>
            <a:r>
              <a:rPr lang="en-US" sz="3899" b="1" dirty="0">
                <a:solidFill>
                  <a:srgbClr val="18200D"/>
                </a:solidFill>
                <a:latin typeface="Open Sans Bold"/>
                <a:ea typeface="Open Sans Bold"/>
                <a:cs typeface="Open Sans Bold"/>
                <a:sym typeface="Open Sans Bold"/>
              </a:rPr>
              <a:t> et fleurs </a:t>
            </a:r>
            <a:r>
              <a:rPr lang="en-US" sz="3899" b="1" dirty="0" err="1">
                <a:solidFill>
                  <a:srgbClr val="18200D"/>
                </a:solidFill>
                <a:latin typeface="Open Sans Bold"/>
                <a:ea typeface="Open Sans Bold"/>
                <a:cs typeface="Open Sans Bold"/>
                <a:sym typeface="Open Sans Bold"/>
              </a:rPr>
              <a:t>femelles</a:t>
            </a:r>
            <a:r>
              <a:rPr lang="en-US" sz="3899" b="1" dirty="0">
                <a:solidFill>
                  <a:srgbClr val="18200D"/>
                </a:solidFill>
                <a:latin typeface="Open Sans Bold"/>
                <a:ea typeface="Open Sans Bold"/>
                <a:cs typeface="Open Sans Bold"/>
                <a:sym typeface="Open Sans Bold"/>
              </a:rPr>
              <a:t> </a:t>
            </a:r>
            <a:r>
              <a:rPr lang="en-US" sz="3899" b="1" dirty="0" err="1">
                <a:solidFill>
                  <a:srgbClr val="18200D"/>
                </a:solidFill>
                <a:latin typeface="Open Sans Bold"/>
                <a:ea typeface="Open Sans Bold"/>
                <a:cs typeface="Open Sans Bold"/>
                <a:sym typeface="Open Sans Bold"/>
              </a:rPr>
              <a:t>sont</a:t>
            </a:r>
            <a:r>
              <a:rPr lang="en-US" sz="3899" b="1" dirty="0">
                <a:solidFill>
                  <a:srgbClr val="18200D"/>
                </a:solidFill>
                <a:latin typeface="Open Sans Bold"/>
                <a:ea typeface="Open Sans Bold"/>
                <a:cs typeface="Open Sans Bold"/>
                <a:sym typeface="Open Sans Bold"/>
              </a:rPr>
              <a:t> </a:t>
            </a:r>
            <a:r>
              <a:rPr lang="en-US" sz="3899" b="1" dirty="0" err="1">
                <a:solidFill>
                  <a:srgbClr val="18200D"/>
                </a:solidFill>
                <a:latin typeface="Open Sans Bold"/>
                <a:ea typeface="Open Sans Bold"/>
                <a:cs typeface="Open Sans Bold"/>
                <a:sym typeface="Open Sans Bold"/>
              </a:rPr>
              <a:t>portées</a:t>
            </a:r>
            <a:r>
              <a:rPr lang="en-US" sz="3899" b="1" dirty="0">
                <a:solidFill>
                  <a:srgbClr val="18200D"/>
                </a:solidFill>
                <a:latin typeface="Open Sans Bold"/>
                <a:ea typeface="Open Sans Bold"/>
                <a:cs typeface="Open Sans Bold"/>
                <a:sym typeface="Open Sans Bold"/>
              </a:rPr>
              <a:t> par la </a:t>
            </a:r>
            <a:r>
              <a:rPr lang="en-US" sz="3899" b="1" dirty="0" err="1">
                <a:solidFill>
                  <a:srgbClr val="18200D"/>
                </a:solidFill>
                <a:latin typeface="Open Sans Bold"/>
                <a:ea typeface="Open Sans Bold"/>
                <a:cs typeface="Open Sans Bold"/>
                <a:sym typeface="Open Sans Bold"/>
              </a:rPr>
              <a:t>même</a:t>
            </a:r>
            <a:r>
              <a:rPr lang="en-US" sz="3899" b="1" dirty="0">
                <a:solidFill>
                  <a:srgbClr val="18200D"/>
                </a:solidFill>
                <a:latin typeface="Open Sans Bold"/>
                <a:ea typeface="Open Sans Bold"/>
                <a:cs typeface="Open Sans Bold"/>
                <a:sym typeface="Open Sans Bold"/>
              </a:rPr>
              <a:t> plantes.</a:t>
            </a:r>
          </a:p>
          <a:p>
            <a:pPr algn="ctr">
              <a:lnSpc>
                <a:spcPts val="5264"/>
              </a:lnSpc>
            </a:pPr>
            <a:endParaRPr lang="en-US" sz="3899" b="1" dirty="0">
              <a:solidFill>
                <a:srgbClr val="18200D"/>
              </a:solidFill>
              <a:latin typeface="Open Sans Bold"/>
              <a:ea typeface="Open Sans Bold"/>
              <a:cs typeface="Open Sans Bold"/>
              <a:sym typeface="Open Sans Bold"/>
            </a:endParaRPr>
          </a:p>
          <a:p>
            <a:pPr algn="ctr">
              <a:lnSpc>
                <a:spcPts val="5264"/>
              </a:lnSpc>
            </a:pPr>
            <a:r>
              <a:rPr lang="en-US" sz="3899" b="1" dirty="0">
                <a:solidFill>
                  <a:srgbClr val="18200D"/>
                </a:solidFill>
                <a:latin typeface="Open Sans Bold"/>
                <a:ea typeface="Open Sans Bold"/>
                <a:cs typeface="Open Sans Bold"/>
                <a:sym typeface="Open Sans Bold"/>
              </a:rPr>
              <a:t>Elle a des </a:t>
            </a:r>
            <a:r>
              <a:rPr lang="en-US" sz="3899" b="1" dirty="0" err="1">
                <a:solidFill>
                  <a:srgbClr val="18200D"/>
                </a:solidFill>
                <a:latin typeface="Open Sans Bold"/>
                <a:ea typeface="Open Sans Bold"/>
                <a:cs typeface="Open Sans Bold"/>
                <a:sym typeface="Open Sans Bold"/>
              </a:rPr>
              <a:t>feuilles</a:t>
            </a:r>
            <a:r>
              <a:rPr lang="en-US" sz="3899" b="1" dirty="0">
                <a:solidFill>
                  <a:srgbClr val="18200D"/>
                </a:solidFill>
                <a:latin typeface="Open Sans Bold"/>
                <a:ea typeface="Open Sans Bold"/>
                <a:cs typeface="Open Sans Bold"/>
                <a:sym typeface="Open Sans Bold"/>
              </a:rPr>
              <a:t> doubles </a:t>
            </a:r>
            <a:r>
              <a:rPr lang="en-US" sz="3899" b="1" dirty="0" err="1">
                <a:solidFill>
                  <a:srgbClr val="18200D"/>
                </a:solidFill>
                <a:latin typeface="Open Sans Bold"/>
                <a:ea typeface="Open Sans Bold"/>
                <a:cs typeface="Open Sans Bold"/>
                <a:sym typeface="Open Sans Bold"/>
              </a:rPr>
              <a:t>en</a:t>
            </a:r>
            <a:r>
              <a:rPr lang="en-US" sz="3899" b="1" dirty="0">
                <a:solidFill>
                  <a:srgbClr val="18200D"/>
                </a:solidFill>
                <a:latin typeface="Open Sans Bold"/>
                <a:ea typeface="Open Sans Bold"/>
                <a:cs typeface="Open Sans Bold"/>
                <a:sym typeface="Open Sans Bold"/>
              </a:rPr>
              <a:t> aiguille et des fleurs sous </a:t>
            </a:r>
            <a:r>
              <a:rPr lang="en-US" sz="3899" b="1" dirty="0" err="1">
                <a:solidFill>
                  <a:srgbClr val="18200D"/>
                </a:solidFill>
                <a:latin typeface="Open Sans Bold"/>
                <a:ea typeface="Open Sans Bold"/>
                <a:cs typeface="Open Sans Bold"/>
                <a:sym typeface="Open Sans Bold"/>
              </a:rPr>
              <a:t>forme</a:t>
            </a:r>
            <a:r>
              <a:rPr lang="en-US" sz="3899" b="1" dirty="0">
                <a:solidFill>
                  <a:srgbClr val="18200D"/>
                </a:solidFill>
                <a:latin typeface="Open Sans Bold"/>
                <a:ea typeface="Open Sans Bold"/>
                <a:cs typeface="Open Sans Bold"/>
                <a:sym typeface="Open Sans Bold"/>
              </a:rPr>
              <a:t> de </a:t>
            </a:r>
            <a:r>
              <a:rPr lang="en-US" sz="3899" b="1" dirty="0" err="1">
                <a:solidFill>
                  <a:srgbClr val="18200D"/>
                </a:solidFill>
                <a:latin typeface="Open Sans Bold"/>
                <a:ea typeface="Open Sans Bold"/>
                <a:cs typeface="Open Sans Bold"/>
                <a:sym typeface="Open Sans Bold"/>
              </a:rPr>
              <a:t>cônes</a:t>
            </a:r>
            <a:r>
              <a:rPr lang="en-US" sz="3899" b="1" dirty="0">
                <a:solidFill>
                  <a:srgbClr val="18200D"/>
                </a:solidFill>
                <a:latin typeface="Open Sans Bold"/>
                <a:ea typeface="Open Sans Bold"/>
                <a:cs typeface="Open Sans Bold"/>
                <a:sym typeface="Open Sans Bold"/>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942975"/>
            <a:ext cx="18288000" cy="7596505"/>
          </a:xfrm>
          <a:prstGeom prst="rect">
            <a:avLst/>
          </a:prstGeom>
        </p:spPr>
        <p:txBody>
          <a:bodyPr lIns="0" tIns="0" rIns="0" bIns="0" rtlCol="0" anchor="t">
            <a:spAutoFit/>
          </a:bodyPr>
          <a:lstStyle/>
          <a:p>
            <a:pPr algn="ctr">
              <a:lnSpc>
                <a:spcPts val="6019"/>
              </a:lnSpc>
              <a:spcBef>
                <a:spcPct val="0"/>
              </a:spcBef>
            </a:pPr>
            <a:r>
              <a:rPr lang="en-US" sz="4299" b="1">
                <a:solidFill>
                  <a:srgbClr val="000000"/>
                </a:solidFill>
                <a:latin typeface="Open Sans Bold"/>
                <a:ea typeface="Open Sans Bold"/>
                <a:cs typeface="Open Sans Bold"/>
                <a:sym typeface="Open Sans Bold"/>
              </a:rPr>
              <a:t>Chez le pin, les fleurs mâles forment de petits cônes groupés en épis à la base de certaines pousses de l’année.</a:t>
            </a:r>
          </a:p>
          <a:p>
            <a:pPr algn="ctr">
              <a:lnSpc>
                <a:spcPts val="6019"/>
              </a:lnSpc>
              <a:spcBef>
                <a:spcPct val="0"/>
              </a:spcBef>
            </a:pPr>
            <a:endParaRPr lang="en-US" sz="4299" b="1">
              <a:solidFill>
                <a:srgbClr val="000000"/>
              </a:solidFill>
              <a:latin typeface="Open Sans Bold"/>
              <a:ea typeface="Open Sans Bold"/>
              <a:cs typeface="Open Sans Bold"/>
              <a:sym typeface="Open Sans Bold"/>
            </a:endParaRPr>
          </a:p>
          <a:p>
            <a:pPr algn="ctr">
              <a:lnSpc>
                <a:spcPts val="6019"/>
              </a:lnSpc>
              <a:spcBef>
                <a:spcPct val="0"/>
              </a:spcBef>
            </a:pPr>
            <a:r>
              <a:rPr lang="en-US" sz="4299" b="1">
                <a:solidFill>
                  <a:srgbClr val="000000"/>
                </a:solidFill>
                <a:latin typeface="Open Sans Bold"/>
                <a:ea typeface="Open Sans Bold"/>
                <a:cs typeface="Open Sans Bold"/>
                <a:sym typeface="Open Sans Bold"/>
              </a:rPr>
              <a:t>Chaque cône mâle est constitué d’un certain nombre d’écailles organisées autour d’un axe.</a:t>
            </a:r>
          </a:p>
          <a:p>
            <a:pPr algn="ctr">
              <a:lnSpc>
                <a:spcPts val="6019"/>
              </a:lnSpc>
              <a:spcBef>
                <a:spcPct val="0"/>
              </a:spcBef>
            </a:pPr>
            <a:endParaRPr lang="en-US" sz="4299" b="1">
              <a:solidFill>
                <a:srgbClr val="000000"/>
              </a:solidFill>
              <a:latin typeface="Open Sans Bold"/>
              <a:ea typeface="Open Sans Bold"/>
              <a:cs typeface="Open Sans Bold"/>
              <a:sym typeface="Open Sans Bold"/>
            </a:endParaRPr>
          </a:p>
          <a:p>
            <a:pPr algn="ctr">
              <a:lnSpc>
                <a:spcPts val="6019"/>
              </a:lnSpc>
              <a:spcBef>
                <a:spcPct val="0"/>
              </a:spcBef>
            </a:pPr>
            <a:r>
              <a:rPr lang="en-US" sz="4299" b="1">
                <a:solidFill>
                  <a:srgbClr val="000000"/>
                </a:solidFill>
                <a:latin typeface="Open Sans Bold"/>
                <a:ea typeface="Open Sans Bold"/>
                <a:cs typeface="Open Sans Bold"/>
                <a:sym typeface="Open Sans Bold"/>
              </a:rPr>
              <a:t>Chaque écaille porte sur sa face inférieure deux microsporanges (sacs polliniques) qui contiennent les grains de pollen.</a:t>
            </a:r>
          </a:p>
          <a:p>
            <a:pPr algn="ctr">
              <a:lnSpc>
                <a:spcPts val="6019"/>
              </a:lnSpc>
              <a:spcBef>
                <a:spcPct val="0"/>
              </a:spcBef>
            </a:pPr>
            <a:endParaRPr lang="en-US" sz="4299" b="1">
              <a:solidFill>
                <a:srgbClr val="000000"/>
              </a:solidFill>
              <a:latin typeface="Open Sans Bold"/>
              <a:ea typeface="Open Sans Bold"/>
              <a:cs typeface="Open Sans Bold"/>
              <a:sym typeface="Open Sans Bold"/>
            </a:endParaRPr>
          </a:p>
          <a:p>
            <a:pPr algn="ctr">
              <a:lnSpc>
                <a:spcPts val="6019"/>
              </a:lnSpc>
              <a:spcBef>
                <a:spcPct val="0"/>
              </a:spcBef>
            </a:pPr>
            <a:r>
              <a:rPr lang="en-US" sz="4299" b="1">
                <a:solidFill>
                  <a:srgbClr val="000000"/>
                </a:solidFill>
                <a:latin typeface="Open Sans Bold"/>
                <a:ea typeface="Open Sans Bold"/>
                <a:cs typeface="Open Sans Bold"/>
                <a:sym typeface="Open Sans Bold"/>
              </a:rPr>
              <a:t>Chaque écaille peut être considérée comme une étamine.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6247" y="264337"/>
            <a:ext cx="17635528" cy="9758326"/>
          </a:xfrm>
          <a:custGeom>
            <a:avLst/>
            <a:gdLst/>
            <a:ahLst/>
            <a:cxnLst/>
            <a:rect l="l" t="t" r="r" b="b"/>
            <a:pathLst>
              <a:path w="17635528" h="9758326">
                <a:moveTo>
                  <a:pt x="0" y="0"/>
                </a:moveTo>
                <a:lnTo>
                  <a:pt x="17635528" y="0"/>
                </a:lnTo>
                <a:lnTo>
                  <a:pt x="17635528" y="9758326"/>
                </a:lnTo>
                <a:lnTo>
                  <a:pt x="0" y="9758326"/>
                </a:lnTo>
                <a:lnTo>
                  <a:pt x="0" y="0"/>
                </a:lnTo>
                <a:close/>
              </a:path>
            </a:pathLst>
          </a:custGeom>
          <a:blipFill>
            <a:blip r:embed="rId2"/>
            <a:stretch>
              <a:fillRect/>
            </a:stretch>
          </a:blipFill>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933450"/>
            <a:ext cx="18288000" cy="8278496"/>
          </a:xfrm>
          <a:prstGeom prst="rect">
            <a:avLst/>
          </a:prstGeom>
        </p:spPr>
        <p:txBody>
          <a:bodyPr lIns="0" tIns="0" rIns="0" bIns="0" rtlCol="0" anchor="t">
            <a:spAutoFit/>
          </a:bodyPr>
          <a:lstStyle/>
          <a:p>
            <a:pPr algn="l">
              <a:lnSpc>
                <a:spcPts val="7279"/>
              </a:lnSpc>
              <a:spcBef>
                <a:spcPct val="0"/>
              </a:spcBef>
            </a:pPr>
            <a:r>
              <a:rPr lang="en-US" sz="5199" b="1">
                <a:solidFill>
                  <a:srgbClr val="000000"/>
                </a:solidFill>
                <a:latin typeface="Open Sans Bold"/>
                <a:ea typeface="Open Sans Bold"/>
                <a:cs typeface="Open Sans Bold"/>
                <a:sym typeface="Open Sans Bold"/>
              </a:rPr>
              <a:t>Le cône tout entier est donc une fleur mâle unisexuée.</a:t>
            </a:r>
          </a:p>
          <a:p>
            <a:pPr algn="l">
              <a:lnSpc>
                <a:spcPts val="7279"/>
              </a:lnSpc>
              <a:spcBef>
                <a:spcPct val="0"/>
              </a:spcBef>
            </a:pPr>
            <a:endParaRPr lang="en-US" sz="5199" b="1">
              <a:solidFill>
                <a:srgbClr val="000000"/>
              </a:solidFill>
              <a:latin typeface="Open Sans Bold"/>
              <a:ea typeface="Open Sans Bold"/>
              <a:cs typeface="Open Sans Bold"/>
              <a:sym typeface="Open Sans Bold"/>
            </a:endParaRPr>
          </a:p>
          <a:p>
            <a:pPr algn="l">
              <a:lnSpc>
                <a:spcPts val="7279"/>
              </a:lnSpc>
              <a:spcBef>
                <a:spcPct val="0"/>
              </a:spcBef>
            </a:pPr>
            <a:r>
              <a:rPr lang="en-US" sz="5199" b="1">
                <a:solidFill>
                  <a:srgbClr val="000000"/>
                </a:solidFill>
                <a:latin typeface="Open Sans Bold"/>
                <a:ea typeface="Open Sans Bold"/>
                <a:cs typeface="Open Sans Bold"/>
                <a:sym typeface="Open Sans Bold"/>
              </a:rPr>
              <a:t>A l’intérieur des sacs polliniques se forment des grains de pollen.</a:t>
            </a:r>
          </a:p>
          <a:p>
            <a:pPr algn="l">
              <a:lnSpc>
                <a:spcPts val="7279"/>
              </a:lnSpc>
              <a:spcBef>
                <a:spcPct val="0"/>
              </a:spcBef>
            </a:pPr>
            <a:endParaRPr lang="en-US" sz="5199" b="1">
              <a:solidFill>
                <a:srgbClr val="000000"/>
              </a:solidFill>
              <a:latin typeface="Open Sans Bold"/>
              <a:ea typeface="Open Sans Bold"/>
              <a:cs typeface="Open Sans Bold"/>
              <a:sym typeface="Open Sans Bold"/>
            </a:endParaRPr>
          </a:p>
          <a:p>
            <a:pPr algn="l">
              <a:lnSpc>
                <a:spcPts val="7279"/>
              </a:lnSpc>
              <a:spcBef>
                <a:spcPct val="0"/>
              </a:spcBef>
            </a:pPr>
            <a:r>
              <a:rPr lang="en-US" sz="5199" b="1">
                <a:solidFill>
                  <a:srgbClr val="000000"/>
                </a:solidFill>
                <a:latin typeface="Open Sans Bold"/>
                <a:ea typeface="Open Sans Bold"/>
                <a:cs typeface="Open Sans Bold"/>
                <a:sym typeface="Open Sans Bold"/>
              </a:rPr>
              <a:t>Chaque grain est constitué de deux cellules : une végétative et une reproductrice, en plus de deux ballonnets (sacs aérifère) qui facilitent sa dissémination par le vent.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0485" y="116255"/>
            <a:ext cx="13892320" cy="10280316"/>
          </a:xfrm>
          <a:custGeom>
            <a:avLst/>
            <a:gdLst/>
            <a:ahLst/>
            <a:cxnLst/>
            <a:rect l="l" t="t" r="r" b="b"/>
            <a:pathLst>
              <a:path w="13892320" h="10280316">
                <a:moveTo>
                  <a:pt x="0" y="0"/>
                </a:moveTo>
                <a:lnTo>
                  <a:pt x="13892320" y="0"/>
                </a:lnTo>
                <a:lnTo>
                  <a:pt x="13892320" y="10280316"/>
                </a:lnTo>
                <a:lnTo>
                  <a:pt x="0" y="10280316"/>
                </a:lnTo>
                <a:lnTo>
                  <a:pt x="0" y="0"/>
                </a:lnTo>
                <a:close/>
              </a:path>
            </a:pathLst>
          </a:custGeom>
          <a:blipFill>
            <a:blip r:embed="rId2"/>
            <a:stretch>
              <a:fillRect/>
            </a:stretch>
          </a:blipFill>
        </p:spPr>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3041" y="172040"/>
            <a:ext cx="10564535" cy="629920"/>
          </a:xfrm>
          <a:prstGeom prst="rect">
            <a:avLst/>
          </a:prstGeom>
        </p:spPr>
        <p:txBody>
          <a:bodyPr lIns="0" tIns="0" rIns="0" bIns="0" rtlCol="0" anchor="t">
            <a:spAutoFit/>
          </a:bodyPr>
          <a:lstStyle/>
          <a:p>
            <a:pPr algn="ctr">
              <a:lnSpc>
                <a:spcPts val="5179"/>
              </a:lnSpc>
              <a:spcBef>
                <a:spcPct val="0"/>
              </a:spcBef>
            </a:pPr>
            <a:r>
              <a:rPr lang="en-US" sz="3699" b="1" u="sng">
                <a:solidFill>
                  <a:srgbClr val="46A029"/>
                </a:solidFill>
                <a:latin typeface="Open Sans Bold"/>
                <a:ea typeface="Open Sans Bold"/>
                <a:cs typeface="Open Sans Bold"/>
                <a:sym typeface="Open Sans Bold"/>
              </a:rPr>
              <a:t>Les étapes de la formation du grain de pollen</a:t>
            </a:r>
          </a:p>
        </p:txBody>
      </p:sp>
      <p:sp>
        <p:nvSpPr>
          <p:cNvPr id="3" name="TextBox 3"/>
          <p:cNvSpPr txBox="1"/>
          <p:nvPr/>
        </p:nvSpPr>
        <p:spPr>
          <a:xfrm>
            <a:off x="0" y="2430000"/>
            <a:ext cx="18288000" cy="5636261"/>
          </a:xfrm>
          <a:prstGeom prst="rect">
            <a:avLst/>
          </a:prstGeom>
        </p:spPr>
        <p:txBody>
          <a:bodyPr lIns="0" tIns="0" rIns="0" bIns="0" rtlCol="0" anchor="t">
            <a:spAutoFit/>
          </a:bodyPr>
          <a:lstStyle/>
          <a:p>
            <a:pPr algn="ctr">
              <a:lnSpc>
                <a:spcPts val="6439"/>
              </a:lnSpc>
              <a:spcBef>
                <a:spcPct val="0"/>
              </a:spcBef>
            </a:pPr>
            <a:r>
              <a:rPr lang="en-US" sz="4599" b="1">
                <a:solidFill>
                  <a:srgbClr val="000000"/>
                </a:solidFill>
                <a:latin typeface="Open Sans Bold"/>
                <a:ea typeface="Open Sans Bold"/>
                <a:cs typeface="Open Sans Bold"/>
                <a:sym typeface="Open Sans Bold"/>
              </a:rPr>
              <a:t>Au niveau du sac pollinique, la cellule mère diploïde (2n) subit une méiose, ce qui donne 4 cellules haploïdes (n); ce sont des microspores.</a:t>
            </a:r>
          </a:p>
          <a:p>
            <a:pPr algn="ctr">
              <a:lnSpc>
                <a:spcPts val="6439"/>
              </a:lnSpc>
              <a:spcBef>
                <a:spcPct val="0"/>
              </a:spcBef>
            </a:pPr>
            <a:endParaRPr lang="en-US" sz="4599" b="1">
              <a:solidFill>
                <a:srgbClr val="000000"/>
              </a:solidFill>
              <a:latin typeface="Open Sans Bold"/>
              <a:ea typeface="Open Sans Bold"/>
              <a:cs typeface="Open Sans Bold"/>
              <a:sym typeface="Open Sans Bold"/>
            </a:endParaRPr>
          </a:p>
          <a:p>
            <a:pPr algn="ctr">
              <a:lnSpc>
                <a:spcPts val="6439"/>
              </a:lnSpc>
              <a:spcBef>
                <a:spcPct val="0"/>
              </a:spcBef>
            </a:pPr>
            <a:r>
              <a:rPr lang="en-US" sz="4599" b="1">
                <a:solidFill>
                  <a:srgbClr val="000000"/>
                </a:solidFill>
                <a:latin typeface="Open Sans Bold"/>
                <a:ea typeface="Open Sans Bold"/>
                <a:cs typeface="Open Sans Bold"/>
                <a:sym typeface="Open Sans Bold"/>
              </a:rPr>
              <a:t>Chaque microspore subit deux mitose successives et engendre quatre cellules qui entourées par l’intine et l’exine, vont constituer le grain de pollen mûr.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6225" y="1576781"/>
            <a:ext cx="17854539" cy="7148328"/>
          </a:xfrm>
          <a:custGeom>
            <a:avLst/>
            <a:gdLst/>
            <a:ahLst/>
            <a:cxnLst/>
            <a:rect l="l" t="t" r="r" b="b"/>
            <a:pathLst>
              <a:path w="17854539" h="7148328">
                <a:moveTo>
                  <a:pt x="0" y="0"/>
                </a:moveTo>
                <a:lnTo>
                  <a:pt x="17854538" y="0"/>
                </a:lnTo>
                <a:lnTo>
                  <a:pt x="17854538" y="7148328"/>
                </a:lnTo>
                <a:lnTo>
                  <a:pt x="0" y="7148328"/>
                </a:lnTo>
                <a:lnTo>
                  <a:pt x="0" y="0"/>
                </a:lnTo>
                <a:close/>
              </a:path>
            </a:pathLst>
          </a:custGeom>
          <a:blipFill>
            <a:blip r:embed="rId2"/>
            <a:stretch>
              <a:fillRect l="-987" t="-2465" r="-740" b="-1540"/>
            </a:stretch>
          </a:blipFill>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076329" y="3925570"/>
            <a:ext cx="6721107" cy="6361430"/>
          </a:xfrm>
          <a:custGeom>
            <a:avLst/>
            <a:gdLst/>
            <a:ahLst/>
            <a:cxnLst/>
            <a:rect l="l" t="t" r="r" b="b"/>
            <a:pathLst>
              <a:path w="6721107" h="6361430">
                <a:moveTo>
                  <a:pt x="0" y="0"/>
                </a:moveTo>
                <a:lnTo>
                  <a:pt x="6721107" y="0"/>
                </a:lnTo>
                <a:lnTo>
                  <a:pt x="6721107" y="6361430"/>
                </a:lnTo>
                <a:lnTo>
                  <a:pt x="0" y="6361430"/>
                </a:lnTo>
                <a:lnTo>
                  <a:pt x="0" y="0"/>
                </a:lnTo>
                <a:close/>
              </a:path>
            </a:pathLst>
          </a:custGeom>
          <a:blipFill>
            <a:blip r:embed="rId2"/>
            <a:stretch>
              <a:fillRect l="-3321" t="-3070" r="-2906" b="-3070"/>
            </a:stretch>
          </a:blipFill>
        </p:spPr>
      </p:sp>
      <p:sp>
        <p:nvSpPr>
          <p:cNvPr id="3" name="TextBox 3"/>
          <p:cNvSpPr txBox="1"/>
          <p:nvPr/>
        </p:nvSpPr>
        <p:spPr>
          <a:xfrm>
            <a:off x="274201" y="-85725"/>
            <a:ext cx="8869799" cy="755016"/>
          </a:xfrm>
          <a:prstGeom prst="rect">
            <a:avLst/>
          </a:prstGeom>
        </p:spPr>
        <p:txBody>
          <a:bodyPr lIns="0" tIns="0" rIns="0" bIns="0" rtlCol="0" anchor="t">
            <a:spAutoFit/>
          </a:bodyPr>
          <a:lstStyle/>
          <a:p>
            <a:pPr algn="ctr">
              <a:lnSpc>
                <a:spcPts val="6159"/>
              </a:lnSpc>
              <a:spcBef>
                <a:spcPct val="0"/>
              </a:spcBef>
            </a:pPr>
            <a:r>
              <a:rPr lang="en-US" sz="4399" b="1" u="sng">
                <a:solidFill>
                  <a:srgbClr val="22560F"/>
                </a:solidFill>
                <a:latin typeface="Open Sans Bold"/>
                <a:ea typeface="Open Sans Bold"/>
                <a:cs typeface="Open Sans Bold"/>
                <a:sym typeface="Open Sans Bold"/>
              </a:rPr>
              <a:t>L’appareil reproducteur femelle</a:t>
            </a:r>
          </a:p>
        </p:txBody>
      </p:sp>
      <p:sp>
        <p:nvSpPr>
          <p:cNvPr id="4" name="TextBox 4"/>
          <p:cNvSpPr txBox="1"/>
          <p:nvPr/>
        </p:nvSpPr>
        <p:spPr>
          <a:xfrm>
            <a:off x="-264337" y="962025"/>
            <a:ext cx="18288000" cy="2601595"/>
          </a:xfrm>
          <a:prstGeom prst="rect">
            <a:avLst/>
          </a:prstGeom>
        </p:spPr>
        <p:txBody>
          <a:bodyPr lIns="0" tIns="0" rIns="0" bIns="0" rtlCol="0" anchor="t">
            <a:spAutoFit/>
          </a:bodyPr>
          <a:lstStyle/>
          <a:p>
            <a:pPr algn="ctr">
              <a:lnSpc>
                <a:spcPts val="5179"/>
              </a:lnSpc>
              <a:spcBef>
                <a:spcPct val="0"/>
              </a:spcBef>
            </a:pPr>
            <a:r>
              <a:rPr lang="en-US" sz="3699" b="1">
                <a:solidFill>
                  <a:srgbClr val="000000"/>
                </a:solidFill>
                <a:latin typeface="Open Sans Bold"/>
                <a:ea typeface="Open Sans Bold"/>
                <a:cs typeface="Open Sans Bold"/>
                <a:sym typeface="Open Sans Bold"/>
              </a:rPr>
              <a:t>Chez le pin, l’appareil reproducteur femelle est représenté par des cônes développés au sommet des pousses de l’année.</a:t>
            </a:r>
          </a:p>
          <a:p>
            <a:pPr algn="ctr">
              <a:lnSpc>
                <a:spcPts val="5179"/>
              </a:lnSpc>
              <a:spcBef>
                <a:spcPct val="0"/>
              </a:spcBef>
            </a:pPr>
            <a:endParaRPr lang="en-US" sz="3699" b="1">
              <a:solidFill>
                <a:srgbClr val="000000"/>
              </a:solidFill>
              <a:latin typeface="Open Sans Bold"/>
              <a:ea typeface="Open Sans Bold"/>
              <a:cs typeface="Open Sans Bold"/>
              <a:sym typeface="Open Sans Bold"/>
            </a:endParaRPr>
          </a:p>
          <a:p>
            <a:pPr algn="ctr">
              <a:lnSpc>
                <a:spcPts val="5179"/>
              </a:lnSpc>
              <a:spcBef>
                <a:spcPct val="0"/>
              </a:spcBef>
            </a:pPr>
            <a:r>
              <a:rPr lang="en-US" sz="3699" b="1">
                <a:solidFill>
                  <a:srgbClr val="000000"/>
                </a:solidFill>
                <a:latin typeface="Open Sans Bold"/>
                <a:ea typeface="Open Sans Bold"/>
                <a:cs typeface="Open Sans Bold"/>
                <a:sym typeface="Open Sans Bold"/>
              </a:rPr>
              <a:t>Les cônes femelles persistent plusieurs années sur les rameaux.</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34443" y="4116489"/>
            <a:ext cx="5225354" cy="6170511"/>
          </a:xfrm>
          <a:custGeom>
            <a:avLst/>
            <a:gdLst/>
            <a:ahLst/>
            <a:cxnLst/>
            <a:rect l="l" t="t" r="r" b="b"/>
            <a:pathLst>
              <a:path w="5225354" h="6170511">
                <a:moveTo>
                  <a:pt x="0" y="0"/>
                </a:moveTo>
                <a:lnTo>
                  <a:pt x="5225354" y="0"/>
                </a:lnTo>
                <a:lnTo>
                  <a:pt x="5225354" y="6170511"/>
                </a:lnTo>
                <a:lnTo>
                  <a:pt x="0" y="6170511"/>
                </a:lnTo>
                <a:lnTo>
                  <a:pt x="0" y="0"/>
                </a:lnTo>
                <a:close/>
              </a:path>
            </a:pathLst>
          </a:custGeom>
          <a:blipFill>
            <a:blip r:embed="rId2"/>
            <a:stretch>
              <a:fillRect l="-2176" t="-2764" r="-3808" b="-11518"/>
            </a:stretch>
          </a:blipFill>
        </p:spPr>
      </p:sp>
      <p:sp>
        <p:nvSpPr>
          <p:cNvPr id="3" name="TextBox 3"/>
          <p:cNvSpPr txBox="1"/>
          <p:nvPr/>
        </p:nvSpPr>
        <p:spPr>
          <a:xfrm>
            <a:off x="235689" y="237274"/>
            <a:ext cx="17772567" cy="3879216"/>
          </a:xfrm>
          <a:prstGeom prst="rect">
            <a:avLst/>
          </a:prstGeom>
        </p:spPr>
        <p:txBody>
          <a:bodyPr lIns="0" tIns="0" rIns="0" bIns="0" rtlCol="0" anchor="t">
            <a:spAutoFit/>
          </a:bodyPr>
          <a:lstStyle/>
          <a:p>
            <a:pPr algn="just">
              <a:lnSpc>
                <a:spcPts val="6159"/>
              </a:lnSpc>
              <a:spcBef>
                <a:spcPct val="0"/>
              </a:spcBef>
            </a:pPr>
            <a:r>
              <a:rPr lang="en-US" sz="4399" b="1">
                <a:solidFill>
                  <a:srgbClr val="000000"/>
                </a:solidFill>
                <a:latin typeface="Open Sans Bold"/>
                <a:ea typeface="Open Sans Bold"/>
                <a:cs typeface="Open Sans Bold"/>
                <a:sym typeface="Open Sans Bold"/>
              </a:rPr>
              <a:t>cône femelle est formé de plusieurs écailles serrées autour d’un axe.</a:t>
            </a:r>
          </a:p>
          <a:p>
            <a:pPr algn="just">
              <a:lnSpc>
                <a:spcPts val="6159"/>
              </a:lnSpc>
              <a:spcBef>
                <a:spcPct val="0"/>
              </a:spcBef>
            </a:pPr>
            <a:r>
              <a:rPr lang="en-US" sz="4399" b="1">
                <a:solidFill>
                  <a:srgbClr val="000000"/>
                </a:solidFill>
                <a:latin typeface="Open Sans Bold"/>
                <a:ea typeface="Open Sans Bold"/>
                <a:cs typeface="Open Sans Bold"/>
                <a:sym typeface="Open Sans Bold"/>
              </a:rPr>
              <a:t>Sur la face de chaque écaille se trouve une bractée, et sur sa face supérieur se trouve deux ovules contenant le gamétophyte femelle, on parle d’écaille ovulifère.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6646" y="194627"/>
            <a:ext cx="16752654" cy="9831070"/>
          </a:xfrm>
          <a:prstGeom prst="rect">
            <a:avLst/>
          </a:prstGeom>
        </p:spPr>
        <p:txBody>
          <a:bodyPr lIns="0" tIns="0" rIns="0" bIns="0" rtlCol="0" anchor="t">
            <a:spAutoFit/>
          </a:bodyPr>
          <a:lstStyle/>
          <a:p>
            <a:pPr algn="l">
              <a:lnSpc>
                <a:spcPts val="5179"/>
              </a:lnSpc>
            </a:pPr>
            <a:r>
              <a:rPr lang="en-US" sz="3699" b="1">
                <a:solidFill>
                  <a:srgbClr val="000000"/>
                </a:solidFill>
                <a:latin typeface="Open Sans Bold"/>
                <a:ea typeface="Open Sans Bold"/>
                <a:cs typeface="Open Sans Bold"/>
                <a:sym typeface="Open Sans Bold"/>
              </a:rPr>
              <a:t>Le cône femelle a besoin d’environ 4 ans pour devenir mature et ainsi libérer les graines.</a:t>
            </a:r>
          </a:p>
          <a:p>
            <a:pPr algn="l">
              <a:lnSpc>
                <a:spcPts val="5179"/>
              </a:lnSpc>
            </a:pPr>
            <a:endParaRPr lang="en-US" sz="3699" b="1">
              <a:solidFill>
                <a:srgbClr val="000000"/>
              </a:solidFill>
              <a:latin typeface="Open Sans Bold"/>
              <a:ea typeface="Open Sans Bold"/>
              <a:cs typeface="Open Sans Bold"/>
              <a:sym typeface="Open Sans Bold"/>
            </a:endParaRPr>
          </a:p>
          <a:p>
            <a:pPr algn="l">
              <a:lnSpc>
                <a:spcPts val="5179"/>
              </a:lnSpc>
            </a:pPr>
            <a:r>
              <a:rPr lang="en-US" sz="3699" b="1">
                <a:solidFill>
                  <a:srgbClr val="000000"/>
                </a:solidFill>
                <a:latin typeface="Open Sans Bold"/>
                <a:ea typeface="Open Sans Bold"/>
                <a:cs typeface="Open Sans Bold"/>
                <a:sym typeface="Open Sans Bold"/>
              </a:rPr>
              <a:t>L’écaille ovulifère et la bractée qui se trouve au dessous, sont considérée comme étant une fleur unisexuée.</a:t>
            </a:r>
          </a:p>
          <a:p>
            <a:pPr algn="l">
              <a:lnSpc>
                <a:spcPts val="5179"/>
              </a:lnSpc>
            </a:pPr>
            <a:endParaRPr lang="en-US" sz="3699" b="1">
              <a:solidFill>
                <a:srgbClr val="000000"/>
              </a:solidFill>
              <a:latin typeface="Open Sans Bold"/>
              <a:ea typeface="Open Sans Bold"/>
              <a:cs typeface="Open Sans Bold"/>
              <a:sym typeface="Open Sans Bold"/>
            </a:endParaRPr>
          </a:p>
          <a:p>
            <a:pPr algn="l">
              <a:lnSpc>
                <a:spcPts val="5179"/>
              </a:lnSpc>
            </a:pPr>
            <a:r>
              <a:rPr lang="en-US" sz="3699" b="1">
                <a:solidFill>
                  <a:srgbClr val="000000"/>
                </a:solidFill>
                <a:latin typeface="Open Sans Bold"/>
                <a:ea typeface="Open Sans Bold"/>
                <a:cs typeface="Open Sans Bold"/>
                <a:sym typeface="Open Sans Bold"/>
              </a:rPr>
              <a:t>L’ovule de la première année est entouré d’un tégument qui laisse à son sommet un orifice étroit appelé micropyle.</a:t>
            </a:r>
          </a:p>
          <a:p>
            <a:pPr algn="l">
              <a:lnSpc>
                <a:spcPts val="5179"/>
              </a:lnSpc>
            </a:pPr>
            <a:endParaRPr lang="en-US" sz="3699" b="1">
              <a:solidFill>
                <a:srgbClr val="000000"/>
              </a:solidFill>
              <a:latin typeface="Open Sans Bold"/>
              <a:ea typeface="Open Sans Bold"/>
              <a:cs typeface="Open Sans Bold"/>
              <a:sym typeface="Open Sans Bold"/>
            </a:endParaRPr>
          </a:p>
          <a:p>
            <a:pPr algn="l">
              <a:lnSpc>
                <a:spcPts val="5179"/>
              </a:lnSpc>
            </a:pPr>
            <a:r>
              <a:rPr lang="en-US" sz="3699" b="1">
                <a:solidFill>
                  <a:srgbClr val="000000"/>
                </a:solidFill>
                <a:latin typeface="Open Sans Bold"/>
                <a:ea typeface="Open Sans Bold"/>
                <a:cs typeface="Open Sans Bold"/>
                <a:sym typeface="Open Sans Bold"/>
              </a:rPr>
              <a:t>A l’intérieur de l’ovule on distingue une masse cellulaire périphérique, c’est le macrosporange ou nucelle, qui entoure une seconde masse cellulaire qui est le prothalle femelle ou endosperme.</a:t>
            </a:r>
          </a:p>
          <a:p>
            <a:pPr algn="l">
              <a:lnSpc>
                <a:spcPts val="5179"/>
              </a:lnSpc>
            </a:pPr>
            <a:endParaRPr lang="en-US" sz="3699" b="1">
              <a:solidFill>
                <a:srgbClr val="000000"/>
              </a:solidFill>
              <a:latin typeface="Open Sans Bold"/>
              <a:ea typeface="Open Sans Bold"/>
              <a:cs typeface="Open Sans Bold"/>
              <a:sym typeface="Open Sans Bold"/>
            </a:endParaRPr>
          </a:p>
          <a:p>
            <a:pPr algn="l">
              <a:lnSpc>
                <a:spcPts val="5179"/>
              </a:lnSpc>
            </a:pPr>
            <a:r>
              <a:rPr lang="en-US" sz="3699" b="1">
                <a:solidFill>
                  <a:srgbClr val="000000"/>
                </a:solidFill>
                <a:latin typeface="Open Sans Bold"/>
                <a:ea typeface="Open Sans Bold"/>
                <a:cs typeface="Open Sans Bold"/>
                <a:sym typeface="Open Sans Bold"/>
              </a:rPr>
              <a:t>Au sommet de l’endosperme se forment 2 à 3 archégones (gamétophyte femelle) contenant chacun une oosphère.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3E2D5"/>
        </a:solidFill>
        <a:effectLst/>
      </p:bgPr>
    </p:bg>
    <p:spTree>
      <p:nvGrpSpPr>
        <p:cNvPr id="1" name=""/>
        <p:cNvGrpSpPr/>
        <p:nvPr/>
      </p:nvGrpSpPr>
      <p:grpSpPr>
        <a:xfrm>
          <a:off x="0" y="0"/>
          <a:ext cx="0" cy="0"/>
          <a:chOff x="0" y="0"/>
          <a:chExt cx="0" cy="0"/>
        </a:xfrm>
      </p:grpSpPr>
      <p:sp>
        <p:nvSpPr>
          <p:cNvPr id="2" name="Freeform 2"/>
          <p:cNvSpPr/>
          <p:nvPr/>
        </p:nvSpPr>
        <p:spPr>
          <a:xfrm>
            <a:off x="4293354" y="482446"/>
            <a:ext cx="9701292" cy="9592469"/>
          </a:xfrm>
          <a:custGeom>
            <a:avLst/>
            <a:gdLst/>
            <a:ahLst/>
            <a:cxnLst/>
            <a:rect l="l" t="t" r="r" b="b"/>
            <a:pathLst>
              <a:path w="9701292" h="9592469">
                <a:moveTo>
                  <a:pt x="0" y="0"/>
                </a:moveTo>
                <a:lnTo>
                  <a:pt x="9701292" y="0"/>
                </a:lnTo>
                <a:lnTo>
                  <a:pt x="9701292" y="9592469"/>
                </a:lnTo>
                <a:lnTo>
                  <a:pt x="0" y="9592469"/>
                </a:lnTo>
                <a:lnTo>
                  <a:pt x="0" y="0"/>
                </a:lnTo>
                <a:close/>
              </a:path>
            </a:pathLst>
          </a:custGeom>
          <a:blipFill>
            <a:blip r:embed="rId2"/>
            <a:stretch>
              <a:fillRect l="-1728" t="-2184" r="-1728" b="-1747"/>
            </a:stretch>
          </a:blipFill>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5408" y="-116357"/>
            <a:ext cx="15061645" cy="1462773"/>
          </a:xfrm>
          <a:prstGeom prst="rect">
            <a:avLst/>
          </a:prstGeom>
        </p:spPr>
        <p:txBody>
          <a:bodyPr lIns="0" tIns="0" rIns="0" bIns="0" rtlCol="0" anchor="t">
            <a:spAutoFit/>
          </a:bodyPr>
          <a:lstStyle/>
          <a:p>
            <a:pPr algn="ctr">
              <a:lnSpc>
                <a:spcPts val="10724"/>
              </a:lnSpc>
              <a:spcBef>
                <a:spcPct val="0"/>
              </a:spcBef>
            </a:pPr>
            <a:r>
              <a:rPr lang="en-US" sz="7660" b="1" u="sng" dirty="0">
                <a:solidFill>
                  <a:srgbClr val="22560F"/>
                </a:solidFill>
                <a:latin typeface="Times New Roman MT Condensed Bold"/>
                <a:ea typeface="Times New Roman MT Condensed Bold"/>
                <a:cs typeface="Times New Roman MT Condensed Bold"/>
                <a:sym typeface="Times New Roman MT Condensed Bold"/>
              </a:rPr>
              <a:t>Les étapes de la formation de </a:t>
            </a:r>
            <a:r>
              <a:rPr lang="en-US" sz="7660" b="1" u="sng" dirty="0" err="1">
                <a:solidFill>
                  <a:srgbClr val="22560F"/>
                </a:solidFill>
                <a:latin typeface="Times New Roman MT Condensed Bold"/>
                <a:ea typeface="Times New Roman MT Condensed Bold"/>
                <a:cs typeface="Times New Roman MT Condensed Bold"/>
                <a:sym typeface="Times New Roman MT Condensed Bold"/>
              </a:rPr>
              <a:t>l’endosperme</a:t>
            </a:r>
            <a:endParaRPr lang="en-US" sz="7660" b="1" u="sng" dirty="0">
              <a:solidFill>
                <a:srgbClr val="22560F"/>
              </a:solidFill>
              <a:latin typeface="Times New Roman MT Condensed Bold"/>
              <a:ea typeface="Times New Roman MT Condensed Bold"/>
              <a:cs typeface="Times New Roman MT Condensed Bold"/>
              <a:sym typeface="Times New Roman MT Condensed Bold"/>
            </a:endParaRPr>
          </a:p>
        </p:txBody>
      </p:sp>
      <p:sp>
        <p:nvSpPr>
          <p:cNvPr id="3" name="TextBox 3"/>
          <p:cNvSpPr txBox="1"/>
          <p:nvPr/>
        </p:nvSpPr>
        <p:spPr>
          <a:xfrm>
            <a:off x="304800" y="2781300"/>
            <a:ext cx="16521819" cy="6892400"/>
          </a:xfrm>
          <a:prstGeom prst="rect">
            <a:avLst/>
          </a:prstGeom>
        </p:spPr>
        <p:txBody>
          <a:bodyPr lIns="0" tIns="0" rIns="0" bIns="0" rtlCol="0" anchor="t">
            <a:spAutoFit/>
          </a:bodyPr>
          <a:lstStyle/>
          <a:p>
            <a:pPr algn="just">
              <a:lnSpc>
                <a:spcPts val="5421"/>
              </a:lnSpc>
            </a:pPr>
            <a:r>
              <a:rPr lang="en-US" sz="3872" b="1" dirty="0">
                <a:solidFill>
                  <a:srgbClr val="000000"/>
                </a:solidFill>
                <a:latin typeface="Times New Roman MT Condensed Bold"/>
                <a:ea typeface="Times New Roman MT Condensed Bold"/>
                <a:cs typeface="Times New Roman MT Condensed Bold"/>
                <a:sym typeface="Times New Roman MT Condensed Bold"/>
              </a:rPr>
              <a:t>Au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cours</a:t>
            </a:r>
            <a:r>
              <a:rPr lang="en-US" sz="3872" b="1" dirty="0">
                <a:solidFill>
                  <a:srgbClr val="000000"/>
                </a:solidFill>
                <a:latin typeface="Times New Roman MT Condensed Bold"/>
                <a:ea typeface="Times New Roman MT Condensed Bold"/>
                <a:cs typeface="Times New Roman MT Condensed Bold"/>
                <a:sym typeface="Times New Roman MT Condensed Bold"/>
              </a:rPr>
              <a:t> de la première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année</a:t>
            </a:r>
            <a:r>
              <a:rPr lang="en-US" sz="3872" b="1" dirty="0">
                <a:solidFill>
                  <a:srgbClr val="000000"/>
                </a:solidFill>
                <a:latin typeface="Times New Roman MT Condensed Bold"/>
                <a:ea typeface="Times New Roman MT Condensed Bold"/>
                <a:cs typeface="Times New Roman MT Condensed Bold"/>
                <a:sym typeface="Times New Roman MT Condensed Bold"/>
              </a:rPr>
              <a:t> :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une</a:t>
            </a:r>
            <a:r>
              <a:rPr lang="en-US" sz="3872" b="1" dirty="0">
                <a:solidFill>
                  <a:srgbClr val="000000"/>
                </a:solidFill>
                <a:latin typeface="Times New Roman MT Condensed Bold"/>
                <a:ea typeface="Times New Roman MT Condensed Bold"/>
                <a:cs typeface="Times New Roman MT Condensed Bold"/>
                <a:sym typeface="Times New Roman MT Condensed Bold"/>
              </a:rPr>
              <a:t> cellule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diploïde</a:t>
            </a:r>
            <a:r>
              <a:rPr lang="en-US" sz="3872" b="1" dirty="0">
                <a:solidFill>
                  <a:srgbClr val="000000"/>
                </a:solidFill>
                <a:latin typeface="Times New Roman MT Condensed Bold"/>
                <a:ea typeface="Times New Roman MT Condensed Bold"/>
                <a:cs typeface="Times New Roman MT Condensed Bold"/>
                <a:sym typeface="Times New Roman MT Condensed Bold"/>
              </a:rPr>
              <a:t> (2n) au sein de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l’ovule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subit</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une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méiose</a:t>
            </a:r>
            <a:r>
              <a:rPr lang="en-US" sz="3872" b="1" dirty="0">
                <a:solidFill>
                  <a:srgbClr val="000000"/>
                </a:solidFill>
                <a:latin typeface="Times New Roman MT Condensed Bold"/>
                <a:ea typeface="Times New Roman MT Condensed Bold"/>
                <a:cs typeface="Times New Roman MT Condensed Bold"/>
                <a:sym typeface="Times New Roman MT Condensed Bold"/>
              </a:rPr>
              <a:t> et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donne</a:t>
            </a:r>
            <a:r>
              <a:rPr lang="en-US" sz="3872" b="1" dirty="0">
                <a:solidFill>
                  <a:srgbClr val="000000"/>
                </a:solidFill>
                <a:latin typeface="Times New Roman MT Condensed Bold"/>
                <a:ea typeface="Times New Roman MT Condensed Bold"/>
                <a:cs typeface="Times New Roman MT Condensed Bold"/>
                <a:sym typeface="Times New Roman MT Condensed Bold"/>
              </a:rPr>
              <a:t> quatre cellules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haploïdes</a:t>
            </a:r>
            <a:r>
              <a:rPr lang="en-US" sz="3872" b="1" dirty="0">
                <a:solidFill>
                  <a:srgbClr val="000000"/>
                </a:solidFill>
                <a:latin typeface="Times New Roman MT Condensed Bold"/>
                <a:ea typeface="Times New Roman MT Condensed Bold"/>
                <a:cs typeface="Times New Roman MT Condensed Bold"/>
                <a:sym typeface="Times New Roman MT Condensed Bold"/>
              </a:rPr>
              <a:t> (n)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ou</a:t>
            </a:r>
            <a:r>
              <a:rPr lang="en-US" sz="3872" b="1" dirty="0">
                <a:solidFill>
                  <a:srgbClr val="000000"/>
                </a:solidFill>
                <a:latin typeface="Times New Roman MT Condensed Bold"/>
                <a:ea typeface="Times New Roman MT Condensed Bold"/>
                <a:cs typeface="Times New Roman MT Condensed Bold"/>
                <a:sym typeface="Times New Roman MT Condensed Bold"/>
              </a:rPr>
              <a:t> macrospores,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dont</a:t>
            </a:r>
            <a:r>
              <a:rPr lang="en-US" sz="3872" b="1" dirty="0">
                <a:solidFill>
                  <a:srgbClr val="000000"/>
                </a:solidFill>
                <a:latin typeface="Times New Roman MT Condensed Bold"/>
                <a:ea typeface="Times New Roman MT Condensed Bold"/>
                <a:cs typeface="Times New Roman MT Condensed Bold"/>
                <a:sym typeface="Times New Roman MT Condensed Bold"/>
              </a:rPr>
              <a:t> 3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dégénèrent</a:t>
            </a:r>
            <a:r>
              <a:rPr lang="en-US" sz="3872" b="1" dirty="0">
                <a:solidFill>
                  <a:srgbClr val="000000"/>
                </a:solidFill>
                <a:latin typeface="Times New Roman MT Condensed Bold"/>
                <a:ea typeface="Times New Roman MT Condensed Bold"/>
                <a:cs typeface="Times New Roman MT Condensed Bold"/>
                <a:sym typeface="Times New Roman MT Condensed Bold"/>
              </a:rPr>
              <a:t>. La macrospore restante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s’accroît</a:t>
            </a:r>
            <a:r>
              <a:rPr lang="en-US" sz="3872" b="1" dirty="0">
                <a:solidFill>
                  <a:srgbClr val="000000"/>
                </a:solidFill>
                <a:latin typeface="Times New Roman MT Condensed Bold"/>
                <a:ea typeface="Times New Roman MT Condensed Bold"/>
                <a:cs typeface="Times New Roman MT Condensed Bold"/>
                <a:sym typeface="Times New Roman MT Condensed Bold"/>
              </a:rPr>
              <a:t> et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forme</a:t>
            </a:r>
            <a:r>
              <a:rPr lang="en-US" sz="3872" b="1" dirty="0">
                <a:solidFill>
                  <a:srgbClr val="000000"/>
                </a:solidFill>
                <a:latin typeface="Times New Roman MT Condensed Bold"/>
                <a:ea typeface="Times New Roman MT Condensed Bold"/>
                <a:cs typeface="Times New Roman MT Condensed Bold"/>
                <a:sym typeface="Times New Roman MT Condensed Bold"/>
              </a:rPr>
              <a:t> un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mégaspore</a:t>
            </a:r>
            <a:r>
              <a:rPr lang="en-US" sz="3872" b="1" dirty="0">
                <a:solidFill>
                  <a:srgbClr val="000000"/>
                </a:solidFill>
                <a:latin typeface="Times New Roman MT Condensed Bold"/>
                <a:ea typeface="Times New Roman MT Condensed Bold"/>
                <a:cs typeface="Times New Roman MT Condensed Bold"/>
                <a:sym typeface="Times New Roman MT Condensed Bold"/>
              </a:rPr>
              <a:t>.</a:t>
            </a:r>
          </a:p>
          <a:p>
            <a:pPr algn="just">
              <a:lnSpc>
                <a:spcPts val="5421"/>
              </a:lnSpc>
            </a:pPr>
            <a:r>
              <a:rPr lang="en-US" sz="3872" b="1" dirty="0">
                <a:solidFill>
                  <a:srgbClr val="000000"/>
                </a:solidFill>
                <a:latin typeface="Times New Roman MT Condensed Bold"/>
                <a:ea typeface="Times New Roman MT Condensed Bold"/>
                <a:cs typeface="Times New Roman MT Condensed Bold"/>
                <a:sym typeface="Times New Roman MT Condensed Bold"/>
              </a:rPr>
              <a:t>La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mégaspore</a:t>
            </a:r>
            <a:r>
              <a:rPr lang="en-US" sz="3872" b="1" dirty="0">
                <a:solidFill>
                  <a:srgbClr val="000000"/>
                </a:solidFill>
                <a:latin typeface="Times New Roman MT Condensed Bold"/>
                <a:ea typeface="Times New Roman MT Condensed Bold"/>
                <a:cs typeface="Times New Roman MT Condensed Bold"/>
                <a:sym typeface="Times New Roman MT Condensed Bold"/>
              </a:rPr>
              <a:t> se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développe</a:t>
            </a:r>
            <a:r>
              <a:rPr lang="en-US" sz="3872" b="1" dirty="0">
                <a:solidFill>
                  <a:srgbClr val="000000"/>
                </a:solidFill>
                <a:latin typeface="Times New Roman MT Condensed Bold"/>
                <a:ea typeface="Times New Roman MT Condensed Bold"/>
                <a:cs typeface="Times New Roman MT Condensed Bold"/>
                <a:sym typeface="Times New Roman MT Condensed Bold"/>
              </a:rPr>
              <a:t> au sein du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nucelle</a:t>
            </a:r>
            <a:r>
              <a:rPr lang="en-US" sz="3872" b="1" dirty="0">
                <a:solidFill>
                  <a:srgbClr val="000000"/>
                </a:solidFill>
                <a:latin typeface="Times New Roman MT Condensed Bold"/>
                <a:ea typeface="Times New Roman MT Condensed Bold"/>
                <a:cs typeface="Times New Roman MT Condensed Bold"/>
                <a:sym typeface="Times New Roman MT Condensed Bold"/>
              </a:rPr>
              <a:t> par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mitose</a:t>
            </a:r>
            <a:r>
              <a:rPr lang="en-US" sz="3872" b="1" dirty="0">
                <a:solidFill>
                  <a:srgbClr val="000000"/>
                </a:solidFill>
                <a:latin typeface="Times New Roman MT Condensed Bold"/>
                <a:ea typeface="Times New Roman MT Condensed Bold"/>
                <a:cs typeface="Times New Roman MT Condensed Bold"/>
                <a:sym typeface="Times New Roman MT Condensed Bold"/>
              </a:rPr>
              <a:t> et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donne</a:t>
            </a:r>
            <a:r>
              <a:rPr lang="en-US" sz="3872" b="1" dirty="0">
                <a:solidFill>
                  <a:srgbClr val="000000"/>
                </a:solidFill>
                <a:latin typeface="Times New Roman MT Condensed Bold"/>
                <a:ea typeface="Times New Roman MT Condensed Bold"/>
                <a:cs typeface="Times New Roman MT Condensed Bold"/>
                <a:sym typeface="Times New Roman MT Condensed Bold"/>
              </a:rPr>
              <a:t> le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prothalle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femelle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ou</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endosperme</a:t>
            </a:r>
            <a:r>
              <a:rPr lang="en-US" sz="3872" b="1" dirty="0">
                <a:solidFill>
                  <a:srgbClr val="000000"/>
                </a:solidFill>
                <a:latin typeface="Times New Roman MT Condensed Bold"/>
                <a:ea typeface="Times New Roman MT Condensed Bold"/>
                <a:cs typeface="Times New Roman MT Condensed Bold"/>
                <a:sym typeface="Times New Roman MT Condensed Bold"/>
              </a:rPr>
              <a:t>.</a:t>
            </a:r>
          </a:p>
          <a:p>
            <a:pPr algn="just">
              <a:lnSpc>
                <a:spcPts val="5421"/>
              </a:lnSpc>
            </a:pPr>
            <a:r>
              <a:rPr lang="en-US" sz="3872" b="1" dirty="0">
                <a:solidFill>
                  <a:srgbClr val="000000"/>
                </a:solidFill>
                <a:latin typeface="Times New Roman MT Condensed Bold"/>
                <a:ea typeface="Times New Roman MT Condensed Bold"/>
                <a:cs typeface="Times New Roman MT Condensed Bold"/>
                <a:sym typeface="Times New Roman MT Condensed Bold"/>
              </a:rPr>
              <a:t>A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ce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stade</a:t>
            </a:r>
            <a:r>
              <a:rPr lang="en-US" sz="3872" b="1" dirty="0">
                <a:solidFill>
                  <a:srgbClr val="000000"/>
                </a:solidFill>
                <a:latin typeface="Times New Roman MT Condensed Bold"/>
                <a:ea typeface="Times New Roman MT Condensed Bold"/>
                <a:cs typeface="Times New Roman MT Condensed Bold"/>
                <a:sym typeface="Times New Roman MT Condensed Bold"/>
              </a:rPr>
              <a:t> la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croissance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s’arrête</a:t>
            </a:r>
            <a:r>
              <a:rPr lang="en-US" sz="3872" b="1" dirty="0">
                <a:solidFill>
                  <a:srgbClr val="000000"/>
                </a:solidFill>
                <a:latin typeface="Times New Roman MT Condensed Bold"/>
                <a:ea typeface="Times New Roman MT Condensed Bold"/>
                <a:cs typeface="Times New Roman MT Condensed Bold"/>
                <a:sym typeface="Times New Roman MT Condensed Bold"/>
              </a:rPr>
              <a:t> pour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reprendre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l’année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suivante</a:t>
            </a:r>
            <a:r>
              <a:rPr lang="en-US" sz="3872" b="1" dirty="0">
                <a:solidFill>
                  <a:srgbClr val="000000"/>
                </a:solidFill>
                <a:latin typeface="Times New Roman MT Condensed Bold"/>
                <a:ea typeface="Times New Roman MT Condensed Bold"/>
                <a:cs typeface="Times New Roman MT Condensed Bold"/>
                <a:sym typeface="Times New Roman MT Condensed Bold"/>
              </a:rPr>
              <a:t>.</a:t>
            </a:r>
          </a:p>
          <a:p>
            <a:pPr algn="just">
              <a:lnSpc>
                <a:spcPts val="5421"/>
              </a:lnSpc>
            </a:pPr>
            <a:r>
              <a:rPr lang="en-US" sz="3872" b="1" dirty="0">
                <a:solidFill>
                  <a:srgbClr val="000000"/>
                </a:solidFill>
                <a:latin typeface="Times New Roman MT Condensed Bold"/>
                <a:ea typeface="Times New Roman MT Condensed Bold"/>
                <a:cs typeface="Times New Roman MT Condensed Bold"/>
                <a:sym typeface="Times New Roman MT Condensed Bold"/>
              </a:rPr>
              <a:t>Le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développement</a:t>
            </a:r>
            <a:r>
              <a:rPr lang="en-US" sz="3872" b="1" dirty="0">
                <a:solidFill>
                  <a:srgbClr val="000000"/>
                </a:solidFill>
                <a:latin typeface="Times New Roman MT Condensed Bold"/>
                <a:ea typeface="Times New Roman MT Condensed Bold"/>
                <a:cs typeface="Times New Roman MT Condensed Bold"/>
                <a:sym typeface="Times New Roman MT Condensed Bold"/>
              </a:rPr>
              <a:t> de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l’endosperme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reprend</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durant</a:t>
            </a:r>
            <a:r>
              <a:rPr lang="en-US" sz="3872" b="1" dirty="0">
                <a:solidFill>
                  <a:srgbClr val="000000"/>
                </a:solidFill>
                <a:latin typeface="Times New Roman MT Condensed Bold"/>
                <a:ea typeface="Times New Roman MT Condensed Bold"/>
                <a:cs typeface="Times New Roman MT Condensed Bold"/>
                <a:sym typeface="Times New Roman MT Condensed Bold"/>
              </a:rPr>
              <a:t> la deuxième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année</a:t>
            </a:r>
            <a:r>
              <a:rPr lang="en-US" sz="3872" b="1" dirty="0">
                <a:solidFill>
                  <a:srgbClr val="000000"/>
                </a:solidFill>
                <a:latin typeface="Times New Roman MT Condensed Bold"/>
                <a:ea typeface="Times New Roman MT Condensed Bold"/>
                <a:cs typeface="Times New Roman MT Condensed Bold"/>
                <a:sym typeface="Times New Roman MT Condensed Bold"/>
              </a:rPr>
              <a:t>.</a:t>
            </a:r>
          </a:p>
          <a:p>
            <a:pPr algn="just">
              <a:lnSpc>
                <a:spcPts val="5421"/>
              </a:lnSpc>
            </a:pPr>
            <a:endParaRPr lang="en-US" sz="3872" b="1" dirty="0">
              <a:solidFill>
                <a:srgbClr val="000000"/>
              </a:solidFill>
              <a:latin typeface="Times New Roman MT Condensed Bold"/>
              <a:ea typeface="Times New Roman MT Condensed Bold"/>
              <a:cs typeface="Times New Roman MT Condensed Bold"/>
              <a:sym typeface="Times New Roman MT Condensed Bold"/>
            </a:endParaRPr>
          </a:p>
          <a:p>
            <a:pPr algn="just">
              <a:lnSpc>
                <a:spcPts val="5421"/>
              </a:lnSpc>
            </a:pPr>
            <a:r>
              <a:rPr lang="en-US" sz="3872" b="1" dirty="0" err="1">
                <a:solidFill>
                  <a:srgbClr val="000000"/>
                </a:solidFill>
                <a:latin typeface="Times New Roman MT Condensed Bold"/>
                <a:ea typeface="Times New Roman MT Condensed Bold"/>
                <a:cs typeface="Times New Roman MT Condensed Bold"/>
                <a:sym typeface="Times New Roman MT Condensed Bold"/>
              </a:rPr>
              <a:t>Ainsi</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apparaissent</a:t>
            </a:r>
            <a:r>
              <a:rPr lang="en-US" sz="3872" b="1" dirty="0">
                <a:solidFill>
                  <a:srgbClr val="000000"/>
                </a:solidFill>
                <a:latin typeface="Times New Roman MT Condensed Bold"/>
                <a:ea typeface="Times New Roman MT Condensed Bold"/>
                <a:cs typeface="Times New Roman MT Condensed Bold"/>
                <a:sym typeface="Times New Roman MT Condensed Bold"/>
              </a:rPr>
              <a:t> au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pôle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micropylaire</a:t>
            </a:r>
            <a:r>
              <a:rPr lang="en-US" sz="3872" b="1" dirty="0">
                <a:solidFill>
                  <a:srgbClr val="000000"/>
                </a:solidFill>
                <a:latin typeface="Times New Roman MT Condensed Bold"/>
                <a:ea typeface="Times New Roman MT Condensed Bold"/>
                <a:cs typeface="Times New Roman MT Condensed Bold"/>
                <a:sym typeface="Times New Roman MT Condensed Bold"/>
              </a:rPr>
              <a:t>, 2 à 3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archégones</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dont</a:t>
            </a:r>
            <a:r>
              <a:rPr lang="en-US" sz="3872" b="1" dirty="0">
                <a:solidFill>
                  <a:srgbClr val="000000"/>
                </a:solidFill>
                <a:latin typeface="Times New Roman MT Condensed Bold"/>
                <a:ea typeface="Times New Roman MT Condensed Bold"/>
                <a:cs typeface="Times New Roman MT Condensed Bold"/>
                <a:sym typeface="Times New Roman MT Condensed Bold"/>
              </a:rPr>
              <a:t> chacun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contient</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une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oosphère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gamète</a:t>
            </a:r>
            <a:r>
              <a:rPr lang="en-US" sz="3872" b="1" dirty="0">
                <a:solidFill>
                  <a:srgbClr val="000000"/>
                </a:solidFill>
                <a:latin typeface="Times New Roman MT Condensed Bold"/>
                <a:ea typeface="Times New Roman MT Condensed Bold"/>
                <a:cs typeface="Times New Roman MT Condensed Bold"/>
                <a:sym typeface="Times New Roman MT Condensed Bold"/>
              </a:rPr>
              <a:t> </a:t>
            </a:r>
            <a:r>
              <a:rPr lang="en-US" sz="3872" b="1" dirty="0" err="1">
                <a:solidFill>
                  <a:srgbClr val="000000"/>
                </a:solidFill>
                <a:latin typeface="Times New Roman MT Condensed Bold"/>
                <a:ea typeface="Times New Roman MT Condensed Bold"/>
                <a:cs typeface="Times New Roman MT Condensed Bold"/>
                <a:sym typeface="Times New Roman MT Condensed Bold"/>
              </a:rPr>
              <a:t>femelle</a:t>
            </a:r>
            <a:r>
              <a:rPr lang="en-US" sz="3872" b="1" dirty="0">
                <a:solidFill>
                  <a:srgbClr val="000000"/>
                </a:solidFill>
                <a:latin typeface="Times New Roman MT Condensed Bold"/>
                <a:ea typeface="Times New Roman MT Condensed Bold"/>
                <a:cs typeface="Times New Roman MT Condensed Bold"/>
                <a:sym typeface="Times New Roman MT Condensed Bold"/>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7387" y="1028700"/>
            <a:ext cx="17783594" cy="8099640"/>
          </a:xfrm>
          <a:custGeom>
            <a:avLst/>
            <a:gdLst/>
            <a:ahLst/>
            <a:cxnLst/>
            <a:rect l="l" t="t" r="r" b="b"/>
            <a:pathLst>
              <a:path w="17783594" h="8099640">
                <a:moveTo>
                  <a:pt x="0" y="0"/>
                </a:moveTo>
                <a:lnTo>
                  <a:pt x="17783595" y="0"/>
                </a:lnTo>
                <a:lnTo>
                  <a:pt x="17783595" y="8099640"/>
                </a:lnTo>
                <a:lnTo>
                  <a:pt x="0" y="8099640"/>
                </a:lnTo>
                <a:lnTo>
                  <a:pt x="0" y="0"/>
                </a:lnTo>
                <a:close/>
              </a:path>
            </a:pathLst>
          </a:custGeom>
          <a:blipFill>
            <a:blip r:embed="rId2"/>
            <a:stretch>
              <a:fillRect l="-1382" t="-2528" r="-1151" b="-2528"/>
            </a:stretch>
          </a:blipFill>
        </p:spPr>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5947" y="-286877"/>
            <a:ext cx="13513494" cy="10491385"/>
          </a:xfrm>
          <a:custGeom>
            <a:avLst/>
            <a:gdLst/>
            <a:ahLst/>
            <a:cxnLst/>
            <a:rect l="l" t="t" r="r" b="b"/>
            <a:pathLst>
              <a:path w="13513494" h="10491385">
                <a:moveTo>
                  <a:pt x="0" y="0"/>
                </a:moveTo>
                <a:lnTo>
                  <a:pt x="13513494" y="0"/>
                </a:lnTo>
                <a:lnTo>
                  <a:pt x="13513494" y="10491385"/>
                </a:lnTo>
                <a:lnTo>
                  <a:pt x="0" y="104913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110045" y="3323719"/>
            <a:ext cx="10437830" cy="3296662"/>
          </a:xfrm>
          <a:prstGeom prst="rect">
            <a:avLst/>
          </a:prstGeom>
        </p:spPr>
        <p:txBody>
          <a:bodyPr lIns="0" tIns="0" rIns="0" bIns="0" rtlCol="0" anchor="t">
            <a:spAutoFit/>
          </a:bodyPr>
          <a:lstStyle/>
          <a:p>
            <a:pPr algn="ctr">
              <a:lnSpc>
                <a:spcPts val="12544"/>
              </a:lnSpc>
              <a:spcBef>
                <a:spcPct val="0"/>
              </a:spcBef>
            </a:pPr>
            <a:r>
              <a:rPr lang="en-US" sz="8960" b="1">
                <a:solidFill>
                  <a:srgbClr val="FF3131"/>
                </a:solidFill>
                <a:latin typeface="Times New Roman MT Condensed Bold"/>
                <a:ea typeface="Times New Roman MT Condensed Bold"/>
                <a:cs typeface="Times New Roman MT Condensed Bold"/>
                <a:sym typeface="Times New Roman MT Condensed Bold"/>
              </a:rPr>
              <a:t>La pollinisation et la germination du pollen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6439" y="4049127"/>
            <a:ext cx="12663119" cy="6135985"/>
          </a:xfrm>
          <a:custGeom>
            <a:avLst/>
            <a:gdLst/>
            <a:ahLst/>
            <a:cxnLst/>
            <a:rect l="l" t="t" r="r" b="b"/>
            <a:pathLst>
              <a:path w="12663119" h="6135985">
                <a:moveTo>
                  <a:pt x="0" y="0"/>
                </a:moveTo>
                <a:lnTo>
                  <a:pt x="12663119" y="0"/>
                </a:lnTo>
                <a:lnTo>
                  <a:pt x="12663119" y="6135984"/>
                </a:lnTo>
                <a:lnTo>
                  <a:pt x="0" y="6135984"/>
                </a:lnTo>
                <a:lnTo>
                  <a:pt x="0" y="0"/>
                </a:lnTo>
                <a:close/>
              </a:path>
            </a:pathLst>
          </a:custGeom>
          <a:blipFill>
            <a:blip r:embed="rId2"/>
            <a:stretch>
              <a:fillRect l="-845" t="-2618" r="-1057" b="-2182"/>
            </a:stretch>
          </a:blipFill>
        </p:spPr>
      </p:sp>
      <p:sp>
        <p:nvSpPr>
          <p:cNvPr id="3" name="TextBox 3"/>
          <p:cNvSpPr txBox="1"/>
          <p:nvPr/>
        </p:nvSpPr>
        <p:spPr>
          <a:xfrm>
            <a:off x="311607" y="-63232"/>
            <a:ext cx="11408807" cy="1091932"/>
          </a:xfrm>
          <a:prstGeom prst="rect">
            <a:avLst/>
          </a:prstGeom>
        </p:spPr>
        <p:txBody>
          <a:bodyPr lIns="0" tIns="0" rIns="0" bIns="0" rtlCol="0" anchor="t">
            <a:spAutoFit/>
          </a:bodyPr>
          <a:lstStyle/>
          <a:p>
            <a:pPr algn="ctr">
              <a:lnSpc>
                <a:spcPts val="8064"/>
              </a:lnSpc>
              <a:spcBef>
                <a:spcPct val="0"/>
              </a:spcBef>
            </a:pPr>
            <a:r>
              <a:rPr lang="en-US" sz="5760" b="1" u="sng">
                <a:solidFill>
                  <a:srgbClr val="22560F"/>
                </a:solidFill>
                <a:latin typeface="Times New Roman MT Condensed Bold"/>
                <a:ea typeface="Times New Roman MT Condensed Bold"/>
                <a:cs typeface="Times New Roman MT Condensed Bold"/>
                <a:sym typeface="Times New Roman MT Condensed Bold"/>
              </a:rPr>
              <a:t>La pollinisation et la germination du pollen</a:t>
            </a:r>
          </a:p>
        </p:txBody>
      </p:sp>
      <p:sp>
        <p:nvSpPr>
          <p:cNvPr id="4" name="TextBox 4"/>
          <p:cNvSpPr txBox="1"/>
          <p:nvPr/>
        </p:nvSpPr>
        <p:spPr>
          <a:xfrm>
            <a:off x="0" y="790575"/>
            <a:ext cx="18288000" cy="3258552"/>
          </a:xfrm>
          <a:prstGeom prst="rect">
            <a:avLst/>
          </a:prstGeom>
        </p:spPr>
        <p:txBody>
          <a:bodyPr lIns="0" tIns="0" rIns="0" bIns="0" rtlCol="0" anchor="t">
            <a:spAutoFit/>
          </a:bodyPr>
          <a:lstStyle/>
          <a:p>
            <a:pPr algn="ctr">
              <a:lnSpc>
                <a:spcPts val="8344"/>
              </a:lnSpc>
              <a:spcBef>
                <a:spcPct val="0"/>
              </a:spcBef>
            </a:pPr>
            <a:r>
              <a:rPr lang="en-US" sz="5960" b="1">
                <a:solidFill>
                  <a:srgbClr val="000000"/>
                </a:solidFill>
                <a:latin typeface="Times New Roman MT Condensed Bold"/>
                <a:ea typeface="Times New Roman MT Condensed Bold"/>
                <a:cs typeface="Times New Roman MT Condensed Bold"/>
                <a:sym typeface="Times New Roman MT Condensed Bold"/>
              </a:rPr>
              <a:t>Grâce aux ballonnets, les grains de pollen des gymnospermes sont transportés par le vent jusqu’aux cônes femelles qui sont encore ouvertes et aptes à la réception des grains de pollen.</a:t>
            </a:r>
          </a:p>
        </p:txBody>
      </p:sp>
      <p:sp>
        <p:nvSpPr>
          <p:cNvPr id="5" name="TextBox 5"/>
          <p:cNvSpPr txBox="1"/>
          <p:nvPr/>
        </p:nvSpPr>
        <p:spPr>
          <a:xfrm>
            <a:off x="13500672" y="4229908"/>
            <a:ext cx="4401860" cy="5564871"/>
          </a:xfrm>
          <a:prstGeom prst="rect">
            <a:avLst/>
          </a:prstGeom>
        </p:spPr>
        <p:txBody>
          <a:bodyPr lIns="0" tIns="0" rIns="0" bIns="0" rtlCol="0" anchor="t">
            <a:spAutoFit/>
          </a:bodyPr>
          <a:lstStyle/>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1= micropyle</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2= grain de pollen</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3= tégument</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4= nucelle</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5= oosphère</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6= prothalle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2169" y="236490"/>
            <a:ext cx="18155831" cy="10050510"/>
          </a:xfrm>
          <a:prstGeom prst="rect">
            <a:avLst/>
          </a:prstGeom>
        </p:spPr>
        <p:txBody>
          <a:bodyPr lIns="0" tIns="0" rIns="0" bIns="0" rtlCol="0" anchor="t">
            <a:spAutoFit/>
          </a:bodyPr>
          <a:lstStyle/>
          <a:p>
            <a:pPr algn="l">
              <a:lnSpc>
                <a:spcPts val="5684"/>
              </a:lnSpc>
            </a:pPr>
            <a:r>
              <a:rPr lang="en-US" sz="4060" b="1">
                <a:solidFill>
                  <a:srgbClr val="000000"/>
                </a:solidFill>
                <a:latin typeface="Times New Roman MT Condensed Bold"/>
                <a:ea typeface="Times New Roman MT Condensed Bold"/>
                <a:cs typeface="Times New Roman MT Condensed Bold"/>
                <a:sym typeface="Times New Roman MT Condensed Bold"/>
              </a:rPr>
              <a:t>La germination du grain de pollen s’étale sur deux ans successifs avec un arrêt pendant l’hiver :</a:t>
            </a:r>
          </a:p>
          <a:p>
            <a:pPr algn="l">
              <a:lnSpc>
                <a:spcPts val="5684"/>
              </a:lnSpc>
            </a:pPr>
            <a:endParaRPr lang="en-US" sz="4060" b="1">
              <a:solidFill>
                <a:srgbClr val="000000"/>
              </a:solidFill>
              <a:latin typeface="Times New Roman MT Condensed Bold"/>
              <a:ea typeface="Times New Roman MT Condensed Bold"/>
              <a:cs typeface="Times New Roman MT Condensed Bold"/>
              <a:sym typeface="Times New Roman MT Condensed Bold"/>
            </a:endParaRPr>
          </a:p>
          <a:p>
            <a:pPr algn="l">
              <a:lnSpc>
                <a:spcPts val="5684"/>
              </a:lnSpc>
            </a:pPr>
            <a:r>
              <a:rPr lang="en-US" sz="4060" b="1">
                <a:solidFill>
                  <a:srgbClr val="CF361B"/>
                </a:solidFill>
                <a:latin typeface="Times New Roman MT Condensed Bold"/>
                <a:ea typeface="Times New Roman MT Condensed Bold"/>
                <a:cs typeface="Times New Roman MT Condensed Bold"/>
                <a:sym typeface="Times New Roman MT Condensed Bold"/>
              </a:rPr>
              <a:t>Durant la première année</a:t>
            </a:r>
          </a:p>
          <a:p>
            <a:pPr algn="l">
              <a:lnSpc>
                <a:spcPts val="5684"/>
              </a:lnSpc>
            </a:pPr>
            <a:r>
              <a:rPr lang="en-US" sz="4060" b="1">
                <a:solidFill>
                  <a:srgbClr val="000000"/>
                </a:solidFill>
                <a:latin typeface="Times New Roman MT Condensed Bold"/>
                <a:ea typeface="Times New Roman MT Condensed Bold"/>
                <a:cs typeface="Times New Roman MT Condensed Bold"/>
                <a:sym typeface="Times New Roman MT Condensed Bold"/>
              </a:rPr>
              <a:t>Les grains de pollen disséminés par le vent pénètrent entre les écailles écartées des cônes femelles.</a:t>
            </a:r>
          </a:p>
          <a:p>
            <a:pPr algn="l">
              <a:lnSpc>
                <a:spcPts val="5684"/>
              </a:lnSpc>
            </a:pPr>
            <a:endParaRPr lang="en-US" sz="4060" b="1">
              <a:solidFill>
                <a:srgbClr val="000000"/>
              </a:solidFill>
              <a:latin typeface="Times New Roman MT Condensed Bold"/>
              <a:ea typeface="Times New Roman MT Condensed Bold"/>
              <a:cs typeface="Times New Roman MT Condensed Bold"/>
              <a:sym typeface="Times New Roman MT Condensed Bold"/>
            </a:endParaRPr>
          </a:p>
          <a:p>
            <a:pPr algn="l">
              <a:lnSpc>
                <a:spcPts val="5684"/>
              </a:lnSpc>
            </a:pPr>
            <a:r>
              <a:rPr lang="en-US" sz="4060" b="1">
                <a:solidFill>
                  <a:srgbClr val="000000"/>
                </a:solidFill>
                <a:latin typeface="Times New Roman MT Condensed Bold"/>
                <a:ea typeface="Times New Roman MT Condensed Bold"/>
                <a:cs typeface="Times New Roman MT Condensed Bold"/>
                <a:sym typeface="Times New Roman MT Condensed Bold"/>
              </a:rPr>
              <a:t>Ils sont captés par un liquide secrété par le nucelle des ovules.</a:t>
            </a:r>
          </a:p>
          <a:p>
            <a:pPr algn="l">
              <a:lnSpc>
                <a:spcPts val="5684"/>
              </a:lnSpc>
            </a:pPr>
            <a:endParaRPr lang="en-US" sz="4060" b="1">
              <a:solidFill>
                <a:srgbClr val="000000"/>
              </a:solidFill>
              <a:latin typeface="Times New Roman MT Condensed Bold"/>
              <a:ea typeface="Times New Roman MT Condensed Bold"/>
              <a:cs typeface="Times New Roman MT Condensed Bold"/>
              <a:sym typeface="Times New Roman MT Condensed Bold"/>
            </a:endParaRPr>
          </a:p>
          <a:p>
            <a:pPr algn="l">
              <a:lnSpc>
                <a:spcPts val="5684"/>
              </a:lnSpc>
            </a:pPr>
            <a:r>
              <a:rPr lang="en-US" sz="4060" b="1">
                <a:solidFill>
                  <a:srgbClr val="000000"/>
                </a:solidFill>
                <a:latin typeface="Times New Roman MT Condensed Bold"/>
                <a:ea typeface="Times New Roman MT Condensed Bold"/>
                <a:cs typeface="Times New Roman MT Condensed Bold"/>
                <a:sym typeface="Times New Roman MT Condensed Bold"/>
              </a:rPr>
              <a:t>Après la pollinisation, les écailles femelles se ferment, les grains de pollen commencent à germer en formant un tube pollinique à partir de la cellule végétative, </a:t>
            </a:r>
          </a:p>
          <a:p>
            <a:pPr algn="l">
              <a:lnSpc>
                <a:spcPts val="5684"/>
              </a:lnSpc>
            </a:pPr>
            <a:endParaRPr lang="en-US" sz="4060" b="1">
              <a:solidFill>
                <a:srgbClr val="000000"/>
              </a:solidFill>
              <a:latin typeface="Times New Roman MT Condensed Bold"/>
              <a:ea typeface="Times New Roman MT Condensed Bold"/>
              <a:cs typeface="Times New Roman MT Condensed Bold"/>
              <a:sym typeface="Times New Roman MT Condensed Bold"/>
            </a:endParaRPr>
          </a:p>
          <a:p>
            <a:pPr algn="l">
              <a:lnSpc>
                <a:spcPts val="5684"/>
              </a:lnSpc>
            </a:pPr>
            <a:r>
              <a:rPr lang="en-US" sz="4060" b="1">
                <a:solidFill>
                  <a:srgbClr val="000000"/>
                </a:solidFill>
                <a:latin typeface="Times New Roman MT Condensed Bold"/>
                <a:ea typeface="Times New Roman MT Condensed Bold"/>
                <a:cs typeface="Times New Roman MT Condensed Bold"/>
                <a:sym typeface="Times New Roman MT Condensed Bold"/>
              </a:rPr>
              <a:t>La cellule anthéridiale reste en place et se divise en une cellule socle (cellule basale) et une cellule reproductrice.</a:t>
            </a:r>
          </a:p>
          <a:p>
            <a:pPr algn="l">
              <a:lnSpc>
                <a:spcPts val="5684"/>
              </a:lnSpc>
            </a:pPr>
            <a:endParaRPr lang="en-US" sz="4060" b="1">
              <a:solidFill>
                <a:srgbClr val="000000"/>
              </a:solidFill>
              <a:latin typeface="Times New Roman MT Condensed Bold"/>
              <a:ea typeface="Times New Roman MT Condensed Bold"/>
              <a:cs typeface="Times New Roman MT Condensed Bold"/>
              <a:sym typeface="Times New Roman MT Condensed Bold"/>
            </a:endParaRPr>
          </a:p>
          <a:p>
            <a:pPr algn="l">
              <a:lnSpc>
                <a:spcPts val="5684"/>
              </a:lnSpc>
            </a:pPr>
            <a:r>
              <a:rPr lang="en-US" sz="4060" b="1">
                <a:solidFill>
                  <a:srgbClr val="000000"/>
                </a:solidFill>
                <a:latin typeface="Times New Roman MT Condensed Bold"/>
                <a:ea typeface="Times New Roman MT Condensed Bold"/>
                <a:cs typeface="Times New Roman MT Condensed Bold"/>
                <a:sym typeface="Times New Roman MT Condensed Bold"/>
              </a:rPr>
              <a:t>A ce stade la germination s’arrête.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182" y="4094343"/>
            <a:ext cx="8995818" cy="6085932"/>
          </a:xfrm>
          <a:custGeom>
            <a:avLst/>
            <a:gdLst/>
            <a:ahLst/>
            <a:cxnLst/>
            <a:rect l="l" t="t" r="r" b="b"/>
            <a:pathLst>
              <a:path w="8995818" h="6085932">
                <a:moveTo>
                  <a:pt x="0" y="0"/>
                </a:moveTo>
                <a:lnTo>
                  <a:pt x="8995818" y="0"/>
                </a:lnTo>
                <a:lnTo>
                  <a:pt x="8995818" y="6085932"/>
                </a:lnTo>
                <a:lnTo>
                  <a:pt x="0" y="6085932"/>
                </a:lnTo>
                <a:lnTo>
                  <a:pt x="0" y="0"/>
                </a:lnTo>
                <a:close/>
              </a:path>
            </a:pathLst>
          </a:custGeom>
          <a:blipFill>
            <a:blip r:embed="rId2"/>
            <a:stretch>
              <a:fillRect l="-2097" t="-3543" r="-1198" b="-2657"/>
            </a:stretch>
          </a:blipFill>
        </p:spPr>
      </p:sp>
      <p:sp>
        <p:nvSpPr>
          <p:cNvPr id="3" name="TextBox 3"/>
          <p:cNvSpPr txBox="1"/>
          <p:nvPr/>
        </p:nvSpPr>
        <p:spPr>
          <a:xfrm>
            <a:off x="0" y="321386"/>
            <a:ext cx="18940056" cy="3063606"/>
          </a:xfrm>
          <a:prstGeom prst="rect">
            <a:avLst/>
          </a:prstGeom>
        </p:spPr>
        <p:txBody>
          <a:bodyPr lIns="0" tIns="0" rIns="0" bIns="0" rtlCol="0" anchor="t">
            <a:spAutoFit/>
          </a:bodyPr>
          <a:lstStyle/>
          <a:p>
            <a:pPr algn="l">
              <a:lnSpc>
                <a:spcPts val="5964"/>
              </a:lnSpc>
            </a:pPr>
            <a:r>
              <a:rPr lang="en-US" sz="4260" b="1">
                <a:solidFill>
                  <a:srgbClr val="FF3131"/>
                </a:solidFill>
                <a:latin typeface="Times New Roman MT Condensed Bold"/>
                <a:ea typeface="Times New Roman MT Condensed Bold"/>
                <a:cs typeface="Times New Roman MT Condensed Bold"/>
                <a:sym typeface="Times New Roman MT Condensed Bold"/>
              </a:rPr>
              <a:t>Durant la deuxième année</a:t>
            </a:r>
          </a:p>
          <a:p>
            <a:pPr algn="l">
              <a:lnSpc>
                <a:spcPts val="5964"/>
              </a:lnSpc>
            </a:pPr>
            <a:r>
              <a:rPr lang="en-US" sz="4260" b="1">
                <a:solidFill>
                  <a:srgbClr val="000000"/>
                </a:solidFill>
                <a:latin typeface="Times New Roman MT Condensed Bold"/>
                <a:ea typeface="Times New Roman MT Condensed Bold"/>
                <a:cs typeface="Times New Roman MT Condensed Bold"/>
                <a:sym typeface="Times New Roman MT Condensed Bold"/>
              </a:rPr>
              <a:t>Le tube pollinique reprend sa croissance et s’allonge vers l’archégone, et pénètre à travers le nucelle jusqu'à une oosphère.</a:t>
            </a:r>
          </a:p>
          <a:p>
            <a:pPr algn="l">
              <a:lnSpc>
                <a:spcPts val="5964"/>
              </a:lnSpc>
            </a:pPr>
            <a:r>
              <a:rPr lang="en-US" sz="4260" b="1">
                <a:solidFill>
                  <a:srgbClr val="000000"/>
                </a:solidFill>
                <a:latin typeface="Times New Roman MT Condensed Bold"/>
                <a:ea typeface="Times New Roman MT Condensed Bold"/>
                <a:cs typeface="Times New Roman MT Condensed Bold"/>
                <a:sym typeface="Times New Roman MT Condensed Bold"/>
              </a:rPr>
              <a:t>La cellule reproductrice se divise donnant naissance à deux anthérozoïdes.</a:t>
            </a:r>
          </a:p>
        </p:txBody>
      </p:sp>
      <p:sp>
        <p:nvSpPr>
          <p:cNvPr id="4" name="TextBox 4"/>
          <p:cNvSpPr txBox="1"/>
          <p:nvPr/>
        </p:nvSpPr>
        <p:spPr>
          <a:xfrm>
            <a:off x="10411817" y="4448319"/>
            <a:ext cx="5438537" cy="3736071"/>
          </a:xfrm>
          <a:prstGeom prst="rect">
            <a:avLst/>
          </a:prstGeom>
        </p:spPr>
        <p:txBody>
          <a:bodyPr lIns="0" tIns="0" rIns="0" bIns="0" rtlCol="0" anchor="t">
            <a:spAutoFit/>
          </a:bodyPr>
          <a:lstStyle/>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1= cellule anthéridiale</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2= ballonnet</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3= cellule végétative</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4= tube pollinique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78559" y="667421"/>
            <a:ext cx="11530882" cy="8952157"/>
          </a:xfrm>
          <a:custGeom>
            <a:avLst/>
            <a:gdLst/>
            <a:ahLst/>
            <a:cxnLst/>
            <a:rect l="l" t="t" r="r" b="b"/>
            <a:pathLst>
              <a:path w="11530882" h="8952157">
                <a:moveTo>
                  <a:pt x="0" y="0"/>
                </a:moveTo>
                <a:lnTo>
                  <a:pt x="11530882" y="0"/>
                </a:lnTo>
                <a:lnTo>
                  <a:pt x="11530882" y="8952158"/>
                </a:lnTo>
                <a:lnTo>
                  <a:pt x="0" y="895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910738" y="4248011"/>
            <a:ext cx="10466523" cy="2744203"/>
          </a:xfrm>
          <a:prstGeom prst="rect">
            <a:avLst/>
          </a:prstGeom>
        </p:spPr>
        <p:txBody>
          <a:bodyPr lIns="0" tIns="0" rIns="0" bIns="0" rtlCol="0" anchor="t">
            <a:spAutoFit/>
          </a:bodyPr>
          <a:lstStyle/>
          <a:p>
            <a:pPr algn="ctr">
              <a:lnSpc>
                <a:spcPts val="10444"/>
              </a:lnSpc>
              <a:spcBef>
                <a:spcPct val="0"/>
              </a:spcBef>
            </a:pPr>
            <a:r>
              <a:rPr lang="en-US" sz="7460" b="1">
                <a:solidFill>
                  <a:srgbClr val="FF3131"/>
                </a:solidFill>
                <a:latin typeface="Times New Roman MT Condensed Bold"/>
                <a:ea typeface="Times New Roman MT Condensed Bold"/>
                <a:cs typeface="Times New Roman MT Condensed Bold"/>
                <a:sym typeface="Times New Roman MT Condensed Bold"/>
              </a:rPr>
              <a:t>La fécondation et la formation des graines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4689"/>
            <a:ext cx="16230600" cy="8308071"/>
          </a:xfrm>
          <a:prstGeom prst="rect">
            <a:avLst/>
          </a:prstGeom>
        </p:spPr>
        <p:txBody>
          <a:bodyPr lIns="0" tIns="0" rIns="0" bIns="0" rtlCol="0" anchor="t">
            <a:spAutoFit/>
          </a:bodyPr>
          <a:lstStyle/>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Lorsqu'un tube pollinique atteint le col de l’archégone, son extrémité s'ouvre et libère les deux anthérozoïdes, l'un féconde le gamète femelle qui devient un zygote (œuf diploïde 2n) et l'autre dégénère.</a:t>
            </a:r>
          </a:p>
          <a:p>
            <a:pPr algn="ctr">
              <a:lnSpc>
                <a:spcPts val="7224"/>
              </a:lnSpc>
              <a:spcBef>
                <a:spcPct val="0"/>
              </a:spcBef>
            </a:pPr>
            <a:endParaRPr lang="en-US" sz="5160" b="1">
              <a:solidFill>
                <a:srgbClr val="000000"/>
              </a:solidFill>
              <a:latin typeface="Times New Roman MT Condensed Bold"/>
              <a:ea typeface="Times New Roman MT Condensed Bold"/>
              <a:cs typeface="Times New Roman MT Condensed Bold"/>
              <a:sym typeface="Times New Roman MT Condensed Bold"/>
            </a:endParaRP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Le zygote se développe au sein du gamétophyte femelle et un embryon se différencie en plantule.</a:t>
            </a:r>
          </a:p>
          <a:p>
            <a:pPr algn="ctr">
              <a:lnSpc>
                <a:spcPts val="7224"/>
              </a:lnSpc>
              <a:spcBef>
                <a:spcPct val="0"/>
              </a:spcBef>
            </a:pPr>
            <a:endParaRPr lang="en-US" sz="5160" b="1">
              <a:solidFill>
                <a:srgbClr val="000000"/>
              </a:solidFill>
              <a:latin typeface="Times New Roman MT Condensed Bold"/>
              <a:ea typeface="Times New Roman MT Condensed Bold"/>
              <a:cs typeface="Times New Roman MT Condensed Bold"/>
              <a:sym typeface="Times New Roman MT Condensed Bold"/>
            </a:endParaRP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Cette différenciation est accompagnée par l’accumulation des réserves nutritives : le zygote est ainsi transformé en graine ailée.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2155" y="638815"/>
            <a:ext cx="9113484" cy="8419926"/>
          </a:xfrm>
          <a:custGeom>
            <a:avLst/>
            <a:gdLst/>
            <a:ahLst/>
            <a:cxnLst/>
            <a:rect l="l" t="t" r="r" b="b"/>
            <a:pathLst>
              <a:path w="9113484" h="8419926">
                <a:moveTo>
                  <a:pt x="0" y="0"/>
                </a:moveTo>
                <a:lnTo>
                  <a:pt x="9113484" y="0"/>
                </a:lnTo>
                <a:lnTo>
                  <a:pt x="9113484" y="8419926"/>
                </a:lnTo>
                <a:lnTo>
                  <a:pt x="0" y="8419926"/>
                </a:lnTo>
                <a:lnTo>
                  <a:pt x="0" y="0"/>
                </a:lnTo>
                <a:close/>
              </a:path>
            </a:pathLst>
          </a:custGeom>
          <a:blipFill>
            <a:blip r:embed="rId2"/>
            <a:stretch>
              <a:fillRect l="-1603" t="-2169" r="-2004" b="-2603"/>
            </a:stretch>
          </a:blipFill>
        </p:spPr>
      </p:sp>
      <p:sp>
        <p:nvSpPr>
          <p:cNvPr id="3" name="TextBox 3"/>
          <p:cNvSpPr txBox="1"/>
          <p:nvPr/>
        </p:nvSpPr>
        <p:spPr>
          <a:xfrm>
            <a:off x="11598268" y="2256289"/>
            <a:ext cx="4607600" cy="5564871"/>
          </a:xfrm>
          <a:prstGeom prst="rect">
            <a:avLst/>
          </a:prstGeom>
        </p:spPr>
        <p:txBody>
          <a:bodyPr lIns="0" tIns="0" rIns="0" bIns="0" rtlCol="0" anchor="t">
            <a:spAutoFit/>
          </a:bodyPr>
          <a:lstStyle/>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1= grain de pollen</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2= tube pollinique,</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3= tégument</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4= 2 anthérozoïdes</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5= oosphère</a:t>
            </a:r>
          </a:p>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6= prothalle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64931" y="3653083"/>
            <a:ext cx="16452373" cy="6138346"/>
          </a:xfrm>
          <a:custGeom>
            <a:avLst/>
            <a:gdLst/>
            <a:ahLst/>
            <a:cxnLst/>
            <a:rect l="l" t="t" r="r" b="b"/>
            <a:pathLst>
              <a:path w="16452373" h="6138346">
                <a:moveTo>
                  <a:pt x="0" y="0"/>
                </a:moveTo>
                <a:lnTo>
                  <a:pt x="16452373" y="0"/>
                </a:lnTo>
                <a:lnTo>
                  <a:pt x="16452373" y="6138346"/>
                </a:lnTo>
                <a:lnTo>
                  <a:pt x="0" y="6138346"/>
                </a:lnTo>
                <a:lnTo>
                  <a:pt x="0" y="0"/>
                </a:lnTo>
                <a:close/>
              </a:path>
            </a:pathLst>
          </a:custGeom>
          <a:blipFill>
            <a:blip r:embed="rId2"/>
            <a:stretch>
              <a:fillRect l="-1442" t="-2209" r="-1236" b="-2762"/>
            </a:stretch>
          </a:blipFill>
        </p:spPr>
      </p:sp>
      <p:sp>
        <p:nvSpPr>
          <p:cNvPr id="3" name="TextBox 3"/>
          <p:cNvSpPr txBox="1"/>
          <p:nvPr/>
        </p:nvSpPr>
        <p:spPr>
          <a:xfrm>
            <a:off x="1028700" y="538566"/>
            <a:ext cx="16230600" cy="1907271"/>
          </a:xfrm>
          <a:prstGeom prst="rect">
            <a:avLst/>
          </a:prstGeom>
        </p:spPr>
        <p:txBody>
          <a:bodyPr lIns="0" tIns="0" rIns="0" bIns="0" rtlCol="0" anchor="t">
            <a:spAutoFit/>
          </a:bodyPr>
          <a:lstStyle/>
          <a:p>
            <a:pPr algn="ctr">
              <a:lnSpc>
                <a:spcPts val="7224"/>
              </a:lnSpc>
              <a:spcBef>
                <a:spcPct val="0"/>
              </a:spcBef>
            </a:pPr>
            <a:r>
              <a:rPr lang="en-US" sz="5160" b="1">
                <a:solidFill>
                  <a:srgbClr val="000000"/>
                </a:solidFill>
                <a:latin typeface="Times New Roman MT Condensed Bold"/>
                <a:ea typeface="Times New Roman MT Condensed Bold"/>
                <a:cs typeface="Times New Roman MT Condensed Bold"/>
                <a:sym typeface="Times New Roman MT Condensed Bold"/>
              </a:rPr>
              <a:t>L’écartement des écailles des cônes femelles libère les graines dont la dissémination par le vent est favorisée par une aile.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78559" y="667421"/>
            <a:ext cx="11530882" cy="8952157"/>
          </a:xfrm>
          <a:custGeom>
            <a:avLst/>
            <a:gdLst/>
            <a:ahLst/>
            <a:cxnLst/>
            <a:rect l="l" t="t" r="r" b="b"/>
            <a:pathLst>
              <a:path w="11530882" h="8952157">
                <a:moveTo>
                  <a:pt x="0" y="0"/>
                </a:moveTo>
                <a:lnTo>
                  <a:pt x="11530882" y="0"/>
                </a:lnTo>
                <a:lnTo>
                  <a:pt x="11530882" y="8952158"/>
                </a:lnTo>
                <a:lnTo>
                  <a:pt x="0" y="895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4581227" y="4475614"/>
            <a:ext cx="9125545" cy="1361172"/>
          </a:xfrm>
          <a:prstGeom prst="rect">
            <a:avLst/>
          </a:prstGeom>
        </p:spPr>
        <p:txBody>
          <a:bodyPr lIns="0" tIns="0" rIns="0" bIns="0" rtlCol="0" anchor="t">
            <a:spAutoFit/>
          </a:bodyPr>
          <a:lstStyle/>
          <a:p>
            <a:pPr algn="ctr">
              <a:lnSpc>
                <a:spcPts val="10024"/>
              </a:lnSpc>
              <a:spcBef>
                <a:spcPct val="0"/>
              </a:spcBef>
            </a:pPr>
            <a:r>
              <a:rPr lang="en-US" sz="7160" b="1">
                <a:solidFill>
                  <a:srgbClr val="FF3131"/>
                </a:solidFill>
                <a:latin typeface="Times New Roman MT Condensed Bold"/>
                <a:ea typeface="Times New Roman MT Condensed Bold"/>
                <a:cs typeface="Times New Roman MT Condensed Bold"/>
                <a:sym typeface="Times New Roman MT Condensed Bold"/>
              </a:rPr>
              <a:t>La germination de la graine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2802" y="35829"/>
            <a:ext cx="6576179" cy="992871"/>
          </a:xfrm>
          <a:prstGeom prst="rect">
            <a:avLst/>
          </a:prstGeom>
        </p:spPr>
        <p:txBody>
          <a:bodyPr lIns="0" tIns="0" rIns="0" bIns="0" rtlCol="0" anchor="t">
            <a:spAutoFit/>
          </a:bodyPr>
          <a:lstStyle/>
          <a:p>
            <a:pPr algn="ctr">
              <a:lnSpc>
                <a:spcPts val="7224"/>
              </a:lnSpc>
              <a:spcBef>
                <a:spcPct val="0"/>
              </a:spcBef>
            </a:pPr>
            <a:r>
              <a:rPr lang="en-US" sz="5160" b="1" u="sng">
                <a:solidFill>
                  <a:srgbClr val="22560F"/>
                </a:solidFill>
                <a:latin typeface="Times New Roman MT Condensed Bold"/>
                <a:ea typeface="Times New Roman MT Condensed Bold"/>
                <a:cs typeface="Times New Roman MT Condensed Bold"/>
                <a:sym typeface="Times New Roman MT Condensed Bold"/>
              </a:rPr>
              <a:t>La germination de la graine</a:t>
            </a:r>
          </a:p>
        </p:txBody>
      </p:sp>
      <p:sp>
        <p:nvSpPr>
          <p:cNvPr id="3" name="TextBox 3"/>
          <p:cNvSpPr txBox="1"/>
          <p:nvPr/>
        </p:nvSpPr>
        <p:spPr>
          <a:xfrm>
            <a:off x="152400" y="1714500"/>
            <a:ext cx="18288000" cy="8764001"/>
          </a:xfrm>
          <a:prstGeom prst="rect">
            <a:avLst/>
          </a:prstGeom>
        </p:spPr>
        <p:txBody>
          <a:bodyPr lIns="0" tIns="0" rIns="0" bIns="0" rtlCol="0" anchor="t">
            <a:spAutoFit/>
          </a:bodyPr>
          <a:lstStyle/>
          <a:p>
            <a:pPr algn="ctr">
              <a:lnSpc>
                <a:spcPts val="6244"/>
              </a:lnSpc>
              <a:spcBef>
                <a:spcPct val="0"/>
              </a:spcBef>
            </a:pPr>
            <a:r>
              <a:rPr lang="en-US" sz="4460" b="1" dirty="0" err="1">
                <a:solidFill>
                  <a:srgbClr val="000000"/>
                </a:solidFill>
                <a:latin typeface="Times New Roman MT Condensed Bold"/>
                <a:ea typeface="Times New Roman MT Condensed Bold"/>
                <a:cs typeface="Times New Roman MT Condensed Bold"/>
                <a:sym typeface="Times New Roman MT Condensed Bold"/>
              </a:rPr>
              <a:t>L’initialisation</a:t>
            </a:r>
            <a:r>
              <a:rPr lang="en-US" sz="4460" b="1" dirty="0">
                <a:solidFill>
                  <a:srgbClr val="000000"/>
                </a:solidFill>
                <a:latin typeface="Times New Roman MT Condensed Bold"/>
                <a:ea typeface="Times New Roman MT Condensed Bold"/>
                <a:cs typeface="Times New Roman MT Condensed Bold"/>
                <a:sym typeface="Times New Roman MT Condensed Bold"/>
              </a:rPr>
              <a:t> de la germination de la graine aura lieu à la suite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d’absorption</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d’eau</a:t>
            </a:r>
            <a:r>
              <a:rPr lang="en-US" sz="4460" b="1" dirty="0">
                <a:solidFill>
                  <a:srgbClr val="000000"/>
                </a:solidFill>
                <a:latin typeface="Times New Roman MT Condensed Bold"/>
                <a:ea typeface="Times New Roman MT Condensed Bold"/>
                <a:cs typeface="Times New Roman MT Condensed Bold"/>
                <a:sym typeface="Times New Roman MT Condensed Bold"/>
              </a:rPr>
              <a:t> qui imbibe les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téguments</a:t>
            </a:r>
            <a:r>
              <a:rPr lang="en-US" sz="4460" b="1" dirty="0">
                <a:solidFill>
                  <a:srgbClr val="000000"/>
                </a:solidFill>
                <a:latin typeface="Times New Roman MT Condensed Bold"/>
                <a:ea typeface="Times New Roman MT Condensed Bold"/>
                <a:cs typeface="Times New Roman MT Condensed Bold"/>
                <a:sym typeface="Times New Roman MT Condensed Bold"/>
              </a:rPr>
              <a:t>.</a:t>
            </a:r>
          </a:p>
          <a:p>
            <a:pPr algn="ctr">
              <a:lnSpc>
                <a:spcPts val="6244"/>
              </a:lnSpc>
              <a:spcBef>
                <a:spcPct val="0"/>
              </a:spcBef>
            </a:pPr>
            <a:endParaRPr lang="en-US" sz="4460" b="1" dirty="0">
              <a:solidFill>
                <a:srgbClr val="000000"/>
              </a:solidFill>
              <a:latin typeface="Times New Roman MT Condensed Bold"/>
              <a:ea typeface="Times New Roman MT Condensed Bold"/>
              <a:cs typeface="Times New Roman MT Condensed Bold"/>
              <a:sym typeface="Times New Roman MT Condensed Bold"/>
            </a:endParaRPr>
          </a:p>
          <a:p>
            <a:pPr algn="ctr">
              <a:lnSpc>
                <a:spcPts val="6244"/>
              </a:lnSpc>
              <a:spcBef>
                <a:spcPct val="0"/>
              </a:spcBef>
            </a:pPr>
            <a:r>
              <a:rPr lang="en-US" sz="4460" b="1" dirty="0">
                <a:solidFill>
                  <a:srgbClr val="000000"/>
                </a:solidFill>
                <a:latin typeface="Times New Roman MT Condensed Bold"/>
                <a:ea typeface="Times New Roman MT Condensed Bold"/>
                <a:cs typeface="Times New Roman MT Condensed Bold"/>
                <a:sym typeface="Times New Roman MT Condensed Bold"/>
              </a:rPr>
              <a:t>Ce qui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déclenche</a:t>
            </a:r>
            <a:r>
              <a:rPr lang="en-US" sz="4460" b="1" dirty="0">
                <a:solidFill>
                  <a:srgbClr val="000000"/>
                </a:solidFill>
                <a:latin typeface="Times New Roman MT Condensed Bold"/>
                <a:ea typeface="Times New Roman MT Condensed Bold"/>
                <a:cs typeface="Times New Roman MT Condensed Bold"/>
                <a:sym typeface="Times New Roman MT Condensed Bold"/>
              </a:rPr>
              <a:t> des transformations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métaboliques</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aboutissant</a:t>
            </a:r>
            <a:r>
              <a:rPr lang="en-US" sz="4460" b="1" dirty="0">
                <a:solidFill>
                  <a:srgbClr val="000000"/>
                </a:solidFill>
                <a:latin typeface="Times New Roman MT Condensed Bold"/>
                <a:ea typeface="Times New Roman MT Condensed Bold"/>
                <a:cs typeface="Times New Roman MT Condensed Bold"/>
                <a:sym typeface="Times New Roman MT Condensed Bold"/>
              </a:rPr>
              <a:t> à la digestion des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réserves</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nutritives</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libérant</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ainsi</a:t>
            </a:r>
            <a:r>
              <a:rPr lang="en-US" sz="4460" b="1" dirty="0">
                <a:solidFill>
                  <a:srgbClr val="000000"/>
                </a:solidFill>
                <a:latin typeface="Times New Roman MT Condensed Bold"/>
                <a:ea typeface="Times New Roman MT Condensed Bold"/>
                <a:cs typeface="Times New Roman MT Condensed Bold"/>
                <a:sym typeface="Times New Roman MT Condensed Bold"/>
              </a:rPr>
              <a:t> des substances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nutritives</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utilisables</a:t>
            </a:r>
            <a:r>
              <a:rPr lang="en-US" sz="4460" b="1" dirty="0">
                <a:solidFill>
                  <a:srgbClr val="000000"/>
                </a:solidFill>
                <a:latin typeface="Times New Roman MT Condensed Bold"/>
                <a:ea typeface="Times New Roman MT Condensed Bold"/>
                <a:cs typeface="Times New Roman MT Condensed Bold"/>
                <a:sym typeface="Times New Roman MT Condensed Bold"/>
              </a:rPr>
              <a:t> par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l’embryon</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en</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développement</a:t>
            </a:r>
            <a:r>
              <a:rPr lang="en-US" sz="4460" b="1" dirty="0">
                <a:solidFill>
                  <a:srgbClr val="000000"/>
                </a:solidFill>
                <a:latin typeface="Times New Roman MT Condensed Bold"/>
                <a:ea typeface="Times New Roman MT Condensed Bold"/>
                <a:cs typeface="Times New Roman MT Condensed Bold"/>
                <a:sym typeface="Times New Roman MT Condensed Bold"/>
              </a:rPr>
              <a:t>.</a:t>
            </a:r>
          </a:p>
          <a:p>
            <a:pPr algn="ctr">
              <a:lnSpc>
                <a:spcPts val="6244"/>
              </a:lnSpc>
              <a:spcBef>
                <a:spcPct val="0"/>
              </a:spcBef>
            </a:pPr>
            <a:endParaRPr lang="en-US" sz="4460" b="1" dirty="0">
              <a:solidFill>
                <a:srgbClr val="000000"/>
              </a:solidFill>
              <a:latin typeface="Times New Roman MT Condensed Bold"/>
              <a:ea typeface="Times New Roman MT Condensed Bold"/>
              <a:cs typeface="Times New Roman MT Condensed Bold"/>
              <a:sym typeface="Times New Roman MT Condensed Bold"/>
            </a:endParaRPr>
          </a:p>
          <a:p>
            <a:pPr algn="ctr">
              <a:lnSpc>
                <a:spcPts val="6244"/>
              </a:lnSpc>
              <a:spcBef>
                <a:spcPct val="0"/>
              </a:spcBef>
            </a:pPr>
            <a:r>
              <a:rPr lang="en-US" sz="4460" b="1" dirty="0">
                <a:solidFill>
                  <a:srgbClr val="000000"/>
                </a:solidFill>
                <a:latin typeface="Times New Roman MT Condensed Bold"/>
                <a:ea typeface="Times New Roman MT Condensed Bold"/>
                <a:cs typeface="Times New Roman MT Condensed Bold"/>
                <a:sym typeface="Times New Roman MT Condensed Bold"/>
              </a:rPr>
              <a:t>La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croissance</a:t>
            </a:r>
            <a:r>
              <a:rPr lang="en-US" sz="4460" b="1" dirty="0">
                <a:solidFill>
                  <a:srgbClr val="000000"/>
                </a:solidFill>
                <a:latin typeface="Times New Roman MT Condensed Bold"/>
                <a:ea typeface="Times New Roman MT Condensed Bold"/>
                <a:cs typeface="Times New Roman MT Condensed Bold"/>
                <a:sym typeface="Times New Roman MT Condensed Bold"/>
              </a:rPr>
              <a:t> de la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radiculle</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permet</a:t>
            </a:r>
            <a:r>
              <a:rPr lang="en-US" sz="4460" b="1" dirty="0">
                <a:solidFill>
                  <a:srgbClr val="000000"/>
                </a:solidFill>
                <a:latin typeface="Times New Roman MT Condensed Bold"/>
                <a:ea typeface="Times New Roman MT Condensed Bold"/>
                <a:cs typeface="Times New Roman MT Condensed Bold"/>
                <a:sym typeface="Times New Roman MT Condensed Bold"/>
              </a:rPr>
              <a:t> à la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plantule</a:t>
            </a:r>
            <a:r>
              <a:rPr lang="en-US" sz="4460" b="1" dirty="0">
                <a:solidFill>
                  <a:srgbClr val="000000"/>
                </a:solidFill>
                <a:latin typeface="Times New Roman MT Condensed Bold"/>
                <a:ea typeface="Times New Roman MT Condensed Bold"/>
                <a:cs typeface="Times New Roman MT Condensed Bold"/>
                <a:sym typeface="Times New Roman MT Condensed Bold"/>
              </a:rPr>
              <a:t> de se fixer au sol, ensuite la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tigelle</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surgit</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traversant</a:t>
            </a:r>
            <a:r>
              <a:rPr lang="en-US" sz="4460" b="1" dirty="0">
                <a:solidFill>
                  <a:srgbClr val="000000"/>
                </a:solidFill>
                <a:latin typeface="Times New Roman MT Condensed Bold"/>
                <a:ea typeface="Times New Roman MT Condensed Bold"/>
                <a:cs typeface="Times New Roman MT Condensed Bold"/>
                <a:sym typeface="Times New Roman MT Condensed Bold"/>
              </a:rPr>
              <a:t> le sol et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étalant</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ses</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feuilles</a:t>
            </a:r>
            <a:r>
              <a:rPr lang="en-US" sz="4460" b="1" dirty="0">
                <a:solidFill>
                  <a:srgbClr val="000000"/>
                </a:solidFill>
                <a:latin typeface="Times New Roman MT Condensed Bold"/>
                <a:ea typeface="Times New Roman MT Condensed Bold"/>
                <a:cs typeface="Times New Roman MT Condensed Bold"/>
                <a:sym typeface="Times New Roman MT Condensed Bold"/>
              </a:rPr>
              <a:t>.</a:t>
            </a:r>
          </a:p>
          <a:p>
            <a:pPr algn="ctr">
              <a:lnSpc>
                <a:spcPts val="6244"/>
              </a:lnSpc>
              <a:spcBef>
                <a:spcPct val="0"/>
              </a:spcBef>
            </a:pPr>
            <a:endParaRPr lang="en-US" sz="4460" b="1" dirty="0">
              <a:solidFill>
                <a:srgbClr val="000000"/>
              </a:solidFill>
              <a:latin typeface="Times New Roman MT Condensed Bold"/>
              <a:ea typeface="Times New Roman MT Condensed Bold"/>
              <a:cs typeface="Times New Roman MT Condensed Bold"/>
              <a:sym typeface="Times New Roman MT Condensed Bold"/>
            </a:endParaRPr>
          </a:p>
          <a:p>
            <a:pPr algn="ctr">
              <a:lnSpc>
                <a:spcPts val="6244"/>
              </a:lnSpc>
              <a:spcBef>
                <a:spcPct val="0"/>
              </a:spcBef>
            </a:pPr>
            <a:r>
              <a:rPr lang="en-US" sz="4460" b="1" dirty="0" err="1">
                <a:solidFill>
                  <a:srgbClr val="000000"/>
                </a:solidFill>
                <a:latin typeface="Times New Roman MT Condensed Bold"/>
                <a:ea typeface="Times New Roman MT Condensed Bold"/>
                <a:cs typeface="Times New Roman MT Condensed Bold"/>
                <a:sym typeface="Times New Roman MT Condensed Bold"/>
              </a:rPr>
              <a:t>C’est</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ainsi</a:t>
            </a:r>
            <a:r>
              <a:rPr lang="en-US" sz="4460" b="1" dirty="0">
                <a:solidFill>
                  <a:srgbClr val="000000"/>
                </a:solidFill>
                <a:latin typeface="Times New Roman MT Condensed Bold"/>
                <a:ea typeface="Times New Roman MT Condensed Bold"/>
                <a:cs typeface="Times New Roman MT Condensed Bold"/>
                <a:sym typeface="Times New Roman MT Condensed Bold"/>
              </a:rPr>
              <a:t> que la germination de la graine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donne</a:t>
            </a:r>
            <a:r>
              <a:rPr lang="en-US" sz="4460" b="1" dirty="0">
                <a:solidFill>
                  <a:srgbClr val="000000"/>
                </a:solidFill>
                <a:latin typeface="Times New Roman MT Condensed Bold"/>
                <a:ea typeface="Times New Roman MT Condensed Bold"/>
                <a:cs typeface="Times New Roman MT Condensed Bold"/>
                <a:sym typeface="Times New Roman MT Condensed Bold"/>
              </a:rPr>
              <a:t> naissance à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une</a:t>
            </a:r>
            <a:r>
              <a:rPr lang="en-US" sz="4460" b="1" dirty="0">
                <a:solidFill>
                  <a:srgbClr val="000000"/>
                </a:solidFill>
                <a:latin typeface="Times New Roman MT Condensed Bold"/>
                <a:ea typeface="Times New Roman MT Condensed Bold"/>
                <a:cs typeface="Times New Roman MT Condensed Bold"/>
                <a:sym typeface="Times New Roman MT Condensed Bold"/>
              </a:rPr>
              <a:t> nouvelle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plante</a:t>
            </a:r>
            <a:r>
              <a:rPr lang="en-US" sz="4460" b="1" dirty="0">
                <a:solidFill>
                  <a:srgbClr val="000000"/>
                </a:solidFill>
                <a:latin typeface="Times New Roman MT Condensed Bold"/>
                <a:ea typeface="Times New Roman MT Condensed Bold"/>
                <a:cs typeface="Times New Roman MT Condensed Bold"/>
                <a:sym typeface="Times New Roman MT Condensed Bold"/>
              </a:rPr>
              <a:t> </a:t>
            </a:r>
            <a:r>
              <a:rPr lang="en-US" sz="4460" b="1" dirty="0" err="1">
                <a:solidFill>
                  <a:srgbClr val="000000"/>
                </a:solidFill>
                <a:latin typeface="Times New Roman MT Condensed Bold"/>
                <a:ea typeface="Times New Roman MT Condensed Bold"/>
                <a:cs typeface="Times New Roman MT Condensed Bold"/>
                <a:sym typeface="Times New Roman MT Condensed Bold"/>
              </a:rPr>
              <a:t>feuillée</a:t>
            </a:r>
            <a:endParaRPr lang="en-US" sz="4460" b="1" dirty="0">
              <a:solidFill>
                <a:srgbClr val="000000"/>
              </a:solidFill>
              <a:latin typeface="Times New Roman MT Condensed Bold"/>
              <a:ea typeface="Times New Roman MT Condensed Bold"/>
              <a:cs typeface="Times New Roman MT Condensed Bold"/>
              <a:sym typeface="Times New Roman MT Condensed Bo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281663"/>
            <a:ext cx="14116870" cy="7976637"/>
          </a:xfrm>
          <a:custGeom>
            <a:avLst/>
            <a:gdLst/>
            <a:ahLst/>
            <a:cxnLst/>
            <a:rect l="l" t="t" r="r" b="b"/>
            <a:pathLst>
              <a:path w="14116870" h="7976637">
                <a:moveTo>
                  <a:pt x="0" y="0"/>
                </a:moveTo>
                <a:lnTo>
                  <a:pt x="14116870" y="0"/>
                </a:lnTo>
                <a:lnTo>
                  <a:pt x="14116870" y="7976637"/>
                </a:lnTo>
                <a:lnTo>
                  <a:pt x="0" y="7976637"/>
                </a:lnTo>
                <a:lnTo>
                  <a:pt x="0" y="0"/>
                </a:lnTo>
                <a:close/>
              </a:path>
            </a:pathLst>
          </a:custGeom>
          <a:blipFill>
            <a:blip r:embed="rId2"/>
            <a:stretch>
              <a:fillRect l="-1699" t="-1719" r="-1214" b="-3008"/>
            </a:stretch>
          </a:blipFill>
        </p:spPr>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78559" y="667421"/>
            <a:ext cx="11530882" cy="8952157"/>
          </a:xfrm>
          <a:custGeom>
            <a:avLst/>
            <a:gdLst/>
            <a:ahLst/>
            <a:cxnLst/>
            <a:rect l="l" t="t" r="r" b="b"/>
            <a:pathLst>
              <a:path w="11530882" h="8952157">
                <a:moveTo>
                  <a:pt x="0" y="0"/>
                </a:moveTo>
                <a:lnTo>
                  <a:pt x="11530882" y="0"/>
                </a:lnTo>
                <a:lnTo>
                  <a:pt x="11530882" y="8952158"/>
                </a:lnTo>
                <a:lnTo>
                  <a:pt x="0" y="895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217892" y="3513456"/>
            <a:ext cx="12116554" cy="3098162"/>
          </a:xfrm>
          <a:prstGeom prst="rect">
            <a:avLst/>
          </a:prstGeom>
        </p:spPr>
        <p:txBody>
          <a:bodyPr lIns="0" tIns="0" rIns="0" bIns="0" rtlCol="0" anchor="t">
            <a:spAutoFit/>
          </a:bodyPr>
          <a:lstStyle/>
          <a:p>
            <a:pPr algn="ctr">
              <a:lnSpc>
                <a:spcPts val="12460"/>
              </a:lnSpc>
            </a:pPr>
            <a:r>
              <a:rPr lang="en-US" sz="8900" b="1">
                <a:solidFill>
                  <a:srgbClr val="FF3131"/>
                </a:solidFill>
                <a:latin typeface="Open Sans Bold"/>
                <a:ea typeface="Open Sans Bold"/>
                <a:cs typeface="Open Sans Bold"/>
                <a:sym typeface="Open Sans Bold"/>
              </a:rPr>
              <a:t> cycle de dévloppement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84276" y="0"/>
            <a:ext cx="14281535" cy="10349342"/>
          </a:xfrm>
          <a:custGeom>
            <a:avLst/>
            <a:gdLst/>
            <a:ahLst/>
            <a:cxnLst/>
            <a:rect l="l" t="t" r="r" b="b"/>
            <a:pathLst>
              <a:path w="14281535" h="10349342">
                <a:moveTo>
                  <a:pt x="0" y="0"/>
                </a:moveTo>
                <a:lnTo>
                  <a:pt x="14281534" y="0"/>
                </a:lnTo>
                <a:lnTo>
                  <a:pt x="14281534" y="10349342"/>
                </a:lnTo>
                <a:lnTo>
                  <a:pt x="0" y="10349342"/>
                </a:lnTo>
                <a:lnTo>
                  <a:pt x="0" y="0"/>
                </a:lnTo>
                <a:close/>
              </a:path>
            </a:pathLst>
          </a:custGeom>
          <a:blipFill>
            <a:blip r:embed="rId2"/>
            <a:stretch>
              <a:fillRect l="-1728" t="-1534" r="-616" b="-1917"/>
            </a:stretch>
          </a:blipFill>
        </p:spPr>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541940"/>
            <a:ext cx="18164813" cy="8745060"/>
          </a:xfrm>
          <a:custGeom>
            <a:avLst/>
            <a:gdLst/>
            <a:ahLst/>
            <a:cxnLst/>
            <a:rect l="l" t="t" r="r" b="b"/>
            <a:pathLst>
              <a:path w="18164813" h="8745060">
                <a:moveTo>
                  <a:pt x="0" y="0"/>
                </a:moveTo>
                <a:lnTo>
                  <a:pt x="18164813" y="0"/>
                </a:lnTo>
                <a:lnTo>
                  <a:pt x="18164813" y="8745060"/>
                </a:lnTo>
                <a:lnTo>
                  <a:pt x="0" y="8745060"/>
                </a:lnTo>
                <a:lnTo>
                  <a:pt x="0" y="0"/>
                </a:lnTo>
                <a:close/>
              </a:path>
            </a:pathLst>
          </a:custGeom>
          <a:blipFill>
            <a:blip r:embed="rId2"/>
            <a:stretch>
              <a:fillRect/>
            </a:stretch>
          </a:blipFill>
        </p:spPr>
      </p:sp>
      <p:sp>
        <p:nvSpPr>
          <p:cNvPr id="3" name="TextBox 3"/>
          <p:cNvSpPr txBox="1"/>
          <p:nvPr/>
        </p:nvSpPr>
        <p:spPr>
          <a:xfrm>
            <a:off x="1066800" y="-190500"/>
            <a:ext cx="13872092" cy="880111"/>
          </a:xfrm>
          <a:prstGeom prst="rect">
            <a:avLst/>
          </a:prstGeom>
        </p:spPr>
        <p:txBody>
          <a:bodyPr lIns="0" tIns="0" rIns="0" bIns="0" rtlCol="0" anchor="t">
            <a:spAutoFit/>
          </a:bodyPr>
          <a:lstStyle/>
          <a:p>
            <a:pPr algn="ctr">
              <a:lnSpc>
                <a:spcPts val="7139"/>
              </a:lnSpc>
              <a:spcBef>
                <a:spcPct val="0"/>
              </a:spcBef>
            </a:pPr>
            <a:r>
              <a:rPr lang="en-US" sz="5099" b="1" u="sng" dirty="0">
                <a:solidFill>
                  <a:srgbClr val="22560F"/>
                </a:solidFill>
                <a:latin typeface="Open Sans Bold"/>
                <a:ea typeface="Open Sans Bold"/>
                <a:cs typeface="Open Sans Bold"/>
                <a:sym typeface="Open Sans Bold"/>
              </a:rPr>
              <a:t>Cycle </a:t>
            </a:r>
            <a:r>
              <a:rPr lang="en-US" sz="5099" b="1" u="sng" dirty="0" err="1">
                <a:solidFill>
                  <a:srgbClr val="22560F"/>
                </a:solidFill>
                <a:latin typeface="Open Sans Bold"/>
                <a:ea typeface="Open Sans Bold"/>
                <a:cs typeface="Open Sans Bold"/>
                <a:sym typeface="Open Sans Bold"/>
              </a:rPr>
              <a:t>chromosomique</a:t>
            </a:r>
            <a:r>
              <a:rPr lang="en-US" sz="5099" b="1" u="sng" dirty="0">
                <a:solidFill>
                  <a:srgbClr val="22560F"/>
                </a:solidFill>
                <a:latin typeface="Open Sans Bold"/>
                <a:ea typeface="Open Sans Bold"/>
                <a:cs typeface="Open Sans Bold"/>
                <a:sym typeface="Open Sans Bold"/>
              </a:rPr>
              <a:t> </a:t>
            </a:r>
            <a:r>
              <a:rPr lang="en-US" sz="5099" b="1" u="sng" dirty="0" err="1">
                <a:solidFill>
                  <a:srgbClr val="22560F"/>
                </a:solidFill>
                <a:latin typeface="Open Sans Bold"/>
                <a:ea typeface="Open Sans Bold"/>
                <a:cs typeface="Open Sans Bold"/>
                <a:sym typeface="Open Sans Bold"/>
              </a:rPr>
              <a:t>d’une</a:t>
            </a:r>
            <a:r>
              <a:rPr lang="en-US" sz="5099" b="1" u="sng" dirty="0">
                <a:solidFill>
                  <a:srgbClr val="22560F"/>
                </a:solidFill>
                <a:latin typeface="Open Sans Bold"/>
                <a:ea typeface="Open Sans Bold"/>
                <a:cs typeface="Open Sans Bold"/>
                <a:sym typeface="Open Sans Bold"/>
              </a:rPr>
              <a:t> </a:t>
            </a:r>
            <a:r>
              <a:rPr lang="en-US" sz="5099" b="1" u="sng" dirty="0" err="1">
                <a:solidFill>
                  <a:srgbClr val="22560F"/>
                </a:solidFill>
                <a:latin typeface="Open Sans Bold"/>
                <a:ea typeface="Open Sans Bold"/>
                <a:cs typeface="Open Sans Bold"/>
                <a:sym typeface="Open Sans Bold"/>
              </a:rPr>
              <a:t>gymnosperme</a:t>
            </a:r>
            <a:endParaRPr lang="en-US" sz="5099" b="1" u="sng" dirty="0">
              <a:solidFill>
                <a:srgbClr val="22560F"/>
              </a:solidFill>
              <a:latin typeface="Open Sans Bold"/>
              <a:ea typeface="Open Sans Bold"/>
              <a:cs typeface="Open Sans Bold"/>
              <a:sym typeface="Open Sans Bo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617886"/>
            <a:ext cx="16230600" cy="5404486"/>
          </a:xfrm>
          <a:prstGeom prst="rect">
            <a:avLst/>
          </a:prstGeom>
        </p:spPr>
        <p:txBody>
          <a:bodyPr lIns="0" tIns="0" rIns="0" bIns="0" rtlCol="0" anchor="t">
            <a:spAutoFit/>
          </a:bodyPr>
          <a:lstStyle/>
          <a:p>
            <a:pPr algn="ctr">
              <a:lnSpc>
                <a:spcPts val="7139"/>
              </a:lnSpc>
              <a:spcBef>
                <a:spcPct val="0"/>
              </a:spcBef>
            </a:pPr>
            <a:r>
              <a:rPr lang="en-US" sz="5099" b="1">
                <a:solidFill>
                  <a:srgbClr val="000000"/>
                </a:solidFill>
                <a:latin typeface="Open Sans Bold"/>
                <a:ea typeface="Open Sans Bold"/>
                <a:cs typeface="Open Sans Bold"/>
                <a:sym typeface="Open Sans Bold"/>
              </a:rPr>
              <a:t>Cycle chromosomique d’une gymnosperme</a:t>
            </a:r>
          </a:p>
          <a:p>
            <a:pPr algn="ctr">
              <a:lnSpc>
                <a:spcPts val="7139"/>
              </a:lnSpc>
              <a:spcBef>
                <a:spcPct val="0"/>
              </a:spcBef>
            </a:pPr>
            <a:r>
              <a:rPr lang="en-US" sz="5099" b="1">
                <a:solidFill>
                  <a:srgbClr val="000000"/>
                </a:solidFill>
                <a:latin typeface="Open Sans Bold"/>
                <a:ea typeface="Open Sans Bold"/>
                <a:cs typeface="Open Sans Bold"/>
                <a:sym typeface="Open Sans Bold"/>
              </a:rPr>
              <a:t>Le cycle des gymnospermes est caractérisé par l’alternance d’une génération sporophytique avec une génération gamétophytique.</a:t>
            </a:r>
          </a:p>
          <a:p>
            <a:pPr algn="ctr">
              <a:lnSpc>
                <a:spcPts val="7139"/>
              </a:lnSpc>
              <a:spcBef>
                <a:spcPct val="0"/>
              </a:spcBef>
            </a:pPr>
            <a:r>
              <a:rPr lang="en-US" sz="5099" b="1">
                <a:solidFill>
                  <a:srgbClr val="000000"/>
                </a:solidFill>
                <a:latin typeface="Open Sans Bold"/>
                <a:ea typeface="Open Sans Bold"/>
                <a:cs typeface="Open Sans Bold"/>
                <a:sym typeface="Open Sans Bold"/>
              </a:rPr>
              <a:t>Le gamétophyte se développe sur le sporophyte. C’est un cycle diplophasique.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5589" y="4492345"/>
            <a:ext cx="7496819" cy="5220512"/>
          </a:xfrm>
          <a:custGeom>
            <a:avLst/>
            <a:gdLst/>
            <a:ahLst/>
            <a:cxnLst/>
            <a:rect l="l" t="t" r="r" b="b"/>
            <a:pathLst>
              <a:path w="7496819" h="5220512">
                <a:moveTo>
                  <a:pt x="0" y="0"/>
                </a:moveTo>
                <a:lnTo>
                  <a:pt x="7496819" y="0"/>
                </a:lnTo>
                <a:lnTo>
                  <a:pt x="7496819" y="5220512"/>
                </a:lnTo>
                <a:lnTo>
                  <a:pt x="0" y="5220512"/>
                </a:lnTo>
                <a:lnTo>
                  <a:pt x="0" y="0"/>
                </a:lnTo>
                <a:close/>
              </a:path>
            </a:pathLst>
          </a:custGeom>
          <a:blipFill>
            <a:blip r:embed="rId2"/>
            <a:stretch>
              <a:fillRect/>
            </a:stretch>
          </a:blipFill>
        </p:spPr>
      </p:sp>
      <p:sp>
        <p:nvSpPr>
          <p:cNvPr id="3" name="Freeform 3"/>
          <p:cNvSpPr/>
          <p:nvPr/>
        </p:nvSpPr>
        <p:spPr>
          <a:xfrm>
            <a:off x="9566308" y="4291347"/>
            <a:ext cx="8426099" cy="5622506"/>
          </a:xfrm>
          <a:custGeom>
            <a:avLst/>
            <a:gdLst/>
            <a:ahLst/>
            <a:cxnLst/>
            <a:rect l="l" t="t" r="r" b="b"/>
            <a:pathLst>
              <a:path w="8426099" h="5622506">
                <a:moveTo>
                  <a:pt x="0" y="0"/>
                </a:moveTo>
                <a:lnTo>
                  <a:pt x="8426100" y="0"/>
                </a:lnTo>
                <a:lnTo>
                  <a:pt x="8426100" y="5622507"/>
                </a:lnTo>
                <a:lnTo>
                  <a:pt x="0" y="5622507"/>
                </a:lnTo>
                <a:lnTo>
                  <a:pt x="0" y="0"/>
                </a:lnTo>
                <a:close/>
              </a:path>
            </a:pathLst>
          </a:custGeom>
          <a:blipFill>
            <a:blip r:embed="rId3"/>
            <a:stretch>
              <a:fillRect/>
            </a:stretch>
          </a:blipFill>
        </p:spPr>
      </p:sp>
      <p:sp>
        <p:nvSpPr>
          <p:cNvPr id="4" name="TextBox 4"/>
          <p:cNvSpPr txBox="1"/>
          <p:nvPr/>
        </p:nvSpPr>
        <p:spPr>
          <a:xfrm>
            <a:off x="1028700" y="1416955"/>
            <a:ext cx="16963708" cy="880111"/>
          </a:xfrm>
          <a:prstGeom prst="rect">
            <a:avLst/>
          </a:prstGeom>
        </p:spPr>
        <p:txBody>
          <a:bodyPr lIns="0" tIns="0" rIns="0" bIns="0" rtlCol="0" anchor="t">
            <a:spAutoFit/>
          </a:bodyPr>
          <a:lstStyle/>
          <a:p>
            <a:pPr algn="ctr">
              <a:lnSpc>
                <a:spcPts val="7139"/>
              </a:lnSpc>
              <a:spcBef>
                <a:spcPct val="0"/>
              </a:spcBef>
            </a:pPr>
            <a:r>
              <a:rPr lang="en-US" sz="5099" b="1">
                <a:solidFill>
                  <a:srgbClr val="FF3131"/>
                </a:solidFill>
                <a:latin typeface="Open Sans Bold"/>
                <a:ea typeface="Open Sans Bold"/>
                <a:cs typeface="Open Sans Bold"/>
                <a:sym typeface="Open Sans Bold"/>
              </a:rPr>
              <a:t>II .La reproduction sexué chez les plantes sans fleurs</a:t>
            </a:r>
          </a:p>
        </p:txBody>
      </p:sp>
      <p:sp>
        <p:nvSpPr>
          <p:cNvPr id="5" name="TextBox 5"/>
          <p:cNvSpPr txBox="1"/>
          <p:nvPr/>
        </p:nvSpPr>
        <p:spPr>
          <a:xfrm>
            <a:off x="5715000" y="2552700"/>
            <a:ext cx="5779532" cy="994439"/>
          </a:xfrm>
          <a:prstGeom prst="rect">
            <a:avLst/>
          </a:prstGeom>
        </p:spPr>
        <p:txBody>
          <a:bodyPr wrap="square" lIns="0" tIns="0" rIns="0" bIns="0" rtlCol="0" anchor="t">
            <a:spAutoFit/>
          </a:bodyPr>
          <a:lstStyle/>
          <a:p>
            <a:pPr algn="ctr">
              <a:lnSpc>
                <a:spcPts val="8294"/>
              </a:lnSpc>
              <a:spcBef>
                <a:spcPct val="0"/>
              </a:spcBef>
            </a:pPr>
            <a:r>
              <a:rPr lang="en-US" sz="5924" b="1" dirty="0">
                <a:solidFill>
                  <a:srgbClr val="46A029"/>
                </a:solidFill>
                <a:latin typeface="Open Sans Bold"/>
                <a:ea typeface="Open Sans Bold"/>
                <a:cs typeface="Open Sans Bold"/>
                <a:sym typeface="Open Sans Bold"/>
              </a:rPr>
              <a:t>1. Les </a:t>
            </a:r>
            <a:r>
              <a:rPr lang="en-US" sz="5924" b="1" dirty="0" err="1">
                <a:solidFill>
                  <a:srgbClr val="46A029"/>
                </a:solidFill>
                <a:latin typeface="Open Sans Bold"/>
                <a:ea typeface="Open Sans Bold"/>
                <a:cs typeface="Open Sans Bold"/>
                <a:sym typeface="Open Sans Bold"/>
              </a:rPr>
              <a:t>algues</a:t>
            </a:r>
            <a:endParaRPr lang="en-US" sz="5924" b="1" dirty="0">
              <a:solidFill>
                <a:srgbClr val="46A029"/>
              </a:solidFill>
              <a:latin typeface="Open Sans Bold"/>
              <a:ea typeface="Open Sans Bold"/>
              <a:cs typeface="Open Sans Bold"/>
              <a:sym typeface="Open Sans Bo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01752" y="1461300"/>
            <a:ext cx="16657548" cy="6318250"/>
          </a:xfrm>
          <a:prstGeom prst="rect">
            <a:avLst/>
          </a:prstGeom>
        </p:spPr>
        <p:txBody>
          <a:bodyPr lIns="0" tIns="0" rIns="0" bIns="0" rtlCol="0" anchor="t">
            <a:spAutoFit/>
          </a:bodyPr>
          <a:lstStyle/>
          <a:p>
            <a:pPr algn="just">
              <a:lnSpc>
                <a:spcPts val="5599"/>
              </a:lnSpc>
              <a:spcBef>
                <a:spcPct val="0"/>
              </a:spcBef>
            </a:pPr>
            <a:r>
              <a:rPr lang="en-US" sz="3999" b="1">
                <a:solidFill>
                  <a:srgbClr val="000000"/>
                </a:solidFill>
                <a:latin typeface="Open Sans Bold"/>
                <a:ea typeface="Open Sans Bold"/>
                <a:cs typeface="Open Sans Bold"/>
                <a:sym typeface="Open Sans Bold"/>
              </a:rPr>
              <a:t>les plantes sans fleurs sont des plantes qui ne possèdent ni fleurs ni cônes et pourtant elles se reproduisent sexuellement en produisant des gamètes mâles et des gamètes femelles.</a:t>
            </a:r>
          </a:p>
          <a:p>
            <a:pPr algn="just">
              <a:lnSpc>
                <a:spcPts val="5599"/>
              </a:lnSpc>
              <a:spcBef>
                <a:spcPct val="0"/>
              </a:spcBef>
            </a:pPr>
            <a:r>
              <a:rPr lang="en-US" sz="3999" b="1">
                <a:solidFill>
                  <a:srgbClr val="000000"/>
                </a:solidFill>
                <a:latin typeface="Open Sans Bold"/>
                <a:ea typeface="Open Sans Bold"/>
                <a:cs typeface="Open Sans Bold"/>
                <a:sym typeface="Open Sans Bold"/>
              </a:rPr>
              <a:t> Parmi les plantes sans fleur, on distingue:</a:t>
            </a:r>
          </a:p>
          <a:p>
            <a:pPr algn="just">
              <a:lnSpc>
                <a:spcPts val="5599"/>
              </a:lnSpc>
              <a:spcBef>
                <a:spcPct val="0"/>
              </a:spcBef>
            </a:pPr>
            <a:endParaRPr lang="en-US" sz="3999" b="1">
              <a:solidFill>
                <a:srgbClr val="000000"/>
              </a:solidFill>
              <a:latin typeface="Open Sans Bold"/>
              <a:ea typeface="Open Sans Bold"/>
              <a:cs typeface="Open Sans Bold"/>
              <a:sym typeface="Open Sans Bold"/>
            </a:endParaRPr>
          </a:p>
          <a:p>
            <a:pPr algn="just">
              <a:lnSpc>
                <a:spcPts val="5599"/>
              </a:lnSpc>
              <a:spcBef>
                <a:spcPct val="0"/>
              </a:spcBef>
            </a:pPr>
            <a:r>
              <a:rPr lang="en-US" sz="3999" b="1">
                <a:solidFill>
                  <a:srgbClr val="000000"/>
                </a:solidFill>
                <a:latin typeface="Open Sans Bold"/>
                <a:ea typeface="Open Sans Bold"/>
                <a:cs typeface="Open Sans Bold"/>
                <a:sym typeface="Open Sans Bold"/>
              </a:rPr>
              <a:t>•les thallophytes (algues) qui sont des plantes dépourvues de tiges de feuilles et de racines.</a:t>
            </a:r>
          </a:p>
          <a:p>
            <a:pPr algn="just">
              <a:lnSpc>
                <a:spcPts val="5599"/>
              </a:lnSpc>
              <a:spcBef>
                <a:spcPct val="0"/>
              </a:spcBef>
            </a:pPr>
            <a:endParaRPr lang="en-US" sz="3999" b="1">
              <a:solidFill>
                <a:srgbClr val="000000"/>
              </a:solidFill>
              <a:latin typeface="Open Sans Bold"/>
              <a:ea typeface="Open Sans Bold"/>
              <a:cs typeface="Open Sans Bold"/>
              <a:sym typeface="Open Sans Bold"/>
            </a:endParaRPr>
          </a:p>
          <a:p>
            <a:pPr algn="just">
              <a:lnSpc>
                <a:spcPts val="5599"/>
              </a:lnSpc>
              <a:spcBef>
                <a:spcPct val="0"/>
              </a:spcBef>
            </a:pPr>
            <a:r>
              <a:rPr lang="en-US" sz="3999" b="1">
                <a:solidFill>
                  <a:srgbClr val="000000"/>
                </a:solidFill>
                <a:latin typeface="Open Sans Bold"/>
                <a:ea typeface="Open Sans Bold"/>
                <a:cs typeface="Open Sans Bold"/>
                <a:sym typeface="Open Sans Bold"/>
              </a:rPr>
              <a:t>•Les mousses et les fougères qui présentent des rameaux feuillés.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45500" y="2816836"/>
            <a:ext cx="14705399" cy="7371081"/>
          </a:xfrm>
          <a:custGeom>
            <a:avLst/>
            <a:gdLst/>
            <a:ahLst/>
            <a:cxnLst/>
            <a:rect l="l" t="t" r="r" b="b"/>
            <a:pathLst>
              <a:path w="14705399" h="7371081">
                <a:moveTo>
                  <a:pt x="0" y="0"/>
                </a:moveTo>
                <a:lnTo>
                  <a:pt x="14705399" y="0"/>
                </a:lnTo>
                <a:lnTo>
                  <a:pt x="14705399" y="7371081"/>
                </a:lnTo>
                <a:lnTo>
                  <a:pt x="0" y="7371081"/>
                </a:lnTo>
                <a:lnTo>
                  <a:pt x="0" y="0"/>
                </a:lnTo>
                <a:close/>
              </a:path>
            </a:pathLst>
          </a:custGeom>
          <a:blipFill>
            <a:blip r:embed="rId2"/>
            <a:stretch>
              <a:fillRect/>
            </a:stretch>
          </a:blipFill>
        </p:spPr>
      </p:sp>
      <p:sp>
        <p:nvSpPr>
          <p:cNvPr id="3" name="TextBox 3"/>
          <p:cNvSpPr txBox="1"/>
          <p:nvPr/>
        </p:nvSpPr>
        <p:spPr>
          <a:xfrm>
            <a:off x="1054962" y="465368"/>
            <a:ext cx="13714571" cy="1463676"/>
          </a:xfrm>
          <a:prstGeom prst="rect">
            <a:avLst/>
          </a:prstGeom>
        </p:spPr>
        <p:txBody>
          <a:bodyPr lIns="0" tIns="0" rIns="0" bIns="0" rtlCol="0" anchor="t">
            <a:spAutoFit/>
          </a:bodyPr>
          <a:lstStyle/>
          <a:p>
            <a:pPr algn="l">
              <a:lnSpc>
                <a:spcPts val="6299"/>
              </a:lnSpc>
              <a:spcBef>
                <a:spcPct val="0"/>
              </a:spcBef>
            </a:pPr>
            <a:r>
              <a:rPr lang="en-US" sz="4499" b="1">
                <a:solidFill>
                  <a:srgbClr val="FF3131"/>
                </a:solidFill>
                <a:latin typeface="Open Sans Bold"/>
                <a:ea typeface="Open Sans Bold"/>
                <a:cs typeface="Open Sans Bold"/>
                <a:sym typeface="Open Sans Bold"/>
              </a:rPr>
              <a:t>I- La reproduction sexuée des algues</a:t>
            </a:r>
          </a:p>
          <a:p>
            <a:pPr algn="l">
              <a:lnSpc>
                <a:spcPts val="5599"/>
              </a:lnSpc>
              <a:spcBef>
                <a:spcPct val="0"/>
              </a:spcBef>
            </a:pPr>
            <a:r>
              <a:rPr lang="en-US" sz="3999" b="1">
                <a:solidFill>
                  <a:srgbClr val="46A029"/>
                </a:solidFill>
                <a:latin typeface="Open Sans Bold"/>
                <a:ea typeface="Open Sans Bold"/>
                <a:cs typeface="Open Sans Bold"/>
                <a:sym typeface="Open Sans Bold"/>
              </a:rPr>
              <a:t>      1-Quelques caractéristiques végétatives des algues</a:t>
            </a:r>
          </a:p>
        </p:txBody>
      </p:sp>
      <p:sp>
        <p:nvSpPr>
          <p:cNvPr id="4" name="TextBox 4"/>
          <p:cNvSpPr txBox="1"/>
          <p:nvPr/>
        </p:nvSpPr>
        <p:spPr>
          <a:xfrm>
            <a:off x="2788496" y="2111966"/>
            <a:ext cx="9444355" cy="587375"/>
          </a:xfrm>
          <a:prstGeom prst="rect">
            <a:avLst/>
          </a:prstGeom>
        </p:spPr>
        <p:txBody>
          <a:bodyPr lIns="0" tIns="0" rIns="0" bIns="0" rtlCol="0" anchor="t">
            <a:spAutoFit/>
          </a:bodyPr>
          <a:lstStyle/>
          <a:p>
            <a:pPr algn="ctr">
              <a:lnSpc>
                <a:spcPts val="4899"/>
              </a:lnSpc>
              <a:spcBef>
                <a:spcPct val="0"/>
              </a:spcBef>
            </a:pPr>
            <a:r>
              <a:rPr lang="en-US" sz="3499" b="1">
                <a:solidFill>
                  <a:srgbClr val="8E5330"/>
                </a:solidFill>
                <a:latin typeface="Open Sans Bold"/>
                <a:ea typeface="Open Sans Bold"/>
                <a:cs typeface="Open Sans Bold"/>
                <a:sym typeface="Open Sans Bold"/>
              </a:rPr>
              <a:t>a- Observation de quelques types d’algues: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05642" y="706437"/>
            <a:ext cx="10208895" cy="587375"/>
          </a:xfrm>
          <a:prstGeom prst="rect">
            <a:avLst/>
          </a:prstGeom>
        </p:spPr>
        <p:txBody>
          <a:bodyPr lIns="0" tIns="0" rIns="0" bIns="0" rtlCol="0" anchor="t">
            <a:spAutoFit/>
          </a:bodyPr>
          <a:lstStyle/>
          <a:p>
            <a:pPr algn="ctr">
              <a:lnSpc>
                <a:spcPts val="4899"/>
              </a:lnSpc>
              <a:spcBef>
                <a:spcPct val="0"/>
              </a:spcBef>
            </a:pPr>
            <a:r>
              <a:rPr lang="en-US" sz="3499" b="1">
                <a:solidFill>
                  <a:srgbClr val="8E5330"/>
                </a:solidFill>
                <a:latin typeface="Open Sans Bold"/>
                <a:ea typeface="Open Sans Bold"/>
                <a:cs typeface="Open Sans Bold"/>
                <a:sym typeface="Open Sans Bold"/>
              </a:rPr>
              <a:t>b- Les caractéristiques végétatives des algues:</a:t>
            </a:r>
          </a:p>
        </p:txBody>
      </p:sp>
      <p:sp>
        <p:nvSpPr>
          <p:cNvPr id="3" name="TextBox 3"/>
          <p:cNvSpPr txBox="1"/>
          <p:nvPr/>
        </p:nvSpPr>
        <p:spPr>
          <a:xfrm>
            <a:off x="659061" y="2243607"/>
            <a:ext cx="16969877" cy="5080635"/>
          </a:xfrm>
          <a:prstGeom prst="rect">
            <a:avLst/>
          </a:prstGeom>
        </p:spPr>
        <p:txBody>
          <a:bodyPr lIns="0" tIns="0" rIns="0" bIns="0" rtlCol="0" anchor="t">
            <a:spAutoFit/>
          </a:bodyPr>
          <a:lstStyle/>
          <a:p>
            <a:pPr marL="777238" lvl="1" indent="-388619" algn="l">
              <a:lnSpc>
                <a:spcPts val="5039"/>
              </a:lnSpc>
              <a:buFont typeface="Arial"/>
              <a:buChar char="•"/>
            </a:pPr>
            <a:r>
              <a:rPr lang="en-US" sz="3599" b="1">
                <a:solidFill>
                  <a:srgbClr val="000000"/>
                </a:solidFill>
                <a:latin typeface="Open Sans Bold"/>
                <a:ea typeface="Open Sans Bold"/>
                <a:cs typeface="Open Sans Bold"/>
                <a:sym typeface="Open Sans Bold"/>
              </a:rPr>
              <a:t>Les algues sont des plantes autotrophes. </a:t>
            </a:r>
          </a:p>
          <a:p>
            <a:pPr marL="777238" lvl="1" indent="-388619" algn="l">
              <a:lnSpc>
                <a:spcPts val="5039"/>
              </a:lnSpc>
              <a:buFont typeface="Arial"/>
              <a:buChar char="•"/>
            </a:pPr>
            <a:r>
              <a:rPr lang="en-US" sz="3599" b="1">
                <a:solidFill>
                  <a:srgbClr val="000000"/>
                </a:solidFill>
                <a:latin typeface="Open Sans Bold"/>
                <a:ea typeface="Open Sans Bold"/>
                <a:cs typeface="Open Sans Bold"/>
                <a:sym typeface="Open Sans Bold"/>
              </a:rPr>
              <a:t>Elles tolèrent les conditions climatiques les plus dures. </a:t>
            </a:r>
          </a:p>
          <a:p>
            <a:pPr marL="777238" lvl="1" indent="-388619" algn="l">
              <a:lnSpc>
                <a:spcPts val="5039"/>
              </a:lnSpc>
              <a:buFont typeface="Arial"/>
              <a:buChar char="•"/>
            </a:pPr>
            <a:r>
              <a:rPr lang="en-US" sz="3599" b="1">
                <a:solidFill>
                  <a:srgbClr val="000000"/>
                </a:solidFill>
                <a:latin typeface="Open Sans Bold"/>
                <a:ea typeface="Open Sans Bold"/>
                <a:cs typeface="Open Sans Bold"/>
                <a:sym typeface="Open Sans Bold"/>
              </a:rPr>
              <a:t>Certains sont unicellulaires et de tailles microscopiques, d’autres sont multicellulaires et peuvent atteindre des tailles impressionnantes (plusieurs mètres).</a:t>
            </a:r>
          </a:p>
          <a:p>
            <a:pPr marL="777238" lvl="1" indent="-388619" algn="l">
              <a:lnSpc>
                <a:spcPts val="5039"/>
              </a:lnSpc>
              <a:buFont typeface="Arial"/>
              <a:buChar char="•"/>
            </a:pPr>
            <a:r>
              <a:rPr lang="en-US" sz="3599" b="1">
                <a:solidFill>
                  <a:srgbClr val="000000"/>
                </a:solidFill>
                <a:latin typeface="Open Sans Bold"/>
                <a:ea typeface="Open Sans Bold"/>
                <a:cs typeface="Open Sans Bold"/>
                <a:sym typeface="Open Sans Bold"/>
              </a:rPr>
              <a:t>Certains algues sont diploïdes, d’autres sont haploïdes .</a:t>
            </a:r>
          </a:p>
          <a:p>
            <a:pPr marL="777238" lvl="1" indent="-388619" algn="l">
              <a:lnSpc>
                <a:spcPts val="5039"/>
              </a:lnSpc>
              <a:buFont typeface="Arial"/>
              <a:buChar char="•"/>
            </a:pPr>
            <a:r>
              <a:rPr lang="en-US" sz="3599" b="1">
                <a:solidFill>
                  <a:srgbClr val="000000"/>
                </a:solidFill>
                <a:latin typeface="Open Sans Bold"/>
                <a:ea typeface="Open Sans Bold"/>
                <a:cs typeface="Open Sans Bold"/>
                <a:sym typeface="Open Sans Bold"/>
              </a:rPr>
              <a:t>Les algues sont de couleurs très variées, bleues, brunes, rouges ou vertes.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2101231"/>
            <a:ext cx="15416948" cy="6764186"/>
          </a:xfrm>
          <a:custGeom>
            <a:avLst/>
            <a:gdLst/>
            <a:ahLst/>
            <a:cxnLst/>
            <a:rect l="l" t="t" r="r" b="b"/>
            <a:pathLst>
              <a:path w="15416948" h="6764186">
                <a:moveTo>
                  <a:pt x="0" y="0"/>
                </a:moveTo>
                <a:lnTo>
                  <a:pt x="15416948" y="0"/>
                </a:lnTo>
                <a:lnTo>
                  <a:pt x="15416948" y="6764186"/>
                </a:lnTo>
                <a:lnTo>
                  <a:pt x="0" y="6764186"/>
                </a:lnTo>
                <a:lnTo>
                  <a:pt x="0" y="0"/>
                </a:lnTo>
                <a:close/>
              </a:path>
            </a:pathLst>
          </a:custGeom>
          <a:blipFill>
            <a:blip r:embed="rId2"/>
            <a:stretch>
              <a:fillRect/>
            </a:stretch>
          </a:blipFill>
        </p:spPr>
      </p:sp>
      <p:sp>
        <p:nvSpPr>
          <p:cNvPr id="3" name="TextBox 3"/>
          <p:cNvSpPr txBox="1"/>
          <p:nvPr/>
        </p:nvSpPr>
        <p:spPr>
          <a:xfrm>
            <a:off x="1361021" y="377825"/>
            <a:ext cx="12872403" cy="1304925"/>
          </a:xfrm>
          <a:prstGeom prst="rect">
            <a:avLst/>
          </a:prstGeom>
        </p:spPr>
        <p:txBody>
          <a:bodyPr lIns="0" tIns="0" rIns="0" bIns="0" rtlCol="0" anchor="t">
            <a:spAutoFit/>
          </a:bodyPr>
          <a:lstStyle/>
          <a:p>
            <a:pPr algn="ctr">
              <a:lnSpc>
                <a:spcPts val="5599"/>
              </a:lnSpc>
              <a:spcBef>
                <a:spcPct val="0"/>
              </a:spcBef>
            </a:pPr>
            <a:r>
              <a:rPr lang="en-US" sz="3999" b="1">
                <a:solidFill>
                  <a:srgbClr val="547B16"/>
                </a:solidFill>
                <a:latin typeface="Open Sans Bold"/>
                <a:ea typeface="Open Sans Bold"/>
                <a:cs typeface="Open Sans Bold"/>
                <a:sym typeface="Open Sans Bold"/>
              </a:rPr>
              <a:t>2 -La reproduction sexuée chez le fucus vésiculeux </a:t>
            </a:r>
          </a:p>
          <a:p>
            <a:pPr algn="ctr">
              <a:lnSpc>
                <a:spcPts val="4899"/>
              </a:lnSpc>
              <a:spcBef>
                <a:spcPct val="0"/>
              </a:spcBef>
            </a:pPr>
            <a:r>
              <a:rPr lang="en-US" sz="3499" b="1">
                <a:solidFill>
                  <a:srgbClr val="8E5330"/>
                </a:solidFill>
                <a:latin typeface="Open Sans Bold"/>
                <a:ea typeface="Open Sans Bold"/>
                <a:cs typeface="Open Sans Bold"/>
                <a:sym typeface="Open Sans Bold"/>
              </a:rPr>
              <a:t>a -L’appareil végétatif du fucus vésiculeux:</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4959222"/>
            <a:ext cx="6090058" cy="5067950"/>
          </a:xfrm>
          <a:custGeom>
            <a:avLst/>
            <a:gdLst/>
            <a:ahLst/>
            <a:cxnLst/>
            <a:rect l="l" t="t" r="r" b="b"/>
            <a:pathLst>
              <a:path w="6090058" h="5067950">
                <a:moveTo>
                  <a:pt x="0" y="0"/>
                </a:moveTo>
                <a:lnTo>
                  <a:pt x="6090058" y="0"/>
                </a:lnTo>
                <a:lnTo>
                  <a:pt x="6090058" y="5067950"/>
                </a:lnTo>
                <a:lnTo>
                  <a:pt x="0" y="5067950"/>
                </a:lnTo>
                <a:lnTo>
                  <a:pt x="0" y="0"/>
                </a:lnTo>
                <a:close/>
              </a:path>
            </a:pathLst>
          </a:custGeom>
          <a:blipFill>
            <a:blip r:embed="rId2"/>
            <a:stretch>
              <a:fillRect/>
            </a:stretch>
          </a:blipFill>
        </p:spPr>
      </p:sp>
      <p:sp>
        <p:nvSpPr>
          <p:cNvPr id="3" name="Freeform 3"/>
          <p:cNvSpPr/>
          <p:nvPr/>
        </p:nvSpPr>
        <p:spPr>
          <a:xfrm>
            <a:off x="9328819" y="4959222"/>
            <a:ext cx="6194686" cy="5023327"/>
          </a:xfrm>
          <a:custGeom>
            <a:avLst/>
            <a:gdLst/>
            <a:ahLst/>
            <a:cxnLst/>
            <a:rect l="l" t="t" r="r" b="b"/>
            <a:pathLst>
              <a:path w="6194686" h="5023327">
                <a:moveTo>
                  <a:pt x="0" y="0"/>
                </a:moveTo>
                <a:lnTo>
                  <a:pt x="6194686" y="0"/>
                </a:lnTo>
                <a:lnTo>
                  <a:pt x="6194686" y="5023327"/>
                </a:lnTo>
                <a:lnTo>
                  <a:pt x="0" y="5023327"/>
                </a:lnTo>
                <a:lnTo>
                  <a:pt x="0" y="0"/>
                </a:lnTo>
                <a:close/>
              </a:path>
            </a:pathLst>
          </a:custGeom>
          <a:blipFill>
            <a:blip r:embed="rId3"/>
            <a:stretch>
              <a:fillRect/>
            </a:stretch>
          </a:blipFill>
        </p:spPr>
      </p:sp>
      <p:sp>
        <p:nvSpPr>
          <p:cNvPr id="4" name="TextBox 4"/>
          <p:cNvSpPr txBox="1"/>
          <p:nvPr/>
        </p:nvSpPr>
        <p:spPr>
          <a:xfrm>
            <a:off x="1662022" y="971550"/>
            <a:ext cx="13588524" cy="587375"/>
          </a:xfrm>
          <a:prstGeom prst="rect">
            <a:avLst/>
          </a:prstGeom>
        </p:spPr>
        <p:txBody>
          <a:bodyPr lIns="0" tIns="0" rIns="0" bIns="0" rtlCol="0" anchor="t">
            <a:spAutoFit/>
          </a:bodyPr>
          <a:lstStyle/>
          <a:p>
            <a:pPr algn="ctr">
              <a:lnSpc>
                <a:spcPts val="4899"/>
              </a:lnSpc>
              <a:spcBef>
                <a:spcPct val="0"/>
              </a:spcBef>
            </a:pPr>
            <a:r>
              <a:rPr lang="en-US" sz="3499" b="1">
                <a:solidFill>
                  <a:srgbClr val="004AAD"/>
                </a:solidFill>
                <a:latin typeface="Open Sans Bold"/>
                <a:ea typeface="Open Sans Bold"/>
                <a:cs typeface="Open Sans Bold"/>
                <a:sym typeface="Open Sans Bold"/>
              </a:rPr>
              <a:t>Comment peut-on distinguer le fucus male du fucus femelle ?</a:t>
            </a:r>
          </a:p>
        </p:txBody>
      </p:sp>
      <p:sp>
        <p:nvSpPr>
          <p:cNvPr id="5" name="TextBox 5"/>
          <p:cNvSpPr txBox="1"/>
          <p:nvPr/>
        </p:nvSpPr>
        <p:spPr>
          <a:xfrm>
            <a:off x="570222" y="1895347"/>
            <a:ext cx="17517194" cy="3063875"/>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Open Sans Bold"/>
                <a:ea typeface="Open Sans Bold"/>
                <a:cs typeface="Open Sans Bold"/>
                <a:sym typeface="Open Sans Bold"/>
              </a:rPr>
              <a:t>Le fucus est une espèce dioïque (les organes mâles et femelles sont portés par des thalles séparés). Les fucus mâles sont distingués des fucus femelles par la couleur des renflements fertiles (les réceptacles), orange chez les mâles et verdâtre chez les femelles. Et donc Les organes reproducteurs sont localisés dans les renflements fertiles.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5846" y="1404339"/>
            <a:ext cx="16158335" cy="7150063"/>
          </a:xfrm>
          <a:custGeom>
            <a:avLst/>
            <a:gdLst/>
            <a:ahLst/>
            <a:cxnLst/>
            <a:rect l="l" t="t" r="r" b="b"/>
            <a:pathLst>
              <a:path w="16158335" h="7150063">
                <a:moveTo>
                  <a:pt x="0" y="0"/>
                </a:moveTo>
                <a:lnTo>
                  <a:pt x="16158336" y="0"/>
                </a:lnTo>
                <a:lnTo>
                  <a:pt x="16158336" y="7150063"/>
                </a:lnTo>
                <a:lnTo>
                  <a:pt x="0" y="7150063"/>
                </a:lnTo>
                <a:lnTo>
                  <a:pt x="0" y="0"/>
                </a:lnTo>
                <a:close/>
              </a:path>
            </a:pathLst>
          </a:custGeom>
          <a:blipFill>
            <a:blip r:embed="rId2"/>
            <a:stretch>
              <a:fillRect/>
            </a:stretch>
          </a:blipFill>
        </p:spPr>
      </p:sp>
      <p:sp>
        <p:nvSpPr>
          <p:cNvPr id="3" name="TextBox 3"/>
          <p:cNvSpPr txBox="1"/>
          <p:nvPr/>
        </p:nvSpPr>
        <p:spPr>
          <a:xfrm>
            <a:off x="3140382" y="226937"/>
            <a:ext cx="10746423" cy="629920"/>
          </a:xfrm>
          <a:prstGeom prst="rect">
            <a:avLst/>
          </a:prstGeom>
        </p:spPr>
        <p:txBody>
          <a:bodyPr lIns="0" tIns="0" rIns="0" bIns="0" rtlCol="0" anchor="t">
            <a:spAutoFit/>
          </a:bodyPr>
          <a:lstStyle/>
          <a:p>
            <a:pPr algn="ctr">
              <a:lnSpc>
                <a:spcPts val="5179"/>
              </a:lnSpc>
              <a:spcBef>
                <a:spcPct val="0"/>
              </a:spcBef>
            </a:pPr>
            <a:r>
              <a:rPr lang="en-US" sz="3699" b="1" u="sng">
                <a:solidFill>
                  <a:srgbClr val="FF751F"/>
                </a:solidFill>
                <a:latin typeface="Open Sans Bold"/>
                <a:ea typeface="Open Sans Bold"/>
                <a:cs typeface="Open Sans Bold"/>
                <a:sym typeface="Open Sans Bold"/>
              </a:rPr>
              <a:t>Organisation de l’appareil reproducteur mâle: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2336" y="2823527"/>
            <a:ext cx="16797948" cy="5230495"/>
          </a:xfrm>
          <a:prstGeom prst="rect">
            <a:avLst/>
          </a:prstGeom>
        </p:spPr>
        <p:txBody>
          <a:bodyPr lIns="0" tIns="0" rIns="0" bIns="0" rtlCol="0" anchor="t">
            <a:spAutoFit/>
          </a:bodyPr>
          <a:lstStyle/>
          <a:p>
            <a:pPr algn="ctr">
              <a:lnSpc>
                <a:spcPts val="5179"/>
              </a:lnSpc>
              <a:spcBef>
                <a:spcPct val="0"/>
              </a:spcBef>
            </a:pPr>
            <a:r>
              <a:rPr lang="en-US" sz="3699" b="1">
                <a:solidFill>
                  <a:srgbClr val="000000"/>
                </a:solidFill>
                <a:latin typeface="Open Sans Bold"/>
                <a:ea typeface="Open Sans Bold"/>
                <a:cs typeface="Open Sans Bold"/>
                <a:sym typeface="Open Sans Bold"/>
              </a:rPr>
              <a:t>L’appareil reproducteur mâle est constitué par des réceptacles orange. Chaque réceptacle mâle est formé de nombreuses cavités appelées conceptacles mâles qui communiquent avec l’extérieur par un orifice: l’ostiole .</a:t>
            </a:r>
          </a:p>
          <a:p>
            <a:pPr algn="ctr">
              <a:lnSpc>
                <a:spcPts val="5179"/>
              </a:lnSpc>
              <a:spcBef>
                <a:spcPct val="0"/>
              </a:spcBef>
            </a:pPr>
            <a:r>
              <a:rPr lang="en-US" sz="3699" b="1">
                <a:solidFill>
                  <a:srgbClr val="000000"/>
                </a:solidFill>
                <a:latin typeface="Open Sans Bold"/>
                <a:ea typeface="Open Sans Bold"/>
                <a:cs typeface="Open Sans Bold"/>
                <a:sym typeface="Open Sans Bold"/>
              </a:rPr>
              <a:t>Un conceptacle contient plusieurs petits sacs ce sont les gamétocystes mâles (les anthéridies), portés par des poiles ramifiés fertiles. Chaque anthéridie contient 64anthérozoïdes qui se déplacent dans l’eau de mer, grâce à une paire de flagelle.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73170" y="1476512"/>
            <a:ext cx="15833238" cy="7877036"/>
          </a:xfrm>
          <a:custGeom>
            <a:avLst/>
            <a:gdLst/>
            <a:ahLst/>
            <a:cxnLst/>
            <a:rect l="l" t="t" r="r" b="b"/>
            <a:pathLst>
              <a:path w="15833238" h="7877036">
                <a:moveTo>
                  <a:pt x="0" y="0"/>
                </a:moveTo>
                <a:lnTo>
                  <a:pt x="15833238" y="0"/>
                </a:lnTo>
                <a:lnTo>
                  <a:pt x="15833238" y="7877036"/>
                </a:lnTo>
                <a:lnTo>
                  <a:pt x="0" y="7877036"/>
                </a:lnTo>
                <a:lnTo>
                  <a:pt x="0" y="0"/>
                </a:lnTo>
                <a:close/>
              </a:path>
            </a:pathLst>
          </a:custGeom>
          <a:blipFill>
            <a:blip r:embed="rId2"/>
            <a:stretch>
              <a:fillRect/>
            </a:stretch>
          </a:blipFill>
        </p:spPr>
      </p:sp>
      <p:sp>
        <p:nvSpPr>
          <p:cNvPr id="3" name="TextBox 3"/>
          <p:cNvSpPr txBox="1"/>
          <p:nvPr/>
        </p:nvSpPr>
        <p:spPr>
          <a:xfrm>
            <a:off x="3472418" y="398780"/>
            <a:ext cx="11343163" cy="629920"/>
          </a:xfrm>
          <a:prstGeom prst="rect">
            <a:avLst/>
          </a:prstGeom>
        </p:spPr>
        <p:txBody>
          <a:bodyPr lIns="0" tIns="0" rIns="0" bIns="0" rtlCol="0" anchor="t">
            <a:spAutoFit/>
          </a:bodyPr>
          <a:lstStyle/>
          <a:p>
            <a:pPr algn="ctr">
              <a:lnSpc>
                <a:spcPts val="5179"/>
              </a:lnSpc>
              <a:spcBef>
                <a:spcPct val="0"/>
              </a:spcBef>
            </a:pPr>
            <a:r>
              <a:rPr lang="en-US" sz="3699" b="1" u="sng">
                <a:solidFill>
                  <a:srgbClr val="FF751F"/>
                </a:solidFill>
                <a:latin typeface="Open Sans Bold"/>
                <a:ea typeface="Open Sans Bold"/>
                <a:cs typeface="Open Sans Bold"/>
                <a:sym typeface="Open Sans Bold"/>
              </a:rPr>
              <a:t>Organisation de l’appareil reproducteur femelle: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0407" y="2494915"/>
            <a:ext cx="16855258" cy="5887720"/>
          </a:xfrm>
          <a:prstGeom prst="rect">
            <a:avLst/>
          </a:prstGeom>
        </p:spPr>
        <p:txBody>
          <a:bodyPr lIns="0" tIns="0" rIns="0" bIns="0" rtlCol="0" anchor="t">
            <a:spAutoFit/>
          </a:bodyPr>
          <a:lstStyle/>
          <a:p>
            <a:pPr algn="ctr">
              <a:lnSpc>
                <a:spcPts val="5179"/>
              </a:lnSpc>
              <a:spcBef>
                <a:spcPct val="0"/>
              </a:spcBef>
            </a:pPr>
            <a:r>
              <a:rPr lang="en-US" sz="3699" b="1">
                <a:solidFill>
                  <a:srgbClr val="000000"/>
                </a:solidFill>
                <a:latin typeface="Open Sans Bold"/>
                <a:ea typeface="Open Sans Bold"/>
                <a:cs typeface="Open Sans Bold"/>
                <a:sym typeface="Open Sans Bold"/>
              </a:rPr>
              <a:t>L’appareil reproducteur femelle est constitué par des réceptacles verdâtres. Chaque réceptacle femelle est formé de nombreuses cavités appelées conceptacles femelles qui communiquent avec l’extérieur par un orifice: l’ostiole .</a:t>
            </a:r>
          </a:p>
          <a:p>
            <a:pPr algn="ctr">
              <a:lnSpc>
                <a:spcPts val="5179"/>
              </a:lnSpc>
              <a:spcBef>
                <a:spcPct val="0"/>
              </a:spcBef>
            </a:pPr>
            <a:r>
              <a:rPr lang="en-US" sz="3699" b="1">
                <a:solidFill>
                  <a:srgbClr val="000000"/>
                </a:solidFill>
                <a:latin typeface="Open Sans Bold"/>
                <a:ea typeface="Open Sans Bold"/>
                <a:cs typeface="Open Sans Bold"/>
                <a:sym typeface="Open Sans Bold"/>
              </a:rPr>
              <a:t>A l’intérieur des conceptacles femelle se trouvent de gros sacs, ce sont des gamétocystes femelles (les oogones), portés par des poiles non ramifiés fertiles .Chaque oogone contient 8 corpuscules sphériques de grande taille immobile, ce sont les oosphères.</a:t>
            </a:r>
          </a:p>
          <a:p>
            <a:pPr algn="ctr">
              <a:lnSpc>
                <a:spcPts val="5179"/>
              </a:lnSpc>
              <a:spcBef>
                <a:spcPct val="0"/>
              </a:spcBef>
            </a:pPr>
            <a:endParaRPr lang="en-US" sz="3699" b="1">
              <a:solidFill>
                <a:srgbClr val="000000"/>
              </a:solidFill>
              <a:latin typeface="Open Sans Bold"/>
              <a:ea typeface="Open Sans Bold"/>
              <a:cs typeface="Open Sans Bold"/>
              <a:sym typeface="Open Sans Bold"/>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0400" y="1763395"/>
            <a:ext cx="14413369" cy="5423030"/>
          </a:xfrm>
          <a:custGeom>
            <a:avLst/>
            <a:gdLst/>
            <a:ahLst/>
            <a:cxnLst/>
            <a:rect l="l" t="t" r="r" b="b"/>
            <a:pathLst>
              <a:path w="14413369" h="5423030">
                <a:moveTo>
                  <a:pt x="0" y="0"/>
                </a:moveTo>
                <a:lnTo>
                  <a:pt x="14413368" y="0"/>
                </a:lnTo>
                <a:lnTo>
                  <a:pt x="14413368" y="5423030"/>
                </a:lnTo>
                <a:lnTo>
                  <a:pt x="0" y="5423030"/>
                </a:lnTo>
                <a:lnTo>
                  <a:pt x="0" y="0"/>
                </a:lnTo>
                <a:close/>
              </a:path>
            </a:pathLst>
          </a:custGeom>
          <a:blipFill>
            <a:blip r:embed="rId2"/>
            <a:stretch>
              <a:fillRect/>
            </a:stretch>
          </a:blipFill>
        </p:spPr>
      </p:sp>
      <p:sp>
        <p:nvSpPr>
          <p:cNvPr id="3" name="TextBox 3"/>
          <p:cNvSpPr txBox="1"/>
          <p:nvPr/>
        </p:nvSpPr>
        <p:spPr>
          <a:xfrm>
            <a:off x="1510400" y="226851"/>
            <a:ext cx="11943238" cy="629920"/>
          </a:xfrm>
          <a:prstGeom prst="rect">
            <a:avLst/>
          </a:prstGeom>
        </p:spPr>
        <p:txBody>
          <a:bodyPr lIns="0" tIns="0" rIns="0" bIns="0" rtlCol="0" anchor="t">
            <a:spAutoFit/>
          </a:bodyPr>
          <a:lstStyle/>
          <a:p>
            <a:pPr algn="ctr">
              <a:lnSpc>
                <a:spcPts val="5179"/>
              </a:lnSpc>
              <a:spcBef>
                <a:spcPct val="0"/>
              </a:spcBef>
            </a:pPr>
            <a:r>
              <a:rPr lang="en-US" sz="3699" b="1" u="sng">
                <a:solidFill>
                  <a:srgbClr val="FF751F"/>
                </a:solidFill>
                <a:latin typeface="Open Sans Bold"/>
                <a:ea typeface="Open Sans Bold"/>
                <a:cs typeface="Open Sans Bold"/>
                <a:sym typeface="Open Sans Bold"/>
              </a:rPr>
              <a:t> La formation des gamètes chez le fucus vésiculeux</a:t>
            </a:r>
          </a:p>
        </p:txBody>
      </p:sp>
      <p:sp>
        <p:nvSpPr>
          <p:cNvPr id="4" name="TextBox 4"/>
          <p:cNvSpPr txBox="1"/>
          <p:nvPr/>
        </p:nvSpPr>
        <p:spPr>
          <a:xfrm>
            <a:off x="4672236" y="962025"/>
            <a:ext cx="7166928" cy="629920"/>
          </a:xfrm>
          <a:prstGeom prst="rect">
            <a:avLst/>
          </a:prstGeom>
        </p:spPr>
        <p:txBody>
          <a:bodyPr lIns="0" tIns="0" rIns="0" bIns="0" rtlCol="0" anchor="t">
            <a:spAutoFit/>
          </a:bodyPr>
          <a:lstStyle/>
          <a:p>
            <a:pPr algn="ctr">
              <a:lnSpc>
                <a:spcPts val="5179"/>
              </a:lnSpc>
              <a:spcBef>
                <a:spcPct val="0"/>
              </a:spcBef>
            </a:pPr>
            <a:r>
              <a:rPr lang="en-US" sz="3699" b="1">
                <a:solidFill>
                  <a:srgbClr val="8E5330"/>
                </a:solidFill>
                <a:latin typeface="Open Sans Bold"/>
                <a:ea typeface="Open Sans Bold"/>
                <a:cs typeface="Open Sans Bold"/>
                <a:sym typeface="Open Sans Bold"/>
              </a:rPr>
              <a:t>Formation des gamètes mâles:</a:t>
            </a:r>
          </a:p>
        </p:txBody>
      </p:sp>
      <p:sp>
        <p:nvSpPr>
          <p:cNvPr id="5" name="TextBox 5"/>
          <p:cNvSpPr txBox="1"/>
          <p:nvPr/>
        </p:nvSpPr>
        <p:spPr>
          <a:xfrm>
            <a:off x="730699" y="7469814"/>
            <a:ext cx="16826603" cy="2380615"/>
          </a:xfrm>
          <a:prstGeom prst="rect">
            <a:avLst/>
          </a:prstGeom>
        </p:spPr>
        <p:txBody>
          <a:bodyPr lIns="0" tIns="0" rIns="0" bIns="0" rtlCol="0" anchor="t">
            <a:spAutoFit/>
          </a:bodyPr>
          <a:lstStyle/>
          <a:p>
            <a:pPr algn="l">
              <a:lnSpc>
                <a:spcPts val="4759"/>
              </a:lnSpc>
              <a:spcBef>
                <a:spcPct val="0"/>
              </a:spcBef>
            </a:pPr>
            <a:r>
              <a:rPr lang="en-US" sz="3399" b="1">
                <a:solidFill>
                  <a:srgbClr val="000000"/>
                </a:solidFill>
                <a:latin typeface="Open Sans Bold"/>
                <a:ea typeface="Open Sans Bold"/>
                <a:cs typeface="Open Sans Bold"/>
                <a:sym typeface="Open Sans Bold"/>
              </a:rPr>
              <a:t>Au sein des anthéridies, une cellule mère (2n) subit une méiose et donne naissance à 4 cellules haploïdes (n). Ces cellules subissent 4 mitoses et une différentiation pour donner 64 anthérozoïdes qui se libèrent dans l’eau de mer après ouverture du conceptacle mâle.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5362" y="1390742"/>
            <a:ext cx="16637276" cy="5552691"/>
          </a:xfrm>
          <a:custGeom>
            <a:avLst/>
            <a:gdLst/>
            <a:ahLst/>
            <a:cxnLst/>
            <a:rect l="l" t="t" r="r" b="b"/>
            <a:pathLst>
              <a:path w="16637276" h="5552691">
                <a:moveTo>
                  <a:pt x="0" y="0"/>
                </a:moveTo>
                <a:lnTo>
                  <a:pt x="16637276" y="0"/>
                </a:lnTo>
                <a:lnTo>
                  <a:pt x="16637276" y="5552691"/>
                </a:lnTo>
                <a:lnTo>
                  <a:pt x="0" y="5552691"/>
                </a:lnTo>
                <a:lnTo>
                  <a:pt x="0" y="0"/>
                </a:lnTo>
                <a:close/>
              </a:path>
            </a:pathLst>
          </a:custGeom>
          <a:blipFill>
            <a:blip r:embed="rId2"/>
            <a:stretch>
              <a:fillRect/>
            </a:stretch>
          </a:blipFill>
        </p:spPr>
      </p:sp>
      <p:sp>
        <p:nvSpPr>
          <p:cNvPr id="3" name="TextBox 3"/>
          <p:cNvSpPr txBox="1"/>
          <p:nvPr/>
        </p:nvSpPr>
        <p:spPr>
          <a:xfrm>
            <a:off x="4115972" y="398780"/>
            <a:ext cx="7763669" cy="629920"/>
          </a:xfrm>
          <a:prstGeom prst="rect">
            <a:avLst/>
          </a:prstGeom>
        </p:spPr>
        <p:txBody>
          <a:bodyPr lIns="0" tIns="0" rIns="0" bIns="0" rtlCol="0" anchor="t">
            <a:spAutoFit/>
          </a:bodyPr>
          <a:lstStyle/>
          <a:p>
            <a:pPr algn="ctr">
              <a:lnSpc>
                <a:spcPts val="5179"/>
              </a:lnSpc>
              <a:spcBef>
                <a:spcPct val="0"/>
              </a:spcBef>
            </a:pPr>
            <a:r>
              <a:rPr lang="en-US" sz="3699" b="1">
                <a:solidFill>
                  <a:srgbClr val="8E5330"/>
                </a:solidFill>
                <a:latin typeface="Open Sans Bold"/>
                <a:ea typeface="Open Sans Bold"/>
                <a:cs typeface="Open Sans Bold"/>
                <a:sym typeface="Open Sans Bold"/>
              </a:rPr>
              <a:t>Formation des gamètes femelles:</a:t>
            </a:r>
          </a:p>
        </p:txBody>
      </p:sp>
      <p:sp>
        <p:nvSpPr>
          <p:cNvPr id="4" name="TextBox 4"/>
          <p:cNvSpPr txBox="1"/>
          <p:nvPr/>
        </p:nvSpPr>
        <p:spPr>
          <a:xfrm>
            <a:off x="825362" y="7248233"/>
            <a:ext cx="17259300" cy="2444750"/>
          </a:xfrm>
          <a:prstGeom prst="rect">
            <a:avLst/>
          </a:prstGeom>
        </p:spPr>
        <p:txBody>
          <a:bodyPr lIns="0" tIns="0" rIns="0" bIns="0" rtlCol="0" anchor="t">
            <a:spAutoFit/>
          </a:bodyPr>
          <a:lstStyle/>
          <a:p>
            <a:pPr algn="l">
              <a:lnSpc>
                <a:spcPts val="4899"/>
              </a:lnSpc>
              <a:spcBef>
                <a:spcPct val="0"/>
              </a:spcBef>
            </a:pPr>
            <a:r>
              <a:rPr lang="en-US" sz="3499" b="1">
                <a:solidFill>
                  <a:srgbClr val="000000"/>
                </a:solidFill>
                <a:latin typeface="Open Sans Bold"/>
                <a:ea typeface="Open Sans Bold"/>
                <a:cs typeface="Open Sans Bold"/>
                <a:sym typeface="Open Sans Bold"/>
              </a:rPr>
              <a:t>Au sein de l’oogone, une cellule mère (2n) subit une méiose et donne naissance à 4cellules haploïdes (n). Ces cellules subissent 1 mitoses et une différentiation pour donner 8 oosphères de grande taille et immobiles, qui se libèrent dans l’eau de mer après ouverture du conceptacle femelle.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10911" y="1963267"/>
            <a:ext cx="15848389" cy="6517650"/>
          </a:xfrm>
          <a:custGeom>
            <a:avLst/>
            <a:gdLst/>
            <a:ahLst/>
            <a:cxnLst/>
            <a:rect l="l" t="t" r="r" b="b"/>
            <a:pathLst>
              <a:path w="15848389" h="6517650">
                <a:moveTo>
                  <a:pt x="0" y="0"/>
                </a:moveTo>
                <a:lnTo>
                  <a:pt x="15848389" y="0"/>
                </a:lnTo>
                <a:lnTo>
                  <a:pt x="15848389" y="6517650"/>
                </a:lnTo>
                <a:lnTo>
                  <a:pt x="0" y="6517650"/>
                </a:lnTo>
                <a:lnTo>
                  <a:pt x="0" y="0"/>
                </a:lnTo>
                <a:close/>
              </a:path>
            </a:pathLst>
          </a:custGeom>
          <a:blipFill>
            <a:blip r:embed="rId2"/>
            <a:stretch>
              <a:fillRect/>
            </a:stretch>
          </a:blipFill>
        </p:spPr>
      </p:sp>
      <p:sp>
        <p:nvSpPr>
          <p:cNvPr id="3" name="TextBox 3"/>
          <p:cNvSpPr txBox="1"/>
          <p:nvPr/>
        </p:nvSpPr>
        <p:spPr>
          <a:xfrm>
            <a:off x="3518376" y="389255"/>
            <a:ext cx="11251248" cy="646430"/>
          </a:xfrm>
          <a:prstGeom prst="rect">
            <a:avLst/>
          </a:prstGeom>
        </p:spPr>
        <p:txBody>
          <a:bodyPr lIns="0" tIns="0" rIns="0" bIns="0" rtlCol="0" anchor="t">
            <a:spAutoFit/>
          </a:bodyPr>
          <a:lstStyle/>
          <a:p>
            <a:pPr algn="ctr">
              <a:lnSpc>
                <a:spcPts val="5319"/>
              </a:lnSpc>
              <a:spcBef>
                <a:spcPct val="0"/>
              </a:spcBef>
            </a:pPr>
            <a:r>
              <a:rPr lang="en-US" sz="3799" b="1" u="sng">
                <a:solidFill>
                  <a:srgbClr val="FF751F"/>
                </a:solidFill>
                <a:latin typeface="Open Sans Bold"/>
                <a:ea typeface="Open Sans Bold"/>
                <a:cs typeface="Open Sans Bold"/>
                <a:sym typeface="Open Sans Bold"/>
              </a:rPr>
              <a:t> La fécondation et le développement du zygote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589843"/>
            <a:ext cx="15508480" cy="5980430"/>
          </a:xfrm>
          <a:prstGeom prst="rect">
            <a:avLst/>
          </a:prstGeom>
        </p:spPr>
        <p:txBody>
          <a:bodyPr lIns="0" tIns="0" rIns="0" bIns="0" rtlCol="0" anchor="t">
            <a:spAutoFit/>
          </a:bodyPr>
          <a:lstStyle/>
          <a:p>
            <a:pPr algn="ctr">
              <a:lnSpc>
                <a:spcPts val="5319"/>
              </a:lnSpc>
              <a:spcBef>
                <a:spcPct val="0"/>
              </a:spcBef>
            </a:pPr>
            <a:r>
              <a:rPr lang="en-US" sz="3799" b="1">
                <a:solidFill>
                  <a:srgbClr val="000000"/>
                </a:solidFill>
                <a:latin typeface="Open Sans Bold"/>
                <a:ea typeface="Open Sans Bold"/>
                <a:cs typeface="Open Sans Bold"/>
                <a:sym typeface="Open Sans Bold"/>
              </a:rPr>
              <a:t>Après leur libération dans l’eau de mère, chaque oosphère se trouve entouré d’un grand nombre d’anthérozoïdes, un seul parmi eux parvient à traverser la membrane de l’oosphère ; c’est la fécondation .</a:t>
            </a:r>
          </a:p>
          <a:p>
            <a:pPr algn="ctr">
              <a:lnSpc>
                <a:spcPts val="5319"/>
              </a:lnSpc>
              <a:spcBef>
                <a:spcPct val="0"/>
              </a:spcBef>
            </a:pPr>
            <a:r>
              <a:rPr lang="en-US" sz="3799" b="1">
                <a:solidFill>
                  <a:srgbClr val="000000"/>
                </a:solidFill>
                <a:latin typeface="Open Sans Bold"/>
                <a:ea typeface="Open Sans Bold"/>
                <a:cs typeface="Open Sans Bold"/>
                <a:sym typeface="Open Sans Bold"/>
              </a:rPr>
              <a:t> Les 2 noyaux mâle et femelle se rapprochent et fusionnent donnant ainsi une cellule diploïde appelée zygote. Ce dernier subit plusieurs mitoses successives donnant naissance à un embryon qui s’attache à un substrat rocheux par le crampon puis se développe pour donner un jeune fucus mâle ou femelle.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94881" y="3239415"/>
            <a:ext cx="7393119" cy="5163751"/>
          </a:xfrm>
          <a:custGeom>
            <a:avLst/>
            <a:gdLst/>
            <a:ahLst/>
            <a:cxnLst/>
            <a:rect l="l" t="t" r="r" b="b"/>
            <a:pathLst>
              <a:path w="7393119" h="5163751">
                <a:moveTo>
                  <a:pt x="0" y="0"/>
                </a:moveTo>
                <a:lnTo>
                  <a:pt x="7393119" y="0"/>
                </a:lnTo>
                <a:lnTo>
                  <a:pt x="7393119" y="5163751"/>
                </a:lnTo>
                <a:lnTo>
                  <a:pt x="0" y="5163751"/>
                </a:lnTo>
                <a:lnTo>
                  <a:pt x="0" y="0"/>
                </a:lnTo>
                <a:close/>
              </a:path>
            </a:pathLst>
          </a:custGeom>
          <a:blipFill>
            <a:blip r:embed="rId2"/>
            <a:stretch>
              <a:fillRect/>
            </a:stretch>
          </a:blipFill>
        </p:spPr>
      </p:sp>
      <p:sp>
        <p:nvSpPr>
          <p:cNvPr id="3" name="TextBox 3"/>
          <p:cNvSpPr txBox="1"/>
          <p:nvPr/>
        </p:nvSpPr>
        <p:spPr>
          <a:xfrm>
            <a:off x="3576479" y="942975"/>
            <a:ext cx="11135042" cy="738506"/>
          </a:xfrm>
          <a:prstGeom prst="rect">
            <a:avLst/>
          </a:prstGeom>
        </p:spPr>
        <p:txBody>
          <a:bodyPr lIns="0" tIns="0" rIns="0" bIns="0" rtlCol="0" anchor="t">
            <a:spAutoFit/>
          </a:bodyPr>
          <a:lstStyle/>
          <a:p>
            <a:pPr algn="ctr">
              <a:lnSpc>
                <a:spcPts val="6019"/>
              </a:lnSpc>
              <a:spcBef>
                <a:spcPct val="0"/>
              </a:spcBef>
            </a:pPr>
            <a:r>
              <a:rPr lang="en-US" sz="4299" b="1">
                <a:solidFill>
                  <a:srgbClr val="547B16"/>
                </a:solidFill>
                <a:latin typeface="Open Sans Bold"/>
                <a:ea typeface="Open Sans Bold"/>
                <a:cs typeface="Open Sans Bold"/>
                <a:sym typeface="Open Sans Bold"/>
              </a:rPr>
              <a:t>La reproduction sexuée chez la spirogyre</a:t>
            </a:r>
          </a:p>
        </p:txBody>
      </p:sp>
      <p:sp>
        <p:nvSpPr>
          <p:cNvPr id="4" name="TextBox 4"/>
          <p:cNvSpPr txBox="1"/>
          <p:nvPr/>
        </p:nvSpPr>
        <p:spPr>
          <a:xfrm>
            <a:off x="466124" y="2080879"/>
            <a:ext cx="10062419" cy="7414147"/>
          </a:xfrm>
          <a:prstGeom prst="rect">
            <a:avLst/>
          </a:prstGeom>
        </p:spPr>
        <p:txBody>
          <a:bodyPr lIns="0" tIns="0" rIns="0" bIns="0" rtlCol="0" anchor="t">
            <a:spAutoFit/>
          </a:bodyPr>
          <a:lstStyle/>
          <a:p>
            <a:pPr algn="just">
              <a:lnSpc>
                <a:spcPts val="4521"/>
              </a:lnSpc>
              <a:spcBef>
                <a:spcPct val="0"/>
              </a:spcBef>
            </a:pPr>
            <a:r>
              <a:rPr lang="en-US" sz="3229" b="1">
                <a:solidFill>
                  <a:srgbClr val="000000"/>
                </a:solidFill>
                <a:latin typeface="Open Sans Bold"/>
                <a:ea typeface="Open Sans Bold"/>
                <a:cs typeface="Open Sans Bold"/>
                <a:sym typeface="Open Sans Bold"/>
              </a:rPr>
              <a:t>La spirogyre est une algue verte filamenteuse, longue de plusieurs décimètres.</a:t>
            </a:r>
          </a:p>
          <a:p>
            <a:pPr algn="just">
              <a:lnSpc>
                <a:spcPts val="4521"/>
              </a:lnSpc>
              <a:spcBef>
                <a:spcPct val="0"/>
              </a:spcBef>
            </a:pPr>
            <a:r>
              <a:rPr lang="en-US" sz="3229" b="1">
                <a:solidFill>
                  <a:srgbClr val="000000"/>
                </a:solidFill>
                <a:latin typeface="Open Sans Bold"/>
                <a:ea typeface="Open Sans Bold"/>
                <a:cs typeface="Open Sans Bold"/>
                <a:sym typeface="Open Sans Bold"/>
              </a:rPr>
              <a:t>Elle est munie de rhizoïdes lui permettant de se fixer à un substrat. Le filament</a:t>
            </a:r>
          </a:p>
          <a:p>
            <a:pPr algn="just">
              <a:lnSpc>
                <a:spcPts val="4521"/>
              </a:lnSpc>
              <a:spcBef>
                <a:spcPct val="0"/>
              </a:spcBef>
            </a:pPr>
            <a:r>
              <a:rPr lang="en-US" sz="3229" b="1">
                <a:solidFill>
                  <a:srgbClr val="000000"/>
                </a:solidFill>
                <a:latin typeface="Open Sans Bold"/>
                <a:ea typeface="Open Sans Bold"/>
                <a:cs typeface="Open Sans Bold"/>
                <a:sym typeface="Open Sans Bold"/>
              </a:rPr>
              <a:t>non ramifié est fait d’un enchainement linéaire de cellules haploïdes (n) pourvues</a:t>
            </a:r>
          </a:p>
          <a:p>
            <a:pPr algn="just">
              <a:lnSpc>
                <a:spcPts val="4521"/>
              </a:lnSpc>
              <a:spcBef>
                <a:spcPct val="0"/>
              </a:spcBef>
            </a:pPr>
            <a:r>
              <a:rPr lang="en-US" sz="3229" b="1">
                <a:solidFill>
                  <a:srgbClr val="000000"/>
                </a:solidFill>
                <a:latin typeface="Open Sans Bold"/>
                <a:ea typeface="Open Sans Bold"/>
                <a:cs typeface="Open Sans Bold"/>
                <a:sym typeface="Open Sans Bold"/>
              </a:rPr>
              <a:t>de plusieurs chloroplastes en forme de ruban spiralé.</a:t>
            </a:r>
          </a:p>
          <a:p>
            <a:pPr algn="just">
              <a:lnSpc>
                <a:spcPts val="4521"/>
              </a:lnSpc>
              <a:spcBef>
                <a:spcPct val="0"/>
              </a:spcBef>
            </a:pPr>
            <a:r>
              <a:rPr lang="en-US" sz="3229" b="1">
                <a:solidFill>
                  <a:srgbClr val="000000"/>
                </a:solidFill>
                <a:latin typeface="Open Sans Bold"/>
                <a:ea typeface="Open Sans Bold"/>
                <a:cs typeface="Open Sans Bold"/>
                <a:sym typeface="Open Sans Bold"/>
              </a:rPr>
              <a:t>D’habitude la spirogyre se multiplie par une simple division cellulaire,mais lorsque les conditions deviennent défavorables, elle adopte une autre manière dite la conjugaison qui peut être considérée comme unereproduction sexuée.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9868" y="304306"/>
            <a:ext cx="14422116" cy="3733152"/>
          </a:xfrm>
          <a:custGeom>
            <a:avLst/>
            <a:gdLst/>
            <a:ahLst/>
            <a:cxnLst/>
            <a:rect l="l" t="t" r="r" b="b"/>
            <a:pathLst>
              <a:path w="14422116" h="3733152">
                <a:moveTo>
                  <a:pt x="0" y="0"/>
                </a:moveTo>
                <a:lnTo>
                  <a:pt x="14422116" y="0"/>
                </a:lnTo>
                <a:lnTo>
                  <a:pt x="14422116" y="3733153"/>
                </a:lnTo>
                <a:lnTo>
                  <a:pt x="0" y="3733153"/>
                </a:lnTo>
                <a:lnTo>
                  <a:pt x="0" y="0"/>
                </a:lnTo>
                <a:close/>
              </a:path>
            </a:pathLst>
          </a:custGeom>
          <a:blipFill>
            <a:blip r:embed="rId2"/>
            <a:stretch>
              <a:fillRect t="-705" b="-705"/>
            </a:stretch>
          </a:blipFill>
        </p:spPr>
      </p:sp>
      <p:sp>
        <p:nvSpPr>
          <p:cNvPr id="3" name="TextBox 3"/>
          <p:cNvSpPr txBox="1"/>
          <p:nvPr/>
        </p:nvSpPr>
        <p:spPr>
          <a:xfrm>
            <a:off x="324425" y="4699527"/>
            <a:ext cx="17141806" cy="5033645"/>
          </a:xfrm>
          <a:prstGeom prst="rect">
            <a:avLst/>
          </a:prstGeom>
        </p:spPr>
        <p:txBody>
          <a:bodyPr lIns="0" tIns="0" rIns="0" bIns="0" rtlCol="0" anchor="t">
            <a:spAutoFit/>
          </a:bodyPr>
          <a:lstStyle/>
          <a:p>
            <a:pPr algn="just">
              <a:lnSpc>
                <a:spcPts val="4480"/>
              </a:lnSpc>
              <a:spcBef>
                <a:spcPct val="0"/>
              </a:spcBef>
            </a:pPr>
            <a:r>
              <a:rPr lang="en-US" sz="3200" b="1">
                <a:solidFill>
                  <a:srgbClr val="000000"/>
                </a:solidFill>
                <a:latin typeface="Open Sans Bold"/>
                <a:ea typeface="Open Sans Bold"/>
                <a:cs typeface="Open Sans Bold"/>
                <a:sym typeface="Open Sans Bold"/>
              </a:rPr>
              <a:t> Les cellules de filaments adjacents développent des ponts entre elles (pont de conjugaison). Le contenu d’une cellule d’un filament (filament mâle) passe à travers le pont et fusionne avec le contenu d’une cellule d’un autre filament (filament femelle): c’est la conjugaison qui aboutit à la formation d’un œuf diploïde ou zygote .</a:t>
            </a:r>
          </a:p>
          <a:p>
            <a:pPr algn="just">
              <a:lnSpc>
                <a:spcPts val="4480"/>
              </a:lnSpc>
              <a:spcBef>
                <a:spcPct val="0"/>
              </a:spcBef>
            </a:pPr>
            <a:r>
              <a:rPr lang="en-US" sz="3200" b="1">
                <a:solidFill>
                  <a:srgbClr val="000000"/>
                </a:solidFill>
                <a:latin typeface="Open Sans Bold"/>
                <a:ea typeface="Open Sans Bold"/>
                <a:cs typeface="Open Sans Bold"/>
                <a:sym typeface="Open Sans Bold"/>
              </a:rPr>
              <a:t> </a:t>
            </a:r>
          </a:p>
          <a:p>
            <a:pPr algn="just">
              <a:lnSpc>
                <a:spcPts val="4480"/>
              </a:lnSpc>
              <a:spcBef>
                <a:spcPct val="0"/>
              </a:spcBef>
            </a:pPr>
            <a:r>
              <a:rPr lang="en-US" sz="3200" b="1">
                <a:solidFill>
                  <a:srgbClr val="000000"/>
                </a:solidFill>
                <a:latin typeface="Open Sans Bold"/>
                <a:ea typeface="Open Sans Bold"/>
                <a:cs typeface="Open Sans Bold"/>
                <a:sym typeface="Open Sans Bold"/>
              </a:rPr>
              <a:t>L’œuf s’entoure d’une membrane protectrice épaisse et se transforme en zygospore .Au retour des conditions favorables, le zygospore reprend son activité, se divise par méiose formant ainsi quatre noyaux dont trois dégénèrent ; et le quatrième se divise par mitoses pour générer un nouveau filament de spirogyre.</a:t>
            </a:r>
          </a:p>
        </p:txBody>
      </p:sp>
      <p:sp>
        <p:nvSpPr>
          <p:cNvPr id="4" name="TextBox 4"/>
          <p:cNvSpPr txBox="1"/>
          <p:nvPr/>
        </p:nvSpPr>
        <p:spPr>
          <a:xfrm>
            <a:off x="9530823" y="3290333"/>
            <a:ext cx="14422116" cy="747125"/>
          </a:xfrm>
          <a:prstGeom prst="rect">
            <a:avLst/>
          </a:prstGeom>
        </p:spPr>
        <p:txBody>
          <a:bodyPr lIns="0" tIns="0" rIns="0" bIns="0" rtlCol="0" anchor="t">
            <a:spAutoFit/>
          </a:bodyPr>
          <a:lstStyle/>
          <a:p>
            <a:pPr algn="ctr">
              <a:lnSpc>
                <a:spcPts val="5544"/>
              </a:lnSpc>
              <a:spcBef>
                <a:spcPct val="0"/>
              </a:spcBef>
            </a:pPr>
            <a:r>
              <a:rPr lang="en-US" sz="3960" b="1">
                <a:solidFill>
                  <a:srgbClr val="000000"/>
                </a:solidFill>
                <a:latin typeface="Times New Roman MT Condensed Bold"/>
                <a:ea typeface="Times New Roman MT Condensed Bold"/>
                <a:cs typeface="Times New Roman MT Condensed Bold"/>
                <a:sym typeface="Times New Roman MT Condensed Bold"/>
              </a:rPr>
              <a:t>spirogyre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87211" y="2405808"/>
            <a:ext cx="17170501" cy="6417475"/>
          </a:xfrm>
          <a:custGeom>
            <a:avLst/>
            <a:gdLst/>
            <a:ahLst/>
            <a:cxnLst/>
            <a:rect l="l" t="t" r="r" b="b"/>
            <a:pathLst>
              <a:path w="17170501" h="6417475">
                <a:moveTo>
                  <a:pt x="0" y="0"/>
                </a:moveTo>
                <a:lnTo>
                  <a:pt x="17170500" y="0"/>
                </a:lnTo>
                <a:lnTo>
                  <a:pt x="17170500" y="6417475"/>
                </a:lnTo>
                <a:lnTo>
                  <a:pt x="0" y="6417475"/>
                </a:lnTo>
                <a:lnTo>
                  <a:pt x="0" y="0"/>
                </a:lnTo>
                <a:close/>
              </a:path>
            </a:pathLst>
          </a:custGeom>
          <a:blipFill>
            <a:blip r:embed="rId2"/>
            <a:stretch>
              <a:fillRect/>
            </a:stretch>
          </a:blipFill>
        </p:spPr>
      </p:sp>
      <p:sp>
        <p:nvSpPr>
          <p:cNvPr id="3" name="TextBox 3"/>
          <p:cNvSpPr txBox="1"/>
          <p:nvPr/>
        </p:nvSpPr>
        <p:spPr>
          <a:xfrm>
            <a:off x="4026128" y="381452"/>
            <a:ext cx="10733088" cy="1075421"/>
          </a:xfrm>
          <a:prstGeom prst="rect">
            <a:avLst/>
          </a:prstGeom>
        </p:spPr>
        <p:txBody>
          <a:bodyPr lIns="0" tIns="0" rIns="0" bIns="0" rtlCol="0" anchor="t">
            <a:spAutoFit/>
          </a:bodyPr>
          <a:lstStyle/>
          <a:p>
            <a:pPr algn="ctr">
              <a:lnSpc>
                <a:spcPts val="7924"/>
              </a:lnSpc>
              <a:spcBef>
                <a:spcPct val="0"/>
              </a:spcBef>
            </a:pPr>
            <a:r>
              <a:rPr lang="en-US" sz="5660" b="1" u="sng">
                <a:solidFill>
                  <a:srgbClr val="FF3131"/>
                </a:solidFill>
                <a:latin typeface="Times New Roman MT Condensed Bold"/>
                <a:ea typeface="Times New Roman MT Condensed Bold"/>
                <a:cs typeface="Times New Roman MT Condensed Bold"/>
                <a:sym typeface="Times New Roman MT Condensed Bold"/>
              </a:rPr>
              <a:t> le cycle de développement de la spirogyre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1873" y="1504439"/>
            <a:ext cx="17642110" cy="6858370"/>
          </a:xfrm>
          <a:custGeom>
            <a:avLst/>
            <a:gdLst/>
            <a:ahLst/>
            <a:cxnLst/>
            <a:rect l="l" t="t" r="r" b="b"/>
            <a:pathLst>
              <a:path w="17642110" h="6858370">
                <a:moveTo>
                  <a:pt x="0" y="0"/>
                </a:moveTo>
                <a:lnTo>
                  <a:pt x="17642110" y="0"/>
                </a:lnTo>
                <a:lnTo>
                  <a:pt x="17642110" y="6858370"/>
                </a:lnTo>
                <a:lnTo>
                  <a:pt x="0" y="6858370"/>
                </a:lnTo>
                <a:lnTo>
                  <a:pt x="0" y="0"/>
                </a:lnTo>
                <a:close/>
              </a:path>
            </a:pathLst>
          </a:custGeom>
          <a:blipFill>
            <a:blip r:embed="rId2"/>
            <a:stretch>
              <a:fillRect/>
            </a:stretch>
          </a:blipFill>
        </p:spPr>
      </p:sp>
      <p:sp>
        <p:nvSpPr>
          <p:cNvPr id="3" name="Freeform 3"/>
          <p:cNvSpPr/>
          <p:nvPr/>
        </p:nvSpPr>
        <p:spPr>
          <a:xfrm>
            <a:off x="1222875" y="8576156"/>
            <a:ext cx="15860106" cy="1407584"/>
          </a:xfrm>
          <a:custGeom>
            <a:avLst/>
            <a:gdLst/>
            <a:ahLst/>
            <a:cxnLst/>
            <a:rect l="l" t="t" r="r" b="b"/>
            <a:pathLst>
              <a:path w="15860106" h="1407584">
                <a:moveTo>
                  <a:pt x="0" y="0"/>
                </a:moveTo>
                <a:lnTo>
                  <a:pt x="15860106" y="0"/>
                </a:lnTo>
                <a:lnTo>
                  <a:pt x="15860106" y="1407584"/>
                </a:lnTo>
                <a:lnTo>
                  <a:pt x="0" y="1407584"/>
                </a:lnTo>
                <a:lnTo>
                  <a:pt x="0" y="0"/>
                </a:lnTo>
                <a:close/>
              </a:path>
            </a:pathLst>
          </a:custGeom>
          <a:blipFill>
            <a:blip r:embed="rId3"/>
            <a:stretch>
              <a:fillRect/>
            </a:stretch>
          </a:blipFill>
        </p:spPr>
      </p:sp>
      <p:sp>
        <p:nvSpPr>
          <p:cNvPr id="4" name="TextBox 4"/>
          <p:cNvSpPr txBox="1"/>
          <p:nvPr/>
        </p:nvSpPr>
        <p:spPr>
          <a:xfrm>
            <a:off x="2514601" y="0"/>
            <a:ext cx="11545912" cy="1039002"/>
          </a:xfrm>
          <a:prstGeom prst="rect">
            <a:avLst/>
          </a:prstGeom>
        </p:spPr>
        <p:txBody>
          <a:bodyPr wrap="square" lIns="0" tIns="0" rIns="0" bIns="0" rtlCol="0" anchor="t">
            <a:spAutoFit/>
          </a:bodyPr>
          <a:lstStyle/>
          <a:p>
            <a:pPr algn="ctr">
              <a:lnSpc>
                <a:spcPts val="8543"/>
              </a:lnSpc>
              <a:spcBef>
                <a:spcPct val="0"/>
              </a:spcBef>
            </a:pPr>
            <a:r>
              <a:rPr lang="en-US" sz="6102" b="1" u="sng" dirty="0">
                <a:solidFill>
                  <a:srgbClr val="FF3131"/>
                </a:solidFill>
                <a:latin typeface="Times New Roman MT Condensed Bold"/>
                <a:ea typeface="Times New Roman MT Condensed Bold"/>
                <a:cs typeface="Times New Roman MT Condensed Bold"/>
                <a:sym typeface="Times New Roman MT Condensed Bold"/>
              </a:rPr>
              <a:t> le cycle </a:t>
            </a:r>
            <a:r>
              <a:rPr lang="en-US" sz="6102" b="1" u="sng" dirty="0" err="1">
                <a:solidFill>
                  <a:srgbClr val="FF3131"/>
                </a:solidFill>
                <a:latin typeface="Times New Roman MT Condensed Bold"/>
                <a:ea typeface="Times New Roman MT Condensed Bold"/>
                <a:cs typeface="Times New Roman MT Condensed Bold"/>
                <a:sym typeface="Times New Roman MT Condensed Bold"/>
              </a:rPr>
              <a:t>chromosomique</a:t>
            </a:r>
            <a:r>
              <a:rPr lang="en-US" sz="6102" b="1" u="sng" dirty="0">
                <a:solidFill>
                  <a:srgbClr val="FF3131"/>
                </a:solidFill>
                <a:latin typeface="Times New Roman MT Condensed Bold"/>
                <a:ea typeface="Times New Roman MT Condensed Bold"/>
                <a:cs typeface="Times New Roman MT Condensed Bold"/>
                <a:sym typeface="Times New Roman MT Condensed Bold"/>
              </a:rPr>
              <a:t> de la </a:t>
            </a:r>
            <a:r>
              <a:rPr lang="en-US" sz="6102" b="1" u="sng" dirty="0" err="1">
                <a:solidFill>
                  <a:srgbClr val="FF3131"/>
                </a:solidFill>
                <a:latin typeface="Times New Roman MT Condensed Bold"/>
                <a:ea typeface="Times New Roman MT Condensed Bold"/>
                <a:cs typeface="Times New Roman MT Condensed Bold"/>
                <a:sym typeface="Times New Roman MT Condensed Bold"/>
              </a:rPr>
              <a:t>spirogyre</a:t>
            </a:r>
            <a:endParaRPr lang="en-US" sz="6102" b="1" u="sng" dirty="0">
              <a:solidFill>
                <a:srgbClr val="FF3131"/>
              </a:solidFill>
              <a:latin typeface="Times New Roman MT Condensed Bold"/>
              <a:ea typeface="Times New Roman MT Condensed Bold"/>
              <a:cs typeface="Times New Roman MT Condensed Bold"/>
              <a:sym typeface="Times New Roman MT Condensed Bo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200" y="0"/>
            <a:ext cx="18908719" cy="10287000"/>
          </a:xfrm>
          <a:custGeom>
            <a:avLst/>
            <a:gdLst/>
            <a:ahLst/>
            <a:cxnLst/>
            <a:rect l="l" t="t" r="r" b="b"/>
            <a:pathLst>
              <a:path w="18908719" h="10287000">
                <a:moveTo>
                  <a:pt x="0" y="0"/>
                </a:moveTo>
                <a:lnTo>
                  <a:pt x="18908719" y="0"/>
                </a:lnTo>
                <a:lnTo>
                  <a:pt x="18908719" y="10287000"/>
                </a:lnTo>
                <a:lnTo>
                  <a:pt x="0" y="10287000"/>
                </a:lnTo>
                <a:lnTo>
                  <a:pt x="0" y="0"/>
                </a:lnTo>
                <a:close/>
              </a:path>
            </a:pathLst>
          </a:custGeom>
          <a:blipFill>
            <a:blip r:embed="rId2">
              <a:alphaModFix amt="51000"/>
            </a:blip>
            <a:stretch>
              <a:fillRect l="-6818" r="-6818"/>
            </a:stretch>
          </a:blipFill>
        </p:spPr>
      </p:sp>
      <p:sp>
        <p:nvSpPr>
          <p:cNvPr id="3" name="TextBox 3"/>
          <p:cNvSpPr txBox="1"/>
          <p:nvPr/>
        </p:nvSpPr>
        <p:spPr>
          <a:xfrm>
            <a:off x="310597" y="3771900"/>
            <a:ext cx="16224803" cy="3855414"/>
          </a:xfrm>
          <a:prstGeom prst="rect">
            <a:avLst/>
          </a:prstGeom>
        </p:spPr>
        <p:txBody>
          <a:bodyPr wrap="square" lIns="0" tIns="0" rIns="0" bIns="0" rtlCol="0" anchor="t">
            <a:spAutoFit/>
          </a:bodyPr>
          <a:lstStyle/>
          <a:p>
            <a:pPr algn="ctr">
              <a:lnSpc>
                <a:spcPts val="15406"/>
              </a:lnSpc>
            </a:pPr>
            <a:r>
              <a:rPr lang="en-US" sz="11004" b="1" dirty="0">
                <a:solidFill>
                  <a:srgbClr val="CF361B"/>
                </a:solidFill>
                <a:latin typeface="Times New Roman MT Condensed Bold"/>
                <a:ea typeface="Times New Roman MT Condensed Bold"/>
                <a:cs typeface="Times New Roman MT Condensed Bold"/>
                <a:sym typeface="Times New Roman MT Condensed Bold"/>
              </a:rPr>
              <a:t>la classification </a:t>
            </a:r>
          </a:p>
          <a:p>
            <a:pPr algn="ctr">
              <a:lnSpc>
                <a:spcPts val="15406"/>
              </a:lnSpc>
            </a:pPr>
            <a:r>
              <a:rPr lang="en-US" sz="11004" b="1" dirty="0">
                <a:solidFill>
                  <a:srgbClr val="CF361B"/>
                </a:solidFill>
                <a:latin typeface="Times New Roman MT Condensed Bold"/>
                <a:ea typeface="Times New Roman MT Condensed Bold"/>
                <a:cs typeface="Times New Roman MT Condensed Bold"/>
                <a:sym typeface="Times New Roman MT Condensed Bold"/>
              </a:rPr>
              <a:t>                                 des </a:t>
            </a:r>
            <a:r>
              <a:rPr lang="en-US" sz="11004" b="1" dirty="0" err="1">
                <a:solidFill>
                  <a:srgbClr val="CF361B"/>
                </a:solidFill>
                <a:latin typeface="Times New Roman MT Condensed Bold"/>
                <a:ea typeface="Times New Roman MT Condensed Bold"/>
                <a:cs typeface="Times New Roman MT Condensed Bold"/>
                <a:sym typeface="Times New Roman MT Condensed Bold"/>
              </a:rPr>
              <a:t>végétaux</a:t>
            </a:r>
            <a:endParaRPr lang="en-US" sz="11004" b="1" dirty="0">
              <a:solidFill>
                <a:srgbClr val="CF361B"/>
              </a:solidFill>
              <a:latin typeface="Times New Roman MT Condensed Bold"/>
              <a:ea typeface="Times New Roman MT Condensed Bold"/>
              <a:cs typeface="Times New Roman MT Condensed Bold"/>
              <a:sym typeface="Times New Roman MT Condensed Bo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41048" y="2984300"/>
            <a:ext cx="16605903" cy="4687570"/>
          </a:xfrm>
          <a:prstGeom prst="rect">
            <a:avLst/>
          </a:prstGeom>
        </p:spPr>
        <p:txBody>
          <a:bodyPr lIns="0" tIns="0" rIns="0" bIns="0" rtlCol="0" anchor="t">
            <a:spAutoFit/>
          </a:bodyPr>
          <a:lstStyle/>
          <a:p>
            <a:pPr algn="ctr">
              <a:lnSpc>
                <a:spcPts val="7279"/>
              </a:lnSpc>
            </a:pPr>
            <a:r>
              <a:rPr lang="en-US" sz="5199" b="1">
                <a:solidFill>
                  <a:srgbClr val="CF361B"/>
                </a:solidFill>
                <a:latin typeface="Times New Roman MT Condensed Bold"/>
                <a:ea typeface="Times New Roman MT Condensed Bold"/>
                <a:cs typeface="Times New Roman MT Condensed Bold"/>
                <a:sym typeface="Times New Roman MT Condensed Bold"/>
              </a:rPr>
              <a:t>La systématique végétale</a:t>
            </a:r>
            <a:r>
              <a:rPr lang="en-US" sz="5199" b="1">
                <a:solidFill>
                  <a:srgbClr val="000000"/>
                </a:solidFill>
                <a:latin typeface="Times New Roman MT Condensed Bold"/>
                <a:ea typeface="Times New Roman MT Condensed Bold"/>
                <a:cs typeface="Times New Roman MT Condensed Bold"/>
                <a:sym typeface="Times New Roman MT Condensed Bold"/>
              </a:rPr>
              <a:t> et la partie de la botanique qu'il y a pour objetif le groupement des plantes en catégorie selon les caractères que l'on en commun en prenant en compte les caractères morphologiques cytologiques  et biochimique et de biologie moléculaire.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29946" y="0"/>
            <a:ext cx="14828108" cy="10287000"/>
          </a:xfrm>
          <a:custGeom>
            <a:avLst/>
            <a:gdLst/>
            <a:ahLst/>
            <a:cxnLst/>
            <a:rect l="l" t="t" r="r" b="b"/>
            <a:pathLst>
              <a:path w="14828108" h="10287000">
                <a:moveTo>
                  <a:pt x="0" y="0"/>
                </a:moveTo>
                <a:lnTo>
                  <a:pt x="14828108" y="0"/>
                </a:lnTo>
                <a:lnTo>
                  <a:pt x="14828108" y="10287000"/>
                </a:lnTo>
                <a:lnTo>
                  <a:pt x="0" y="10287000"/>
                </a:lnTo>
                <a:lnTo>
                  <a:pt x="0" y="0"/>
                </a:lnTo>
                <a:close/>
              </a:path>
            </a:pathLst>
          </a:custGeom>
          <a:blipFill>
            <a:blip r:embed="rId2"/>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2790</Words>
  <Application>Microsoft Office PowerPoint</Application>
  <PresentationFormat>Custom</PresentationFormat>
  <Paragraphs>246</Paragraphs>
  <Slides>75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75</vt:i4>
      </vt:variant>
    </vt:vector>
  </HeadingPairs>
  <TitlesOfParts>
    <vt:vector size="81" baseType="lpstr">
      <vt:lpstr>Arial</vt:lpstr>
      <vt:lpstr>Times New Roman MT Condensed Bold</vt:lpstr>
      <vt:lpstr>Calibri</vt:lpstr>
      <vt:lpstr>Open Sans Bold</vt:lpstr>
      <vt:lpstr>Times New Roman MT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Pink Playful Flower Reproduction Science Group Project Presentation</dc:title>
  <dc:creator>lenovo</dc:creator>
  <cp:lastModifiedBy>HP</cp:lastModifiedBy>
  <cp:revision>20</cp:revision>
  <dcterms:created xsi:type="dcterms:W3CDTF">2006-08-16T00:00:00Z</dcterms:created>
  <dcterms:modified xsi:type="dcterms:W3CDTF">2026-07-16T16:17:11Z</dcterms:modified>
  <dc:identifier>DAHKI08-IDM</dc:identifier>
</cp:coreProperties>
</file>