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98" r:id="rId2"/>
    <p:sldId id="320" r:id="rId3"/>
    <p:sldId id="321" r:id="rId4"/>
    <p:sldId id="322" r:id="rId5"/>
    <p:sldId id="323" r:id="rId6"/>
    <p:sldId id="324" r:id="rId7"/>
    <p:sldId id="301" r:id="rId8"/>
    <p:sldId id="302" r:id="rId9"/>
    <p:sldId id="303" r:id="rId10"/>
    <p:sldId id="304" r:id="rId11"/>
    <p:sldId id="305" r:id="rId12"/>
    <p:sldId id="306" r:id="rId13"/>
    <p:sldId id="307" r:id="rId14"/>
    <p:sldId id="308" r:id="rId15"/>
    <p:sldId id="309" r:id="rId16"/>
    <p:sldId id="310" r:id="rId17"/>
    <p:sldId id="311" r:id="rId18"/>
    <p:sldId id="312" r:id="rId19"/>
    <p:sldId id="313" r:id="rId20"/>
    <p:sldId id="314" r:id="rId21"/>
    <p:sldId id="315" r:id="rId22"/>
    <p:sldId id="316" r:id="rId23"/>
    <p:sldId id="317" r:id="rId24"/>
    <p:sldId id="318" r:id="rId25"/>
    <p:sldId id="319" r:id="rId26"/>
    <p:sldId id="256" r:id="rId27"/>
    <p:sldId id="258" r:id="rId28"/>
    <p:sldId id="259" r:id="rId29"/>
    <p:sldId id="261" r:id="rId30"/>
    <p:sldId id="263" r:id="rId31"/>
    <p:sldId id="264" r:id="rId32"/>
    <p:sldId id="265" r:id="rId33"/>
    <p:sldId id="266" r:id="rId34"/>
    <p:sldId id="267" r:id="rId35"/>
    <p:sldId id="257" r:id="rId36"/>
    <p:sldId id="268" r:id="rId37"/>
    <p:sldId id="269" r:id="rId38"/>
    <p:sldId id="260" r:id="rId39"/>
    <p:sldId id="270" r:id="rId40"/>
    <p:sldId id="262" r:id="rId41"/>
    <p:sldId id="271" r:id="rId42"/>
    <p:sldId id="272" r:id="rId43"/>
    <p:sldId id="273" r:id="rId44"/>
    <p:sldId id="274" r:id="rId45"/>
    <p:sldId id="275" r:id="rId46"/>
    <p:sldId id="276" r:id="rId47"/>
    <p:sldId id="277" r:id="rId48"/>
    <p:sldId id="278" r:id="rId49"/>
    <p:sldId id="279" r:id="rId50"/>
    <p:sldId id="280" r:id="rId51"/>
    <p:sldId id="281" r:id="rId52"/>
    <p:sldId id="282" r:id="rId53"/>
    <p:sldId id="283" r:id="rId54"/>
    <p:sldId id="284" r:id="rId55"/>
    <p:sldId id="285" r:id="rId56"/>
    <p:sldId id="286" r:id="rId57"/>
    <p:sldId id="287" r:id="rId58"/>
    <p:sldId id="288" r:id="rId59"/>
    <p:sldId id="289" r:id="rId60"/>
    <p:sldId id="290" r:id="rId61"/>
    <p:sldId id="291" r:id="rId62"/>
    <p:sldId id="292" r:id="rId63"/>
    <p:sldId id="293" r:id="rId64"/>
    <p:sldId id="294" r:id="rId65"/>
    <p:sldId id="295" r:id="rId66"/>
    <p:sldId id="296" r:id="rId67"/>
    <p:sldId id="297" r:id="rId6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c" initials="p" lastIdx="1" clrIdx="0">
    <p:extLst>
      <p:ext uri="{19B8F6BF-5375-455C-9EA6-DF929625EA0E}">
        <p15:presenceInfo xmlns:p15="http://schemas.microsoft.com/office/powerpoint/2012/main" userId="67ff1d36f1a00ec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82243"/>
  </p:normalViewPr>
  <p:slideViewPr>
    <p:cSldViewPr snapToGrid="0">
      <p:cViewPr varScale="1">
        <p:scale>
          <a:sx n="54" d="100"/>
          <a:sy n="54" d="100"/>
        </p:scale>
        <p:origin x="11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6-04-23T18:03:33.395" idx="1">
    <p:pos x="10" y="10"/>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A3A39D-3189-134D-A3A2-93D9EF1EC495}" type="datetimeFigureOut">
              <a:rPr lang="fr-FR" smtClean="0"/>
              <a:t>16/07/2026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AEC6E8-3049-7C4B-9919-3A3E87AAC4EE}" type="slidenum">
              <a:rPr lang="fr-FR" smtClean="0"/>
              <a:t>‹#›</a:t>
            </a:fld>
            <a:endParaRPr lang="fr-FR"/>
          </a:p>
        </p:txBody>
      </p:sp>
    </p:spTree>
    <p:extLst>
      <p:ext uri="{BB962C8B-B14F-4D97-AF65-F5344CB8AC3E}">
        <p14:creationId xmlns:p14="http://schemas.microsoft.com/office/powerpoint/2010/main" val="2770629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0F64E12-55FD-4FC8-8C80-3B7C5CBEC91D}" type="slidenum">
              <a:rPr lang="fr-FR" smtClean="0"/>
              <a:t>1</a:t>
            </a:fld>
            <a:endParaRPr lang="fr-FR"/>
          </a:p>
        </p:txBody>
      </p:sp>
    </p:spTree>
    <p:extLst>
      <p:ext uri="{BB962C8B-B14F-4D97-AF65-F5344CB8AC3E}">
        <p14:creationId xmlns:p14="http://schemas.microsoft.com/office/powerpoint/2010/main" val="3405005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0F64E12-55FD-4FC8-8C80-3B7C5CBEC91D}" type="slidenum">
              <a:rPr lang="fr-FR" smtClean="0"/>
              <a:t>12</a:t>
            </a:fld>
            <a:endParaRPr lang="fr-FR"/>
          </a:p>
        </p:txBody>
      </p:sp>
    </p:spTree>
    <p:extLst>
      <p:ext uri="{BB962C8B-B14F-4D97-AF65-F5344CB8AC3E}">
        <p14:creationId xmlns:p14="http://schemas.microsoft.com/office/powerpoint/2010/main" val="4190441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1AEC6E8-3049-7C4B-9919-3A3E87AAC4EE}" type="slidenum">
              <a:rPr lang="fr-FR" smtClean="0"/>
              <a:t>32</a:t>
            </a:fld>
            <a:endParaRPr lang="fr-FR"/>
          </a:p>
        </p:txBody>
      </p:sp>
    </p:spTree>
    <p:extLst>
      <p:ext uri="{BB962C8B-B14F-4D97-AF65-F5344CB8AC3E}">
        <p14:creationId xmlns:p14="http://schemas.microsoft.com/office/powerpoint/2010/main" val="4247245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Dans ce tableau on a les </a:t>
            </a:r>
            <a:r>
              <a:rPr lang="fr-FR" err="1"/>
              <a:t>precipitaions</a:t>
            </a:r>
            <a:r>
              <a:rPr lang="fr-FR"/>
              <a:t> et la </a:t>
            </a:r>
            <a:r>
              <a:rPr lang="fr-FR" err="1"/>
              <a:t>temperature</a:t>
            </a:r>
            <a:r>
              <a:rPr lang="fr-FR"/>
              <a:t> </a:t>
            </a:r>
          </a:p>
          <a:p>
            <a:r>
              <a:rPr lang="fr-FR"/>
              <a:t>Ce graphe </a:t>
            </a:r>
            <a:r>
              <a:rPr lang="fr-FR" err="1"/>
              <a:t>permer</a:t>
            </a:r>
            <a:r>
              <a:rPr lang="fr-FR"/>
              <a:t> de </a:t>
            </a:r>
            <a:r>
              <a:rPr lang="fr-FR" err="1"/>
              <a:t>determiner</a:t>
            </a:r>
            <a:r>
              <a:rPr lang="fr-FR"/>
              <a:t> la </a:t>
            </a:r>
            <a:r>
              <a:rPr lang="fr-FR" err="1"/>
              <a:t>periode</a:t>
            </a:r>
            <a:r>
              <a:rPr lang="fr-FR"/>
              <a:t> de </a:t>
            </a:r>
            <a:r>
              <a:rPr lang="fr-FR" err="1"/>
              <a:t>secheresse</a:t>
            </a:r>
            <a:r>
              <a:rPr lang="fr-FR"/>
              <a:t> </a:t>
            </a:r>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44</a:t>
            </a:fld>
            <a:endParaRPr lang="fr-FR"/>
          </a:p>
        </p:txBody>
      </p:sp>
    </p:spTree>
    <p:extLst>
      <p:ext uri="{BB962C8B-B14F-4D97-AF65-F5344CB8AC3E}">
        <p14:creationId xmlns:p14="http://schemas.microsoft.com/office/powerpoint/2010/main" val="1434114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Louis </a:t>
            </a:r>
            <a:r>
              <a:rPr lang="fr-FR" err="1"/>
              <a:t>emberger</a:t>
            </a:r>
            <a:r>
              <a:rPr lang="fr-FR"/>
              <a:t> propose le calcul du quotient pluviométrique (Q) ou indice d’</a:t>
            </a:r>
            <a:r>
              <a:rPr lang="fr-FR" err="1"/>
              <a:t>emberger</a:t>
            </a:r>
            <a:r>
              <a:rPr lang="fr-FR"/>
              <a:t> qui sert. à définir les </a:t>
            </a:r>
            <a:r>
              <a:rPr lang="fr-FR" err="1"/>
              <a:t>cnq</a:t>
            </a:r>
            <a:r>
              <a:rPr lang="fr-FR"/>
              <a:t> différents types de climats méditerranées, depuis le plus aride, jusqu’à celui de haute montage (humide) </a:t>
            </a:r>
          </a:p>
          <a:p>
            <a:r>
              <a:rPr lang="fr-FR"/>
              <a:t> ce graphe permet de </a:t>
            </a:r>
            <a:r>
              <a:rPr lang="fr-FR" err="1"/>
              <a:t>determiner</a:t>
            </a:r>
            <a:r>
              <a:rPr lang="fr-FR"/>
              <a:t> air de </a:t>
            </a:r>
            <a:r>
              <a:rPr lang="fr-FR" err="1"/>
              <a:t>repartition</a:t>
            </a:r>
            <a:r>
              <a:rPr lang="fr-FR"/>
              <a:t> et l’</a:t>
            </a:r>
            <a:r>
              <a:rPr lang="fr-FR" err="1"/>
              <a:t>etage</a:t>
            </a:r>
            <a:r>
              <a:rPr lang="fr-FR"/>
              <a:t> </a:t>
            </a:r>
            <a:r>
              <a:rPr lang="fr-FR" err="1"/>
              <a:t>bioclimaqtie</a:t>
            </a:r>
            <a:r>
              <a:rPr lang="fr-FR"/>
              <a:t> </a:t>
            </a:r>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45</a:t>
            </a:fld>
            <a:endParaRPr lang="fr-FR"/>
          </a:p>
        </p:txBody>
      </p:sp>
    </p:spTree>
    <p:extLst>
      <p:ext uri="{BB962C8B-B14F-4D97-AF65-F5344CB8AC3E}">
        <p14:creationId xmlns:p14="http://schemas.microsoft.com/office/powerpoint/2010/main" val="429084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46</a:t>
            </a:fld>
            <a:endParaRPr lang="fr-FR"/>
          </a:p>
        </p:txBody>
      </p:sp>
    </p:spTree>
    <p:extLst>
      <p:ext uri="{BB962C8B-B14F-4D97-AF65-F5344CB8AC3E}">
        <p14:creationId xmlns:p14="http://schemas.microsoft.com/office/powerpoint/2010/main" val="38333017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C’est pas le cas des plantes qui se trouves dans les régions sahariens les racine se propagent verticalement pour chercher de l’eau dans les nappes </a:t>
            </a:r>
            <a:r>
              <a:rPr lang="fr-FR" dirty="0" err="1"/>
              <a:t>phratitques</a:t>
            </a:r>
            <a:r>
              <a:rPr lang="fr-FR" dirty="0"/>
              <a:t> </a:t>
            </a:r>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47</a:t>
            </a:fld>
            <a:endParaRPr lang="fr-FR"/>
          </a:p>
        </p:txBody>
      </p:sp>
    </p:spTree>
    <p:extLst>
      <p:ext uri="{BB962C8B-B14F-4D97-AF65-F5344CB8AC3E}">
        <p14:creationId xmlns:p14="http://schemas.microsoft.com/office/powerpoint/2010/main" val="923982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À partir de cette 1ere étude et comme vous pouvez le voir sur le  tableau que le </a:t>
            </a:r>
            <a:r>
              <a:rPr lang="fr-FR" dirty="0" err="1"/>
              <a:t>cédre</a:t>
            </a:r>
            <a:r>
              <a:rPr lang="fr-FR" dirty="0"/>
              <a:t> se trouves dans des </a:t>
            </a:r>
            <a:r>
              <a:rPr lang="fr-FR" dirty="0" err="1"/>
              <a:t>défferentes</a:t>
            </a:r>
            <a:r>
              <a:rPr lang="fr-FR" dirty="0"/>
              <a:t> zones chacune caractérisé par un sol différent donc on peut conclure que le </a:t>
            </a:r>
            <a:r>
              <a:rPr lang="fr-FR" dirty="0" err="1"/>
              <a:t>cédre</a:t>
            </a:r>
            <a:r>
              <a:rPr lang="fr-FR" dirty="0"/>
              <a:t> est indifférent à la nature du sol puisque ça présence ne </a:t>
            </a:r>
            <a:r>
              <a:rPr lang="fr-FR" dirty="0" err="1"/>
              <a:t>dépent</a:t>
            </a:r>
            <a:r>
              <a:rPr lang="fr-FR" dirty="0"/>
              <a:t> pas du type de sol </a:t>
            </a:r>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48</a:t>
            </a:fld>
            <a:endParaRPr lang="fr-FR"/>
          </a:p>
        </p:txBody>
      </p:sp>
    </p:spTree>
    <p:extLst>
      <p:ext uri="{BB962C8B-B14F-4D97-AF65-F5344CB8AC3E}">
        <p14:creationId xmlns:p14="http://schemas.microsoft.com/office/powerpoint/2010/main" val="246289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Et pour la 2 </a:t>
            </a:r>
            <a:r>
              <a:rPr lang="fr-FR" dirty="0" err="1"/>
              <a:t>eme</a:t>
            </a:r>
            <a:r>
              <a:rPr lang="fr-FR" dirty="0"/>
              <a:t> </a:t>
            </a:r>
            <a:r>
              <a:rPr lang="fr-FR" dirty="0" err="1"/>
              <a:t>etude</a:t>
            </a:r>
            <a:r>
              <a:rPr lang="fr-FR" dirty="0"/>
              <a:t> montre l’effets de temp et précipitations sur la </a:t>
            </a:r>
            <a:r>
              <a:rPr lang="fr-FR" dirty="0" err="1"/>
              <a:t>presence</a:t>
            </a:r>
            <a:r>
              <a:rPr lang="fr-FR" dirty="0"/>
              <a:t> ou l’absence du </a:t>
            </a:r>
            <a:r>
              <a:rPr lang="fr-FR" dirty="0" err="1"/>
              <a:t>cédre</a:t>
            </a:r>
            <a:r>
              <a:rPr lang="fr-FR" dirty="0"/>
              <a:t> </a:t>
            </a:r>
          </a:p>
          <a:p>
            <a:r>
              <a:rPr lang="fr-FR" dirty="0"/>
              <a:t>Pour la région de </a:t>
            </a:r>
            <a:r>
              <a:rPr lang="fr-FR" dirty="0" err="1"/>
              <a:t>ketma</a:t>
            </a:r>
            <a:r>
              <a:rPr lang="fr-FR" dirty="0"/>
              <a:t> et </a:t>
            </a:r>
            <a:r>
              <a:rPr lang="fr-FR" dirty="0" err="1"/>
              <a:t>ifrane</a:t>
            </a:r>
            <a:r>
              <a:rPr lang="fr-FR" dirty="0"/>
              <a:t> temp faible  </a:t>
            </a:r>
            <a:r>
              <a:rPr lang="fr-FR" dirty="0" err="1"/>
              <a:t>precipita</a:t>
            </a:r>
            <a:r>
              <a:rPr lang="fr-FR" dirty="0"/>
              <a:t> </a:t>
            </a:r>
            <a:r>
              <a:rPr lang="fr-FR" dirty="0" err="1"/>
              <a:t>éleve</a:t>
            </a:r>
            <a:r>
              <a:rPr lang="fr-FR" dirty="0"/>
              <a:t> </a:t>
            </a:r>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49</a:t>
            </a:fld>
            <a:endParaRPr lang="fr-FR"/>
          </a:p>
        </p:txBody>
      </p:sp>
    </p:spTree>
    <p:extLst>
      <p:ext uri="{BB962C8B-B14F-4D97-AF65-F5344CB8AC3E}">
        <p14:creationId xmlns:p14="http://schemas.microsoft.com/office/powerpoint/2010/main" val="1594937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MA" dirty="0">
                <a:solidFill>
                  <a:srgbClr val="000000"/>
                </a:solidFill>
                <a:effectLst/>
                <a:latin typeface="Helvetica" pitchFamily="2" charset="0"/>
              </a:rPr>
              <a:t>Des mesures ont été réalisées dans deux stations </a:t>
            </a:r>
            <a:r>
              <a:rPr lang="fr-MA" dirty="0" err="1">
                <a:solidFill>
                  <a:srgbClr val="000000"/>
                </a:solidFill>
                <a:effectLst/>
                <a:latin typeface="Helvetica" pitchFamily="2" charset="0"/>
              </a:rPr>
              <a:t>différentes.Le</a:t>
            </a:r>
            <a:r>
              <a:rPr lang="fr-MA" dirty="0">
                <a:solidFill>
                  <a:srgbClr val="000000"/>
                </a:solidFill>
                <a:effectLst/>
                <a:latin typeface="Helvetica" pitchFamily="2" charset="0"/>
              </a:rPr>
              <a:t> tableau de tableau ci- contre présente les résultats de ces mesures</a:t>
            </a:r>
          </a:p>
          <a:p>
            <a:endParaRPr lang="fr-FR" dirty="0"/>
          </a:p>
          <a:p>
            <a:r>
              <a:rPr lang="fr-MA" dirty="0">
                <a:solidFill>
                  <a:srgbClr val="000000"/>
                </a:solidFill>
                <a:effectLst/>
                <a:latin typeface="Helvetica" pitchFamily="2" charset="0"/>
              </a:rPr>
              <a:t>Dans la station de </a:t>
            </a:r>
            <a:r>
              <a:rPr lang="fr-MA" dirty="0" err="1">
                <a:solidFill>
                  <a:srgbClr val="000000"/>
                </a:solidFill>
                <a:effectLst/>
                <a:latin typeface="Helvetica" pitchFamily="2" charset="0"/>
              </a:rPr>
              <a:t>Kétama</a:t>
            </a:r>
            <a:r>
              <a:rPr lang="fr-MA" dirty="0">
                <a:solidFill>
                  <a:srgbClr val="000000"/>
                </a:solidFill>
                <a:effectLst/>
                <a:latin typeface="Helvetica" pitchFamily="2" charset="0"/>
              </a:rPr>
              <a:t>, la</a:t>
            </a:r>
          </a:p>
          <a:p>
            <a:r>
              <a:rPr lang="fr-MA" dirty="0">
                <a:solidFill>
                  <a:srgbClr val="000000"/>
                </a:solidFill>
                <a:effectLst/>
                <a:latin typeface="Helvetica" pitchFamily="2" charset="0"/>
              </a:rPr>
              <a:t>période de sécheresse dure trois</a:t>
            </a:r>
          </a:p>
          <a:p>
            <a:r>
              <a:rPr lang="fr-MA" dirty="0">
                <a:solidFill>
                  <a:srgbClr val="000000"/>
                </a:solidFill>
                <a:effectLst/>
                <a:latin typeface="Helvetica" pitchFamily="2" charset="0"/>
              </a:rPr>
              <a:t>mois (de juin à septembre) Dans</a:t>
            </a:r>
          </a:p>
          <a:p>
            <a:r>
              <a:rPr lang="fr-MA" dirty="0">
                <a:solidFill>
                  <a:srgbClr val="000000"/>
                </a:solidFill>
                <a:effectLst/>
                <a:latin typeface="Helvetica" pitchFamily="2" charset="0"/>
              </a:rPr>
              <a:t>la station de Tanger, la période de</a:t>
            </a:r>
          </a:p>
          <a:p>
            <a:r>
              <a:rPr lang="fr-MA" dirty="0">
                <a:solidFill>
                  <a:srgbClr val="000000"/>
                </a:solidFill>
                <a:effectLst/>
                <a:latin typeface="Helvetica" pitchFamily="2" charset="0"/>
              </a:rPr>
              <a:t>sécheresse dure 4 mois (de mi-mai</a:t>
            </a:r>
          </a:p>
          <a:p>
            <a:r>
              <a:rPr lang="fr-MA" dirty="0">
                <a:solidFill>
                  <a:srgbClr val="000000"/>
                </a:solidFill>
                <a:effectLst/>
                <a:latin typeface="Helvetica" pitchFamily="2" charset="0"/>
              </a:rPr>
              <a:t>jusqu'à la mi-septembre).</a:t>
            </a:r>
          </a:p>
          <a:p>
            <a:endParaRPr lang="fr-FR" dirty="0"/>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50</a:t>
            </a:fld>
            <a:endParaRPr lang="fr-FR"/>
          </a:p>
        </p:txBody>
      </p:sp>
    </p:spTree>
    <p:extLst>
      <p:ext uri="{BB962C8B-B14F-4D97-AF65-F5344CB8AC3E}">
        <p14:creationId xmlns:p14="http://schemas.microsoft.com/office/powerpoint/2010/main" val="4082998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MA">
                <a:solidFill>
                  <a:srgbClr val="000000"/>
                </a:solidFill>
                <a:effectLst/>
                <a:latin typeface="Helvetica" pitchFamily="2" charset="0"/>
              </a:rPr>
              <a:t>Pour comprendre l’influence des facteurs climatiques, on représente les variations</a:t>
            </a:r>
          </a:p>
          <a:p>
            <a:r>
              <a:rPr lang="fr-MA">
                <a:solidFill>
                  <a:srgbClr val="000000"/>
                </a:solidFill>
                <a:effectLst/>
                <a:latin typeface="Helvetica" pitchFamily="2" charset="0"/>
              </a:rPr>
              <a:t>mensuelles des précipitations « P » et température « </a:t>
            </a:r>
            <a:r>
              <a:rPr lang="fr-MA" err="1">
                <a:solidFill>
                  <a:srgbClr val="000000"/>
                </a:solidFill>
                <a:effectLst/>
                <a:latin typeface="Helvetica" pitchFamily="2" charset="0"/>
              </a:rPr>
              <a:t>T</a:t>
            </a:r>
            <a:r>
              <a:rPr lang="fr-MA">
                <a:solidFill>
                  <a:srgbClr val="000000"/>
                </a:solidFill>
                <a:effectLst/>
                <a:latin typeface="Helvetica" pitchFamily="2" charset="0"/>
              </a:rPr>
              <a:t> » sous forme de diagrammes :</a:t>
            </a:r>
          </a:p>
          <a:p>
            <a:r>
              <a:rPr lang="fr-MA">
                <a:solidFill>
                  <a:srgbClr val="000000"/>
                </a:solidFill>
                <a:effectLst/>
                <a:latin typeface="Helvetica" pitchFamily="2" charset="0"/>
              </a:rPr>
              <a:t>►</a:t>
            </a:r>
            <a:r>
              <a:rPr lang="fr-MA">
                <a:solidFill>
                  <a:srgbClr val="520053"/>
                </a:solidFill>
                <a:effectLst/>
                <a:latin typeface="Helvetica" pitchFamily="2" charset="0"/>
              </a:rPr>
              <a:t>Diagramme de variation de précipitation </a:t>
            </a:r>
            <a:r>
              <a:rPr lang="fr-MA">
                <a:solidFill>
                  <a:srgbClr val="000000"/>
                </a:solidFill>
                <a:effectLst/>
                <a:latin typeface="Helvetica" pitchFamily="2" charset="0"/>
              </a:rPr>
              <a:t>: on représente sur l’axe des ordonnées les</a:t>
            </a:r>
          </a:p>
          <a:p>
            <a:r>
              <a:rPr lang="fr-MA">
                <a:solidFill>
                  <a:srgbClr val="000000"/>
                </a:solidFill>
                <a:effectLst/>
                <a:latin typeface="Helvetica" pitchFamily="2" charset="0"/>
              </a:rPr>
              <a:t>moyennes du </a:t>
            </a:r>
            <a:r>
              <a:rPr lang="fr-MA">
                <a:solidFill>
                  <a:srgbClr val="FB0007"/>
                </a:solidFill>
                <a:effectLst/>
                <a:latin typeface="Helvetica" pitchFamily="2" charset="0"/>
              </a:rPr>
              <a:t>P </a:t>
            </a:r>
            <a:r>
              <a:rPr lang="fr-MA">
                <a:solidFill>
                  <a:srgbClr val="000000"/>
                </a:solidFill>
                <a:effectLst/>
                <a:latin typeface="Helvetica" pitchFamily="2" charset="0"/>
              </a:rPr>
              <a:t>pour chaque mois (Pm) et sur l’axe des </a:t>
            </a:r>
            <a:r>
              <a:rPr lang="fr-MA" err="1">
                <a:solidFill>
                  <a:srgbClr val="000000"/>
                </a:solidFill>
                <a:effectLst/>
                <a:latin typeface="Helvetica" pitchFamily="2" charset="0"/>
              </a:rPr>
              <a:t>absciesses</a:t>
            </a:r>
            <a:r>
              <a:rPr lang="fr-MA">
                <a:solidFill>
                  <a:srgbClr val="000000"/>
                </a:solidFill>
                <a:effectLst/>
                <a:latin typeface="Helvetica" pitchFamily="2" charset="0"/>
              </a:rPr>
              <a:t>, on représente les mois.</a:t>
            </a:r>
          </a:p>
          <a:p>
            <a:r>
              <a:rPr lang="fr-MA">
                <a:solidFill>
                  <a:srgbClr val="000000"/>
                </a:solidFill>
                <a:effectLst/>
                <a:latin typeface="Helvetica" pitchFamily="2" charset="0"/>
              </a:rPr>
              <a:t>►</a:t>
            </a:r>
            <a:r>
              <a:rPr lang="fr-MA">
                <a:solidFill>
                  <a:srgbClr val="520053"/>
                </a:solidFill>
                <a:effectLst/>
                <a:latin typeface="Helvetica" pitchFamily="2" charset="0"/>
              </a:rPr>
              <a:t>Diagramme de variation de la température </a:t>
            </a:r>
            <a:r>
              <a:rPr lang="fr-MA">
                <a:solidFill>
                  <a:srgbClr val="000000"/>
                </a:solidFill>
                <a:effectLst/>
                <a:latin typeface="Helvetica" pitchFamily="2" charset="0"/>
              </a:rPr>
              <a:t>: sur l’axe des ordonnées on représente les</a:t>
            </a:r>
          </a:p>
          <a:p>
            <a:r>
              <a:rPr lang="fr-MA">
                <a:solidFill>
                  <a:srgbClr val="000000"/>
                </a:solidFill>
                <a:effectLst/>
                <a:latin typeface="Helvetica" pitchFamily="2" charset="0"/>
              </a:rPr>
              <a:t>moyennes du </a:t>
            </a:r>
            <a:r>
              <a:rPr lang="fr-MA" err="1">
                <a:solidFill>
                  <a:srgbClr val="FB0007"/>
                </a:solidFill>
                <a:effectLst/>
                <a:latin typeface="Helvetica" pitchFamily="2" charset="0"/>
              </a:rPr>
              <a:t>T</a:t>
            </a:r>
            <a:r>
              <a:rPr lang="fr-MA">
                <a:solidFill>
                  <a:srgbClr val="FB0007"/>
                </a:solidFill>
                <a:effectLst/>
                <a:latin typeface="Helvetica" pitchFamily="2" charset="0"/>
              </a:rPr>
              <a:t> </a:t>
            </a:r>
            <a:r>
              <a:rPr lang="fr-MA">
                <a:solidFill>
                  <a:srgbClr val="000000"/>
                </a:solidFill>
                <a:effectLst/>
                <a:latin typeface="Helvetica" pitchFamily="2" charset="0"/>
              </a:rPr>
              <a:t>pour chaque mois (Tm)</a:t>
            </a:r>
          </a:p>
          <a:p>
            <a:endParaRPr lang="fr-FR"/>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51</a:t>
            </a:fld>
            <a:endParaRPr lang="fr-FR"/>
          </a:p>
        </p:txBody>
      </p:sp>
    </p:spTree>
    <p:extLst>
      <p:ext uri="{BB962C8B-B14F-4D97-AF65-F5344CB8AC3E}">
        <p14:creationId xmlns:p14="http://schemas.microsoft.com/office/powerpoint/2010/main" val="3538276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MA" dirty="0">
                <a:solidFill>
                  <a:srgbClr val="000000"/>
                </a:solidFill>
                <a:effectLst/>
                <a:latin typeface="Helvetica" pitchFamily="2" charset="0"/>
              </a:rPr>
              <a:t> </a:t>
            </a:r>
          </a:p>
          <a:p>
            <a:r>
              <a:rPr lang="fr-MA" dirty="0">
                <a:solidFill>
                  <a:srgbClr val="000000"/>
                </a:solidFill>
                <a:effectLst/>
                <a:latin typeface="Helvetica" pitchFamily="2" charset="0"/>
              </a:rPr>
              <a:t>Ia station d’</a:t>
            </a:r>
            <a:r>
              <a:rPr lang="fr-MA" dirty="0" err="1">
                <a:solidFill>
                  <a:srgbClr val="000000"/>
                </a:solidFill>
                <a:effectLst/>
                <a:latin typeface="Helvetica" pitchFamily="2" charset="0"/>
              </a:rPr>
              <a:t>ifrane</a:t>
            </a:r>
            <a:r>
              <a:rPr lang="fr-MA" dirty="0">
                <a:solidFill>
                  <a:srgbClr val="000000"/>
                </a:solidFill>
                <a:effectLst/>
                <a:latin typeface="Helvetica" pitchFamily="2" charset="0"/>
              </a:rPr>
              <a:t> caractérisé avec bcp de </a:t>
            </a:r>
            <a:r>
              <a:rPr lang="fr-MA" dirty="0" err="1">
                <a:solidFill>
                  <a:srgbClr val="000000"/>
                </a:solidFill>
                <a:effectLst/>
                <a:latin typeface="Helvetica" pitchFamily="2" charset="0"/>
              </a:rPr>
              <a:t>precipitation</a:t>
            </a:r>
            <a:r>
              <a:rPr lang="fr-MA" dirty="0">
                <a:solidFill>
                  <a:srgbClr val="000000"/>
                </a:solidFill>
                <a:effectLst/>
                <a:latin typeface="Helvetica" pitchFamily="2" charset="0"/>
              </a:rPr>
              <a:t> et </a:t>
            </a:r>
            <a:r>
              <a:rPr lang="fr-MA" dirty="0" err="1">
                <a:solidFill>
                  <a:srgbClr val="000000"/>
                </a:solidFill>
                <a:effectLst/>
                <a:latin typeface="Helvetica" pitchFamily="2" charset="0"/>
              </a:rPr>
              <a:t>tenpérature</a:t>
            </a:r>
            <a:r>
              <a:rPr lang="fr-MA" dirty="0">
                <a:solidFill>
                  <a:srgbClr val="000000"/>
                </a:solidFill>
                <a:effectLst/>
                <a:latin typeface="Helvetica" pitchFamily="2" charset="0"/>
              </a:rPr>
              <a:t> faible et c’est le contraire pour le cas de la station agadir </a:t>
            </a:r>
          </a:p>
          <a:p>
            <a:r>
              <a:rPr lang="fr-MA" dirty="0">
                <a:solidFill>
                  <a:srgbClr val="000000"/>
                </a:solidFill>
                <a:effectLst/>
                <a:latin typeface="Helvetica" pitchFamily="2" charset="0"/>
              </a:rPr>
              <a:t>la période sèche dans la station d’</a:t>
            </a:r>
            <a:r>
              <a:rPr lang="fr-MA" dirty="0" err="1">
                <a:solidFill>
                  <a:srgbClr val="000000"/>
                </a:solidFill>
                <a:effectLst/>
                <a:latin typeface="Helvetica" pitchFamily="2" charset="0"/>
              </a:rPr>
              <a:t>Ifrane</a:t>
            </a:r>
            <a:r>
              <a:rPr lang="fr-MA" dirty="0">
                <a:solidFill>
                  <a:srgbClr val="000000"/>
                </a:solidFill>
                <a:effectLst/>
                <a:latin typeface="Helvetica" pitchFamily="2" charset="0"/>
              </a:rPr>
              <a:t> débute vers le mois de juin et se termine au début du mois de septembre ; elle dure </a:t>
            </a:r>
            <a:r>
              <a:rPr lang="fr-MA" dirty="0">
                <a:solidFill>
                  <a:srgbClr val="12284B"/>
                </a:solidFill>
                <a:effectLst/>
                <a:latin typeface="Helvetica" pitchFamily="2" charset="0"/>
              </a:rPr>
              <a:t>trois mois. </a:t>
            </a:r>
            <a:r>
              <a:rPr lang="fr-MA" dirty="0">
                <a:solidFill>
                  <a:srgbClr val="000000"/>
                </a:solidFill>
                <a:effectLst/>
                <a:latin typeface="Helvetica" pitchFamily="2" charset="0"/>
              </a:rPr>
              <a:t>Alors que la période humide s’étale sur plusieurs mois</a:t>
            </a:r>
          </a:p>
          <a:p>
            <a:endParaRPr lang="fr-FR" dirty="0"/>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52</a:t>
            </a:fld>
            <a:endParaRPr lang="fr-FR"/>
          </a:p>
        </p:txBody>
      </p:sp>
    </p:spTree>
    <p:extLst>
      <p:ext uri="{BB962C8B-B14F-4D97-AF65-F5344CB8AC3E}">
        <p14:creationId xmlns:p14="http://schemas.microsoft.com/office/powerpoint/2010/main" val="1874100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53</a:t>
            </a:fld>
            <a:endParaRPr lang="fr-FR"/>
          </a:p>
        </p:txBody>
      </p:sp>
    </p:spTree>
    <p:extLst>
      <p:ext uri="{BB962C8B-B14F-4D97-AF65-F5344CB8AC3E}">
        <p14:creationId xmlns:p14="http://schemas.microsoft.com/office/powerpoint/2010/main" val="2610231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Dans cette partie, on étudie l’influence de la température et de l’humidité sur la répartition de la coccinelle.</a:t>
            </a:r>
          </a:p>
          <a:p>
            <a:endParaRPr lang="fr-FR" dirty="0"/>
          </a:p>
          <a:p>
            <a:r>
              <a:rPr lang="fr-FR" dirty="0"/>
              <a:t>Le tableau présente les conditions climatiques de deux régions : Midelt et Tanger. »</a:t>
            </a:r>
          </a:p>
          <a:p>
            <a:endParaRPr lang="fr-FR" dirty="0"/>
          </a:p>
          <a:p>
            <a:endParaRPr lang="fr-FR" dirty="0"/>
          </a:p>
          <a:p>
            <a:r>
              <a:rPr lang="fr-FR" dirty="0"/>
              <a:t>« On remarque que :</a:t>
            </a:r>
          </a:p>
          <a:p>
            <a:endParaRPr lang="fr-FR" dirty="0"/>
          </a:p>
          <a:p>
            <a:r>
              <a:rPr lang="fr-FR" dirty="0"/>
              <a:t>* à Tanger, la température et l’humidité sont relativement favorables,</a:t>
            </a:r>
          </a:p>
          <a:p>
            <a:r>
              <a:rPr lang="fr-FR" dirty="0"/>
              <a:t>* tandis qu’à Midelt, les températures sont plus basses en hiver et l’humidité est faible en été. »</a:t>
            </a:r>
          </a:p>
          <a:p>
            <a:endParaRPr lang="fr-FR" dirty="0"/>
          </a:p>
          <a:p>
            <a:endParaRPr lang="fr-FR" dirty="0"/>
          </a:p>
          <a:p>
            <a:r>
              <a:rPr lang="fr-FR" dirty="0"/>
              <a:t>« En comparant ces données avec le diagramme, on observe que :</a:t>
            </a:r>
          </a:p>
          <a:p>
            <a:endParaRPr lang="fr-FR" dirty="0"/>
          </a:p>
          <a:p>
            <a:r>
              <a:rPr lang="fr-FR" dirty="0"/>
              <a:t>* les conditions de Tanger se situent dans la zone de tolérance, voire la zone optimale de la coccinelle,</a:t>
            </a:r>
          </a:p>
          <a:p>
            <a:r>
              <a:rPr lang="fr-FR" dirty="0"/>
              <a:t>* alors que celles de Midelt sortent de cette zone, surtout en hiver et en été. »</a:t>
            </a:r>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56</a:t>
            </a:fld>
            <a:endParaRPr lang="fr-FR"/>
          </a:p>
        </p:txBody>
      </p:sp>
    </p:spTree>
    <p:extLst>
      <p:ext uri="{BB962C8B-B14F-4D97-AF65-F5344CB8AC3E}">
        <p14:creationId xmlns:p14="http://schemas.microsoft.com/office/powerpoint/2010/main" val="1500388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Dans cette partie, on étudie l’influence de la température et de l’humidité sur la répartition de la coccinelle.</a:t>
            </a:r>
          </a:p>
          <a:p>
            <a:endParaRPr lang="fr-FR" dirty="0"/>
          </a:p>
          <a:p>
            <a:r>
              <a:rPr lang="fr-FR" dirty="0"/>
              <a:t>Le tableau présente les conditions climatiques de deux régions : Midelt et Tanger. »</a:t>
            </a:r>
          </a:p>
          <a:p>
            <a:endParaRPr lang="fr-FR" dirty="0"/>
          </a:p>
          <a:p>
            <a:endParaRPr lang="fr-FR" dirty="0"/>
          </a:p>
          <a:p>
            <a:r>
              <a:rPr lang="fr-FR" dirty="0"/>
              <a:t>« On remarque que :</a:t>
            </a:r>
          </a:p>
          <a:p>
            <a:endParaRPr lang="fr-FR" dirty="0"/>
          </a:p>
          <a:p>
            <a:r>
              <a:rPr lang="fr-FR" dirty="0"/>
              <a:t>* à Tanger, la température et l’humidité sont relativement favorables,</a:t>
            </a:r>
          </a:p>
          <a:p>
            <a:r>
              <a:rPr lang="fr-FR" dirty="0"/>
              <a:t>* tandis qu’à Midelt, les températures sont plus basses en hiver et l’humidité est faible en été. »</a:t>
            </a:r>
          </a:p>
          <a:p>
            <a:endParaRPr lang="fr-FR" dirty="0"/>
          </a:p>
          <a:p>
            <a:endParaRPr lang="fr-FR" dirty="0"/>
          </a:p>
          <a:p>
            <a:r>
              <a:rPr lang="fr-FR" dirty="0"/>
              <a:t>« En comparant ces données avec le diagramme, on observe que :</a:t>
            </a:r>
          </a:p>
          <a:p>
            <a:endParaRPr lang="fr-FR" dirty="0"/>
          </a:p>
          <a:p>
            <a:r>
              <a:rPr lang="fr-FR" dirty="0"/>
              <a:t>* les conditions de Tanger se situent dans la zone de tolérance, voire la zone optimale de la coccinelle,</a:t>
            </a:r>
          </a:p>
          <a:p>
            <a:r>
              <a:rPr lang="fr-FR" dirty="0"/>
              <a:t>* alors que celles de Midelt sortent de cette zone, surtout en hiver et en été. »</a:t>
            </a:r>
          </a:p>
          <a:p>
            <a:endParaRPr lang="fr-FR" dirty="0"/>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57</a:t>
            </a:fld>
            <a:endParaRPr lang="fr-FR"/>
          </a:p>
        </p:txBody>
      </p:sp>
    </p:spTree>
    <p:extLst>
      <p:ext uri="{BB962C8B-B14F-4D97-AF65-F5344CB8AC3E}">
        <p14:creationId xmlns:p14="http://schemas.microsoft.com/office/powerpoint/2010/main" val="2961031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plantes annuelles, comme certaines légumineuses, ne vivent qu’une seule année. À la fin de leur cycle, les feuilles, les tiges et les racines disparaissent au début de l’hiver.</a:t>
            </a:r>
          </a:p>
          <a:p>
            <a:r>
              <a:rPr lang="fr-FR" dirty="0"/>
              <a:t>Seules les graines libérées résistent au froid. Au printemps suivant, ces graines germent et donnent de nouvelles plantes. »</a:t>
            </a:r>
          </a:p>
          <a:p>
            <a:endParaRPr lang="fr-FR" dirty="0"/>
          </a:p>
          <a:p>
            <a:r>
              <a:rPr lang="fr-FR" dirty="0"/>
              <a:t>Les plantes vivaces, comme les </a:t>
            </a:r>
            <a:r>
              <a:rPr lang="fr-FR" dirty="0" err="1"/>
              <a:t>Tulipa</a:t>
            </a:r>
            <a:r>
              <a:rPr lang="fr-FR" dirty="0"/>
              <a:t> (tulipes), les Dahlia et les Iris, peuvent vivre plusieurs années. Elles perdent leurs feuilles et leurs tiges pendant la mauvaise saison, mais conservent leurs parties souterraines résistantes, comme les bulbes, les rhizomes ou les tubercules, qui portent des bourgeons. Au printemps, ces bourgeons se développent et donnent naissance à de nouvelles tiges et feuilles</a:t>
            </a:r>
          </a:p>
          <a:p>
            <a:endParaRPr lang="fr-FR" dirty="0"/>
          </a:p>
          <a:p>
            <a:r>
              <a:rPr lang="fr-FR" dirty="0"/>
              <a:t>Les plantes annuelles survivent sous forme de graines pendant l’hiver, alors que les plantes vivaces survivent grâce à leurs organes souterrains comme les bulbes ou les tubercules.</a:t>
            </a:r>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58</a:t>
            </a:fld>
            <a:endParaRPr lang="fr-FR"/>
          </a:p>
        </p:txBody>
      </p:sp>
    </p:spTree>
    <p:extLst>
      <p:ext uri="{BB962C8B-B14F-4D97-AF65-F5344CB8AC3E}">
        <p14:creationId xmlns:p14="http://schemas.microsoft.com/office/powerpoint/2010/main" val="1627715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62</a:t>
            </a:fld>
            <a:endParaRPr lang="fr-FR"/>
          </a:p>
        </p:txBody>
      </p:sp>
    </p:spTree>
    <p:extLst>
      <p:ext uri="{BB962C8B-B14F-4D97-AF65-F5344CB8AC3E}">
        <p14:creationId xmlns:p14="http://schemas.microsoft.com/office/powerpoint/2010/main" val="427600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515B693-D87E-DF4E-A73D-9565DB29B8ED}" type="slidenum">
              <a:rPr lang="fr-FR" smtClean="0"/>
              <a:t>63</a:t>
            </a:fld>
            <a:endParaRPr lang="fr-FR"/>
          </a:p>
        </p:txBody>
      </p:sp>
    </p:spTree>
    <p:extLst>
      <p:ext uri="{BB962C8B-B14F-4D97-AF65-F5344CB8AC3E}">
        <p14:creationId xmlns:p14="http://schemas.microsoft.com/office/powerpoint/2010/main" val="4244212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2A427-B607-9DCC-8597-5234AE5A83F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A6D69AA-6CEB-650E-240A-8AE18BC220D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0670731-1024-1955-1572-290FC070E1B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962F3F6-740D-CA46-9560-5032F32F659C}"/>
              </a:ext>
            </a:extLst>
          </p:cNvPr>
          <p:cNvSpPr>
            <a:spLocks noGrp="1"/>
          </p:cNvSpPr>
          <p:nvPr>
            <p:ph type="sldNum" sz="quarter" idx="5"/>
          </p:nvPr>
        </p:nvSpPr>
        <p:spPr/>
        <p:txBody>
          <a:bodyPr/>
          <a:lstStyle/>
          <a:p>
            <a:fld id="{B515B693-D87E-DF4E-A73D-9565DB29B8ED}" type="slidenum">
              <a:rPr lang="fr-FR" smtClean="0"/>
              <a:t>64</a:t>
            </a:fld>
            <a:endParaRPr lang="fr-FR"/>
          </a:p>
        </p:txBody>
      </p:sp>
    </p:spTree>
    <p:extLst>
      <p:ext uri="{BB962C8B-B14F-4D97-AF65-F5344CB8AC3E}">
        <p14:creationId xmlns:p14="http://schemas.microsoft.com/office/powerpoint/2010/main" val="967724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18D17D88-7025-460C-81E7-F1D9C0746934}" type="datetimeFigureOut">
              <a:rPr lang="fr-FR" smtClean="0"/>
              <a:t>16/07/2026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5BDF7F8-C224-49C0-8A37-4EA327271811}" type="slidenum">
              <a:rPr lang="fr-FR" smtClean="0"/>
              <a:t>‹#›</a:t>
            </a:fld>
            <a:endParaRPr lang="fr-FR"/>
          </a:p>
        </p:txBody>
      </p:sp>
    </p:spTree>
    <p:extLst>
      <p:ext uri="{BB962C8B-B14F-4D97-AF65-F5344CB8AC3E}">
        <p14:creationId xmlns:p14="http://schemas.microsoft.com/office/powerpoint/2010/main" val="21781108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8D17D88-7025-460C-81E7-F1D9C0746934}" type="datetimeFigureOut">
              <a:rPr lang="fr-FR" smtClean="0"/>
              <a:t>16/07/2026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5BDF7F8-C224-49C0-8A37-4EA327271811}" type="slidenum">
              <a:rPr lang="fr-FR" smtClean="0"/>
              <a:t>‹#›</a:t>
            </a:fld>
            <a:endParaRPr lang="fr-FR"/>
          </a:p>
        </p:txBody>
      </p:sp>
    </p:spTree>
    <p:extLst>
      <p:ext uri="{BB962C8B-B14F-4D97-AF65-F5344CB8AC3E}">
        <p14:creationId xmlns:p14="http://schemas.microsoft.com/office/powerpoint/2010/main" val="3188393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18D17D88-7025-460C-81E7-F1D9C0746934}" type="datetimeFigureOut">
              <a:rPr lang="fr-FR" smtClean="0"/>
              <a:t>16/07/2026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5BDF7F8-C224-49C0-8A37-4EA327271811}" type="slidenum">
              <a:rPr lang="fr-FR" smtClean="0"/>
              <a:t>‹#›</a:t>
            </a:fld>
            <a:endParaRPr lang="fr-FR"/>
          </a:p>
        </p:txBody>
      </p:sp>
    </p:spTree>
    <p:extLst>
      <p:ext uri="{BB962C8B-B14F-4D97-AF65-F5344CB8AC3E}">
        <p14:creationId xmlns:p14="http://schemas.microsoft.com/office/powerpoint/2010/main" val="22026432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18D17D88-7025-460C-81E7-F1D9C0746934}" type="datetimeFigureOut">
              <a:rPr lang="fr-FR" smtClean="0"/>
              <a:t>16/07/2026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5BDF7F8-C224-49C0-8A37-4EA327271811}" type="slidenum">
              <a:rPr lang="fr-FR" smtClean="0"/>
              <a:t>‹#›</a:t>
            </a:fld>
            <a:endParaRPr lang="fr-FR"/>
          </a:p>
        </p:txBody>
      </p:sp>
    </p:spTree>
    <p:extLst>
      <p:ext uri="{BB962C8B-B14F-4D97-AF65-F5344CB8AC3E}">
        <p14:creationId xmlns:p14="http://schemas.microsoft.com/office/powerpoint/2010/main" val="1417035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18D17D88-7025-460C-81E7-F1D9C0746934}" type="datetimeFigureOut">
              <a:rPr lang="fr-FR" smtClean="0"/>
              <a:t>16/07/2026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5BDF7F8-C224-49C0-8A37-4EA327271811}" type="slidenum">
              <a:rPr lang="fr-FR" smtClean="0"/>
              <a:t>‹#›</a:t>
            </a:fld>
            <a:endParaRPr lang="fr-FR"/>
          </a:p>
        </p:txBody>
      </p:sp>
    </p:spTree>
    <p:extLst>
      <p:ext uri="{BB962C8B-B14F-4D97-AF65-F5344CB8AC3E}">
        <p14:creationId xmlns:p14="http://schemas.microsoft.com/office/powerpoint/2010/main" val="12160073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18D17D88-7025-460C-81E7-F1D9C0746934}" type="datetimeFigureOut">
              <a:rPr lang="fr-FR" smtClean="0"/>
              <a:t>16/07/2026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5BDF7F8-C224-49C0-8A37-4EA327271811}" type="slidenum">
              <a:rPr lang="fr-FR" smtClean="0"/>
              <a:t>‹#›</a:t>
            </a:fld>
            <a:endParaRPr lang="fr-FR"/>
          </a:p>
        </p:txBody>
      </p:sp>
    </p:spTree>
    <p:extLst>
      <p:ext uri="{BB962C8B-B14F-4D97-AF65-F5344CB8AC3E}">
        <p14:creationId xmlns:p14="http://schemas.microsoft.com/office/powerpoint/2010/main" val="19862768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8D17D88-7025-460C-81E7-F1D9C0746934}" type="datetimeFigureOut">
              <a:rPr lang="fr-FR" smtClean="0"/>
              <a:t>16/07/2026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5BDF7F8-C224-49C0-8A37-4EA327271811}" type="slidenum">
              <a:rPr lang="fr-FR" smtClean="0"/>
              <a:t>‹#›</a:t>
            </a:fld>
            <a:endParaRPr lang="fr-FR"/>
          </a:p>
        </p:txBody>
      </p:sp>
    </p:spTree>
    <p:extLst>
      <p:ext uri="{BB962C8B-B14F-4D97-AF65-F5344CB8AC3E}">
        <p14:creationId xmlns:p14="http://schemas.microsoft.com/office/powerpoint/2010/main" val="5622585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18D17D88-7025-460C-81E7-F1D9C0746934}" type="datetimeFigureOut">
              <a:rPr lang="fr-FR" smtClean="0"/>
              <a:t>16/07/2026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5BDF7F8-C224-49C0-8A37-4EA327271811}" type="slidenum">
              <a:rPr lang="fr-FR" smtClean="0"/>
              <a:t>‹#›</a:t>
            </a:fld>
            <a:endParaRPr lang="fr-FR"/>
          </a:p>
        </p:txBody>
      </p:sp>
    </p:spTree>
    <p:extLst>
      <p:ext uri="{BB962C8B-B14F-4D97-AF65-F5344CB8AC3E}">
        <p14:creationId xmlns:p14="http://schemas.microsoft.com/office/powerpoint/2010/main" val="40780707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18D17D88-7025-460C-81E7-F1D9C0746934}" type="datetimeFigureOut">
              <a:rPr lang="fr-FR" smtClean="0"/>
              <a:t>16/07/2026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5BDF7F8-C224-49C0-8A37-4EA327271811}" type="slidenum">
              <a:rPr lang="fr-FR" smtClean="0"/>
              <a:t>‹#›</a:t>
            </a:fld>
            <a:endParaRPr lang="fr-FR"/>
          </a:p>
        </p:txBody>
      </p:sp>
    </p:spTree>
    <p:extLst>
      <p:ext uri="{BB962C8B-B14F-4D97-AF65-F5344CB8AC3E}">
        <p14:creationId xmlns:p14="http://schemas.microsoft.com/office/powerpoint/2010/main" val="11450849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8D17D88-7025-460C-81E7-F1D9C0746934}" type="datetimeFigureOut">
              <a:rPr lang="fr-FR" smtClean="0"/>
              <a:t>16/07/2026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5BDF7F8-C224-49C0-8A37-4EA327271811}" type="slidenum">
              <a:rPr lang="fr-FR" smtClean="0"/>
              <a:t>‹#›</a:t>
            </a:fld>
            <a:endParaRPr lang="fr-FR"/>
          </a:p>
        </p:txBody>
      </p:sp>
    </p:spTree>
    <p:extLst>
      <p:ext uri="{BB962C8B-B14F-4D97-AF65-F5344CB8AC3E}">
        <p14:creationId xmlns:p14="http://schemas.microsoft.com/office/powerpoint/2010/main" val="10982421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8D17D88-7025-460C-81E7-F1D9C0746934}" type="datetimeFigureOut">
              <a:rPr lang="fr-FR" smtClean="0"/>
              <a:t>16/07/2026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5BDF7F8-C224-49C0-8A37-4EA327271811}" type="slidenum">
              <a:rPr lang="fr-FR" smtClean="0"/>
              <a:t>‹#›</a:t>
            </a:fld>
            <a:endParaRPr lang="fr-FR"/>
          </a:p>
        </p:txBody>
      </p:sp>
    </p:spTree>
    <p:extLst>
      <p:ext uri="{BB962C8B-B14F-4D97-AF65-F5344CB8AC3E}">
        <p14:creationId xmlns:p14="http://schemas.microsoft.com/office/powerpoint/2010/main" val="38254661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2000"/>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D17D88-7025-460C-81E7-F1D9C0746934}" type="datetimeFigureOut">
              <a:rPr lang="fr-FR" smtClean="0"/>
              <a:t>16/07/2026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BDF7F8-C224-49C0-8A37-4EA327271811}" type="slidenum">
              <a:rPr lang="fr-FR" smtClean="0"/>
              <a:t>‹#›</a:t>
            </a:fld>
            <a:endParaRPr lang="fr-FR"/>
          </a:p>
        </p:txBody>
      </p:sp>
    </p:spTree>
    <p:extLst>
      <p:ext uri="{BB962C8B-B14F-4D97-AF65-F5344CB8AC3E}">
        <p14:creationId xmlns:p14="http://schemas.microsoft.com/office/powerpoint/2010/main" val="2746774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17" Type="http://schemas.openxmlformats.org/officeDocument/2006/relationships/image" Target="../media/image151.png"/><Relationship Id="rId21" Type="http://schemas.openxmlformats.org/officeDocument/2006/relationships/image" Target="../media/image55.svg"/><Relationship Id="rId42" Type="http://schemas.openxmlformats.org/officeDocument/2006/relationships/image" Target="../media/image76.svg"/><Relationship Id="rId63" Type="http://schemas.openxmlformats.org/officeDocument/2006/relationships/image" Target="../media/image97.svg"/><Relationship Id="rId84" Type="http://schemas.openxmlformats.org/officeDocument/2006/relationships/image" Target="../media/image118.svg"/><Relationship Id="rId138" Type="http://schemas.openxmlformats.org/officeDocument/2006/relationships/image" Target="../media/image172.svg"/><Relationship Id="rId159" Type="http://schemas.openxmlformats.org/officeDocument/2006/relationships/image" Target="../media/image193.png"/><Relationship Id="rId170" Type="http://schemas.openxmlformats.org/officeDocument/2006/relationships/image" Target="../media/image204.svg"/><Relationship Id="rId191" Type="http://schemas.openxmlformats.org/officeDocument/2006/relationships/image" Target="../media/image225.svg"/><Relationship Id="rId205" Type="http://schemas.openxmlformats.org/officeDocument/2006/relationships/image" Target="../media/image239.png"/><Relationship Id="rId107" Type="http://schemas.openxmlformats.org/officeDocument/2006/relationships/image" Target="../media/image141.svg"/><Relationship Id="rId11" Type="http://schemas.openxmlformats.org/officeDocument/2006/relationships/image" Target="../media/image45.png"/><Relationship Id="rId32" Type="http://schemas.openxmlformats.org/officeDocument/2006/relationships/image" Target="../media/image66.png"/><Relationship Id="rId53" Type="http://schemas.openxmlformats.org/officeDocument/2006/relationships/image" Target="../media/image87.png"/><Relationship Id="rId74" Type="http://schemas.openxmlformats.org/officeDocument/2006/relationships/image" Target="../media/image108.png"/><Relationship Id="rId128" Type="http://schemas.openxmlformats.org/officeDocument/2006/relationships/image" Target="../media/image162.svg"/><Relationship Id="rId149" Type="http://schemas.openxmlformats.org/officeDocument/2006/relationships/image" Target="../media/image183.png"/><Relationship Id="rId5" Type="http://schemas.openxmlformats.org/officeDocument/2006/relationships/image" Target="../media/image39.png"/><Relationship Id="rId95" Type="http://schemas.openxmlformats.org/officeDocument/2006/relationships/image" Target="../media/image129.png"/><Relationship Id="rId160" Type="http://schemas.openxmlformats.org/officeDocument/2006/relationships/image" Target="../media/image194.png"/><Relationship Id="rId181" Type="http://schemas.openxmlformats.org/officeDocument/2006/relationships/image" Target="../media/image215.png"/><Relationship Id="rId22" Type="http://schemas.openxmlformats.org/officeDocument/2006/relationships/image" Target="../media/image56.png"/><Relationship Id="rId43" Type="http://schemas.openxmlformats.org/officeDocument/2006/relationships/image" Target="../media/image77.png"/><Relationship Id="rId64" Type="http://schemas.openxmlformats.org/officeDocument/2006/relationships/image" Target="../media/image98.png"/><Relationship Id="rId118" Type="http://schemas.openxmlformats.org/officeDocument/2006/relationships/image" Target="../media/image152.svg"/><Relationship Id="rId139" Type="http://schemas.openxmlformats.org/officeDocument/2006/relationships/image" Target="../media/image173.jpeg"/><Relationship Id="rId85" Type="http://schemas.openxmlformats.org/officeDocument/2006/relationships/image" Target="../media/image119.png"/><Relationship Id="rId150" Type="http://schemas.openxmlformats.org/officeDocument/2006/relationships/image" Target="../media/image184.svg"/><Relationship Id="rId171" Type="http://schemas.openxmlformats.org/officeDocument/2006/relationships/image" Target="../media/image205.png"/><Relationship Id="rId192" Type="http://schemas.openxmlformats.org/officeDocument/2006/relationships/image" Target="../media/image226.png"/><Relationship Id="rId206" Type="http://schemas.openxmlformats.org/officeDocument/2006/relationships/image" Target="../media/image240.svg"/><Relationship Id="rId12" Type="http://schemas.openxmlformats.org/officeDocument/2006/relationships/image" Target="../media/image46.svg"/><Relationship Id="rId33" Type="http://schemas.openxmlformats.org/officeDocument/2006/relationships/image" Target="../media/image67.svg"/><Relationship Id="rId108" Type="http://schemas.openxmlformats.org/officeDocument/2006/relationships/image" Target="../media/image142.png"/><Relationship Id="rId129" Type="http://schemas.openxmlformats.org/officeDocument/2006/relationships/image" Target="../media/image163.png"/><Relationship Id="rId54" Type="http://schemas.openxmlformats.org/officeDocument/2006/relationships/image" Target="../media/image88.svg"/><Relationship Id="rId75" Type="http://schemas.openxmlformats.org/officeDocument/2006/relationships/image" Target="../media/image109.svg"/><Relationship Id="rId96" Type="http://schemas.openxmlformats.org/officeDocument/2006/relationships/image" Target="../media/image130.svg"/><Relationship Id="rId140" Type="http://schemas.openxmlformats.org/officeDocument/2006/relationships/image" Target="../media/image174.png"/><Relationship Id="rId161" Type="http://schemas.openxmlformats.org/officeDocument/2006/relationships/image" Target="../media/image195.svg"/><Relationship Id="rId182" Type="http://schemas.openxmlformats.org/officeDocument/2006/relationships/image" Target="../media/image216.svg"/><Relationship Id="rId6" Type="http://schemas.openxmlformats.org/officeDocument/2006/relationships/image" Target="../media/image40.svg"/><Relationship Id="rId23" Type="http://schemas.openxmlformats.org/officeDocument/2006/relationships/image" Target="../media/image57.png"/><Relationship Id="rId119" Type="http://schemas.openxmlformats.org/officeDocument/2006/relationships/image" Target="../media/image153.png"/><Relationship Id="rId44" Type="http://schemas.openxmlformats.org/officeDocument/2006/relationships/image" Target="../media/image78.png"/><Relationship Id="rId65" Type="http://schemas.openxmlformats.org/officeDocument/2006/relationships/image" Target="../media/image99.png"/><Relationship Id="rId86" Type="http://schemas.openxmlformats.org/officeDocument/2006/relationships/image" Target="../media/image120.png"/><Relationship Id="rId130" Type="http://schemas.openxmlformats.org/officeDocument/2006/relationships/image" Target="../media/image164.png"/><Relationship Id="rId151" Type="http://schemas.openxmlformats.org/officeDocument/2006/relationships/image" Target="../media/image185.png"/><Relationship Id="rId172" Type="http://schemas.openxmlformats.org/officeDocument/2006/relationships/image" Target="../media/image206.png"/><Relationship Id="rId193" Type="http://schemas.openxmlformats.org/officeDocument/2006/relationships/image" Target="../media/image227.png"/><Relationship Id="rId13" Type="http://schemas.openxmlformats.org/officeDocument/2006/relationships/image" Target="../media/image47.png"/><Relationship Id="rId109" Type="http://schemas.openxmlformats.org/officeDocument/2006/relationships/image" Target="../media/image143.png"/><Relationship Id="rId34" Type="http://schemas.openxmlformats.org/officeDocument/2006/relationships/image" Target="../media/image68.png"/><Relationship Id="rId55" Type="http://schemas.openxmlformats.org/officeDocument/2006/relationships/image" Target="../media/image89.png"/><Relationship Id="rId76" Type="http://schemas.openxmlformats.org/officeDocument/2006/relationships/image" Target="../media/image110.png"/><Relationship Id="rId97" Type="http://schemas.openxmlformats.org/officeDocument/2006/relationships/image" Target="../media/image131.jpeg"/><Relationship Id="rId120" Type="http://schemas.openxmlformats.org/officeDocument/2006/relationships/image" Target="../media/image154.png"/><Relationship Id="rId141" Type="http://schemas.openxmlformats.org/officeDocument/2006/relationships/image" Target="../media/image175.svg"/><Relationship Id="rId7" Type="http://schemas.openxmlformats.org/officeDocument/2006/relationships/image" Target="../media/image41.jpeg"/><Relationship Id="rId162" Type="http://schemas.openxmlformats.org/officeDocument/2006/relationships/image" Target="../media/image196.png"/><Relationship Id="rId183" Type="http://schemas.openxmlformats.org/officeDocument/2006/relationships/image" Target="../media/image217.png"/><Relationship Id="rId24" Type="http://schemas.openxmlformats.org/officeDocument/2006/relationships/image" Target="../media/image58.svg"/><Relationship Id="rId40" Type="http://schemas.openxmlformats.org/officeDocument/2006/relationships/image" Target="../media/image74.png"/><Relationship Id="rId45" Type="http://schemas.openxmlformats.org/officeDocument/2006/relationships/image" Target="../media/image79.svg"/><Relationship Id="rId66" Type="http://schemas.openxmlformats.org/officeDocument/2006/relationships/image" Target="../media/image100.svg"/><Relationship Id="rId87" Type="http://schemas.openxmlformats.org/officeDocument/2006/relationships/image" Target="../media/image121.svg"/><Relationship Id="rId110" Type="http://schemas.openxmlformats.org/officeDocument/2006/relationships/image" Target="../media/image144.svg"/><Relationship Id="rId115" Type="http://schemas.openxmlformats.org/officeDocument/2006/relationships/image" Target="../media/image149.svg"/><Relationship Id="rId131" Type="http://schemas.openxmlformats.org/officeDocument/2006/relationships/image" Target="../media/image165.svg"/><Relationship Id="rId136" Type="http://schemas.openxmlformats.org/officeDocument/2006/relationships/image" Target="../media/image170.svg"/><Relationship Id="rId157" Type="http://schemas.openxmlformats.org/officeDocument/2006/relationships/image" Target="../media/image191.png"/><Relationship Id="rId178" Type="http://schemas.openxmlformats.org/officeDocument/2006/relationships/image" Target="../media/image212.png"/><Relationship Id="rId61" Type="http://schemas.openxmlformats.org/officeDocument/2006/relationships/image" Target="../media/image95.jpeg"/><Relationship Id="rId82" Type="http://schemas.openxmlformats.org/officeDocument/2006/relationships/image" Target="../media/image116.png"/><Relationship Id="rId152" Type="http://schemas.openxmlformats.org/officeDocument/2006/relationships/image" Target="../media/image186.png"/><Relationship Id="rId173" Type="http://schemas.openxmlformats.org/officeDocument/2006/relationships/image" Target="../media/image207.svg"/><Relationship Id="rId194" Type="http://schemas.openxmlformats.org/officeDocument/2006/relationships/image" Target="../media/image228.svg"/><Relationship Id="rId199" Type="http://schemas.openxmlformats.org/officeDocument/2006/relationships/image" Target="../media/image233.png"/><Relationship Id="rId203" Type="http://schemas.openxmlformats.org/officeDocument/2006/relationships/image" Target="../media/image237.svg"/><Relationship Id="rId19" Type="http://schemas.openxmlformats.org/officeDocument/2006/relationships/image" Target="../media/image53.png"/><Relationship Id="rId14" Type="http://schemas.openxmlformats.org/officeDocument/2006/relationships/image" Target="../media/image48.png"/><Relationship Id="rId30" Type="http://schemas.openxmlformats.org/officeDocument/2006/relationships/image" Target="../media/image64.svg"/><Relationship Id="rId35" Type="http://schemas.openxmlformats.org/officeDocument/2006/relationships/image" Target="../media/image69.png"/><Relationship Id="rId56" Type="http://schemas.openxmlformats.org/officeDocument/2006/relationships/image" Target="../media/image90.png"/><Relationship Id="rId77" Type="http://schemas.openxmlformats.org/officeDocument/2006/relationships/image" Target="../media/image111.png"/><Relationship Id="rId100" Type="http://schemas.openxmlformats.org/officeDocument/2006/relationships/image" Target="../media/image134.jpeg"/><Relationship Id="rId105" Type="http://schemas.openxmlformats.org/officeDocument/2006/relationships/image" Target="../media/image139.png"/><Relationship Id="rId126" Type="http://schemas.openxmlformats.org/officeDocument/2006/relationships/image" Target="../media/image160.svg"/><Relationship Id="rId147" Type="http://schemas.openxmlformats.org/officeDocument/2006/relationships/image" Target="../media/image181.svg"/><Relationship Id="rId168" Type="http://schemas.openxmlformats.org/officeDocument/2006/relationships/image" Target="../media/image202.png"/><Relationship Id="rId8" Type="http://schemas.openxmlformats.org/officeDocument/2006/relationships/image" Target="../media/image42.png"/><Relationship Id="rId51" Type="http://schemas.openxmlformats.org/officeDocument/2006/relationships/image" Target="../media/image85.svg"/><Relationship Id="rId72" Type="http://schemas.openxmlformats.org/officeDocument/2006/relationships/image" Target="../media/image106.svg"/><Relationship Id="rId93" Type="http://schemas.openxmlformats.org/officeDocument/2006/relationships/image" Target="../media/image127.svg"/><Relationship Id="rId98" Type="http://schemas.openxmlformats.org/officeDocument/2006/relationships/image" Target="../media/image132.png"/><Relationship Id="rId121" Type="http://schemas.openxmlformats.org/officeDocument/2006/relationships/image" Target="../media/image155.svg"/><Relationship Id="rId142" Type="http://schemas.openxmlformats.org/officeDocument/2006/relationships/image" Target="../media/image176.png"/><Relationship Id="rId163" Type="http://schemas.openxmlformats.org/officeDocument/2006/relationships/image" Target="../media/image197.png"/><Relationship Id="rId184" Type="http://schemas.openxmlformats.org/officeDocument/2006/relationships/image" Target="../media/image218.png"/><Relationship Id="rId189" Type="http://schemas.openxmlformats.org/officeDocument/2006/relationships/image" Target="../media/image223.png"/><Relationship Id="rId3" Type="http://schemas.openxmlformats.org/officeDocument/2006/relationships/image" Target="../media/image37.jpeg"/><Relationship Id="rId25" Type="http://schemas.openxmlformats.org/officeDocument/2006/relationships/image" Target="../media/image59.png"/><Relationship Id="rId46" Type="http://schemas.openxmlformats.org/officeDocument/2006/relationships/image" Target="../media/image80.png"/><Relationship Id="rId67" Type="http://schemas.openxmlformats.org/officeDocument/2006/relationships/image" Target="../media/image101.png"/><Relationship Id="rId116" Type="http://schemas.openxmlformats.org/officeDocument/2006/relationships/image" Target="../media/image150.png"/><Relationship Id="rId137" Type="http://schemas.openxmlformats.org/officeDocument/2006/relationships/image" Target="../media/image171.png"/><Relationship Id="rId158" Type="http://schemas.openxmlformats.org/officeDocument/2006/relationships/image" Target="../media/image192.svg"/><Relationship Id="rId20" Type="http://schemas.openxmlformats.org/officeDocument/2006/relationships/image" Target="../media/image54.png"/><Relationship Id="rId41" Type="http://schemas.openxmlformats.org/officeDocument/2006/relationships/image" Target="../media/image75.png"/><Relationship Id="rId62" Type="http://schemas.openxmlformats.org/officeDocument/2006/relationships/image" Target="../media/image96.png"/><Relationship Id="rId83" Type="http://schemas.openxmlformats.org/officeDocument/2006/relationships/image" Target="../media/image117.png"/><Relationship Id="rId88" Type="http://schemas.openxmlformats.org/officeDocument/2006/relationships/image" Target="../media/image122.png"/><Relationship Id="rId111" Type="http://schemas.openxmlformats.org/officeDocument/2006/relationships/image" Target="../media/image145.png"/><Relationship Id="rId132" Type="http://schemas.openxmlformats.org/officeDocument/2006/relationships/image" Target="../media/image166.png"/><Relationship Id="rId153" Type="http://schemas.openxmlformats.org/officeDocument/2006/relationships/image" Target="../media/image187.svg"/><Relationship Id="rId174" Type="http://schemas.openxmlformats.org/officeDocument/2006/relationships/image" Target="../media/image208.png"/><Relationship Id="rId179" Type="http://schemas.openxmlformats.org/officeDocument/2006/relationships/image" Target="../media/image213.svg"/><Relationship Id="rId195" Type="http://schemas.openxmlformats.org/officeDocument/2006/relationships/image" Target="../media/image229.png"/><Relationship Id="rId190" Type="http://schemas.openxmlformats.org/officeDocument/2006/relationships/image" Target="../media/image224.png"/><Relationship Id="rId204" Type="http://schemas.openxmlformats.org/officeDocument/2006/relationships/image" Target="../media/image238.png"/><Relationship Id="rId15" Type="http://schemas.openxmlformats.org/officeDocument/2006/relationships/image" Target="../media/image49.svg"/><Relationship Id="rId36" Type="http://schemas.openxmlformats.org/officeDocument/2006/relationships/image" Target="../media/image70.svg"/><Relationship Id="rId57" Type="http://schemas.openxmlformats.org/officeDocument/2006/relationships/image" Target="../media/image91.svg"/><Relationship Id="rId106" Type="http://schemas.openxmlformats.org/officeDocument/2006/relationships/image" Target="../media/image140.png"/><Relationship Id="rId127" Type="http://schemas.openxmlformats.org/officeDocument/2006/relationships/image" Target="../media/image161.png"/><Relationship Id="rId10" Type="http://schemas.openxmlformats.org/officeDocument/2006/relationships/image" Target="../media/image44.jpeg"/><Relationship Id="rId31" Type="http://schemas.openxmlformats.org/officeDocument/2006/relationships/image" Target="../media/image65.png"/><Relationship Id="rId52" Type="http://schemas.openxmlformats.org/officeDocument/2006/relationships/image" Target="../media/image86.png"/><Relationship Id="rId73" Type="http://schemas.openxmlformats.org/officeDocument/2006/relationships/image" Target="../media/image107.png"/><Relationship Id="rId78" Type="http://schemas.openxmlformats.org/officeDocument/2006/relationships/image" Target="../media/image112.svg"/><Relationship Id="rId94" Type="http://schemas.openxmlformats.org/officeDocument/2006/relationships/image" Target="../media/image128.png"/><Relationship Id="rId99" Type="http://schemas.openxmlformats.org/officeDocument/2006/relationships/image" Target="../media/image133.svg"/><Relationship Id="rId101" Type="http://schemas.openxmlformats.org/officeDocument/2006/relationships/image" Target="../media/image135.png"/><Relationship Id="rId122" Type="http://schemas.openxmlformats.org/officeDocument/2006/relationships/image" Target="../media/image156.png"/><Relationship Id="rId143" Type="http://schemas.openxmlformats.org/officeDocument/2006/relationships/image" Target="../media/image177.png"/><Relationship Id="rId148" Type="http://schemas.openxmlformats.org/officeDocument/2006/relationships/image" Target="../media/image182.png"/><Relationship Id="rId164" Type="http://schemas.openxmlformats.org/officeDocument/2006/relationships/image" Target="../media/image198.svg"/><Relationship Id="rId169" Type="http://schemas.openxmlformats.org/officeDocument/2006/relationships/image" Target="../media/image203.png"/><Relationship Id="rId185" Type="http://schemas.openxmlformats.org/officeDocument/2006/relationships/image" Target="../media/image219.svg"/><Relationship Id="rId4" Type="http://schemas.openxmlformats.org/officeDocument/2006/relationships/image" Target="../media/image38.jpeg"/><Relationship Id="rId9" Type="http://schemas.openxmlformats.org/officeDocument/2006/relationships/image" Target="../media/image43.svg"/><Relationship Id="rId180" Type="http://schemas.openxmlformats.org/officeDocument/2006/relationships/image" Target="../media/image214.png"/><Relationship Id="rId26" Type="http://schemas.openxmlformats.org/officeDocument/2006/relationships/image" Target="../media/image60.png"/><Relationship Id="rId47" Type="http://schemas.openxmlformats.org/officeDocument/2006/relationships/image" Target="../media/image81.png"/><Relationship Id="rId68" Type="http://schemas.openxmlformats.org/officeDocument/2006/relationships/image" Target="../media/image102.png"/><Relationship Id="rId89" Type="http://schemas.openxmlformats.org/officeDocument/2006/relationships/image" Target="../media/image123.png"/><Relationship Id="rId112" Type="http://schemas.openxmlformats.org/officeDocument/2006/relationships/image" Target="../media/image146.svg"/><Relationship Id="rId133" Type="http://schemas.openxmlformats.org/officeDocument/2006/relationships/image" Target="../media/image167.svg"/><Relationship Id="rId154" Type="http://schemas.openxmlformats.org/officeDocument/2006/relationships/image" Target="../media/image188.png"/><Relationship Id="rId175" Type="http://schemas.openxmlformats.org/officeDocument/2006/relationships/image" Target="../media/image209.png"/><Relationship Id="rId196" Type="http://schemas.openxmlformats.org/officeDocument/2006/relationships/image" Target="../media/image230.png"/><Relationship Id="rId200" Type="http://schemas.openxmlformats.org/officeDocument/2006/relationships/image" Target="../media/image234.svg"/><Relationship Id="rId16" Type="http://schemas.openxmlformats.org/officeDocument/2006/relationships/image" Target="../media/image50.png"/><Relationship Id="rId37" Type="http://schemas.openxmlformats.org/officeDocument/2006/relationships/image" Target="../media/image71.png"/><Relationship Id="rId58" Type="http://schemas.openxmlformats.org/officeDocument/2006/relationships/image" Target="../media/image92.png"/><Relationship Id="rId79" Type="http://schemas.openxmlformats.org/officeDocument/2006/relationships/image" Target="../media/image113.png"/><Relationship Id="rId102" Type="http://schemas.openxmlformats.org/officeDocument/2006/relationships/image" Target="../media/image136.svg"/><Relationship Id="rId123" Type="http://schemas.openxmlformats.org/officeDocument/2006/relationships/image" Target="../media/image157.png"/><Relationship Id="rId144" Type="http://schemas.openxmlformats.org/officeDocument/2006/relationships/image" Target="../media/image178.svg"/><Relationship Id="rId90" Type="http://schemas.openxmlformats.org/officeDocument/2006/relationships/image" Target="../media/image124.svg"/><Relationship Id="rId165" Type="http://schemas.openxmlformats.org/officeDocument/2006/relationships/image" Target="../media/image199.png"/><Relationship Id="rId186" Type="http://schemas.openxmlformats.org/officeDocument/2006/relationships/image" Target="../media/image220.png"/><Relationship Id="rId27" Type="http://schemas.openxmlformats.org/officeDocument/2006/relationships/image" Target="../media/image61.svg"/><Relationship Id="rId48" Type="http://schemas.openxmlformats.org/officeDocument/2006/relationships/image" Target="../media/image82.svg"/><Relationship Id="rId69" Type="http://schemas.openxmlformats.org/officeDocument/2006/relationships/image" Target="../media/image103.svg"/><Relationship Id="rId113" Type="http://schemas.openxmlformats.org/officeDocument/2006/relationships/image" Target="../media/image147.png"/><Relationship Id="rId134" Type="http://schemas.openxmlformats.org/officeDocument/2006/relationships/image" Target="../media/image168.png"/><Relationship Id="rId80" Type="http://schemas.openxmlformats.org/officeDocument/2006/relationships/image" Target="../media/image114.png"/><Relationship Id="rId155" Type="http://schemas.openxmlformats.org/officeDocument/2006/relationships/image" Target="../media/image189.svg"/><Relationship Id="rId176" Type="http://schemas.openxmlformats.org/officeDocument/2006/relationships/image" Target="../media/image210.svg"/><Relationship Id="rId197" Type="http://schemas.openxmlformats.org/officeDocument/2006/relationships/image" Target="../media/image231.svg"/><Relationship Id="rId201" Type="http://schemas.openxmlformats.org/officeDocument/2006/relationships/image" Target="../media/image235.png"/><Relationship Id="rId17" Type="http://schemas.openxmlformats.org/officeDocument/2006/relationships/image" Target="../media/image51.png"/><Relationship Id="rId38" Type="http://schemas.openxmlformats.org/officeDocument/2006/relationships/image" Target="../media/image72.png"/><Relationship Id="rId59" Type="http://schemas.openxmlformats.org/officeDocument/2006/relationships/image" Target="../media/image93.png"/><Relationship Id="rId103" Type="http://schemas.openxmlformats.org/officeDocument/2006/relationships/image" Target="../media/image137.png"/><Relationship Id="rId124" Type="http://schemas.openxmlformats.org/officeDocument/2006/relationships/image" Target="../media/image158.svg"/><Relationship Id="rId70" Type="http://schemas.openxmlformats.org/officeDocument/2006/relationships/image" Target="../media/image104.png"/><Relationship Id="rId91" Type="http://schemas.openxmlformats.org/officeDocument/2006/relationships/image" Target="../media/image125.png"/><Relationship Id="rId145" Type="http://schemas.openxmlformats.org/officeDocument/2006/relationships/image" Target="../media/image179.png"/><Relationship Id="rId166" Type="http://schemas.openxmlformats.org/officeDocument/2006/relationships/image" Target="../media/image200.png"/><Relationship Id="rId187" Type="http://schemas.openxmlformats.org/officeDocument/2006/relationships/image" Target="../media/image221.png"/><Relationship Id="rId1" Type="http://schemas.openxmlformats.org/officeDocument/2006/relationships/slideLayout" Target="../slideLayouts/slideLayout7.xml"/><Relationship Id="rId28" Type="http://schemas.openxmlformats.org/officeDocument/2006/relationships/image" Target="../media/image62.jpeg"/><Relationship Id="rId49" Type="http://schemas.openxmlformats.org/officeDocument/2006/relationships/image" Target="../media/image83.png"/><Relationship Id="rId114" Type="http://schemas.openxmlformats.org/officeDocument/2006/relationships/image" Target="../media/image148.png"/><Relationship Id="rId60" Type="http://schemas.openxmlformats.org/officeDocument/2006/relationships/image" Target="../media/image94.svg"/><Relationship Id="rId81" Type="http://schemas.openxmlformats.org/officeDocument/2006/relationships/image" Target="../media/image115.svg"/><Relationship Id="rId135" Type="http://schemas.openxmlformats.org/officeDocument/2006/relationships/image" Target="../media/image169.png"/><Relationship Id="rId156" Type="http://schemas.openxmlformats.org/officeDocument/2006/relationships/image" Target="../media/image190.jpeg"/><Relationship Id="rId177" Type="http://schemas.openxmlformats.org/officeDocument/2006/relationships/image" Target="../media/image211.png"/><Relationship Id="rId198" Type="http://schemas.openxmlformats.org/officeDocument/2006/relationships/image" Target="../media/image232.png"/><Relationship Id="rId202" Type="http://schemas.openxmlformats.org/officeDocument/2006/relationships/image" Target="../media/image236.png"/><Relationship Id="rId18" Type="http://schemas.openxmlformats.org/officeDocument/2006/relationships/image" Target="../media/image52.svg"/><Relationship Id="rId39" Type="http://schemas.openxmlformats.org/officeDocument/2006/relationships/image" Target="../media/image73.svg"/><Relationship Id="rId50" Type="http://schemas.openxmlformats.org/officeDocument/2006/relationships/image" Target="../media/image84.png"/><Relationship Id="rId104" Type="http://schemas.openxmlformats.org/officeDocument/2006/relationships/image" Target="../media/image138.svg"/><Relationship Id="rId125" Type="http://schemas.openxmlformats.org/officeDocument/2006/relationships/image" Target="../media/image159.png"/><Relationship Id="rId146" Type="http://schemas.openxmlformats.org/officeDocument/2006/relationships/image" Target="../media/image180.png"/><Relationship Id="rId167" Type="http://schemas.openxmlformats.org/officeDocument/2006/relationships/image" Target="../media/image201.svg"/><Relationship Id="rId188" Type="http://schemas.openxmlformats.org/officeDocument/2006/relationships/image" Target="../media/image222.svg"/><Relationship Id="rId71" Type="http://schemas.openxmlformats.org/officeDocument/2006/relationships/image" Target="../media/image105.png"/><Relationship Id="rId92" Type="http://schemas.openxmlformats.org/officeDocument/2006/relationships/image" Target="../media/image126.png"/><Relationship Id="rId2" Type="http://schemas.openxmlformats.org/officeDocument/2006/relationships/image" Target="../media/image36.jpeg"/><Relationship Id="rId29" Type="http://schemas.openxmlformats.org/officeDocument/2006/relationships/image" Target="../media/image63.png"/></Relationships>
</file>

<file path=ppt/slides/_rels/slide32.xml.rels><?xml version="1.0" encoding="UTF-8" standalone="yes"?>
<Relationships xmlns="http://schemas.openxmlformats.org/package/2006/relationships"><Relationship Id="rId3" Type="http://schemas.openxmlformats.org/officeDocument/2006/relationships/image" Target="../media/image241.jpeg"/><Relationship Id="rId7"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44.jpeg"/><Relationship Id="rId5" Type="http://schemas.openxmlformats.org/officeDocument/2006/relationships/image" Target="../media/image243.jpeg"/><Relationship Id="rId4" Type="http://schemas.openxmlformats.org/officeDocument/2006/relationships/image" Target="../media/image242.jpeg"/></Relationships>
</file>

<file path=ppt/slides/_rels/slide33.xml.rels><?xml version="1.0" encoding="UTF-8" standalone="yes"?>
<Relationships xmlns="http://schemas.openxmlformats.org/package/2006/relationships"><Relationship Id="rId2" Type="http://schemas.openxmlformats.org/officeDocument/2006/relationships/image" Target="../media/image24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4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170.png"/><Relationship Id="rId2" Type="http://schemas.openxmlformats.org/officeDocument/2006/relationships/image" Target="../media/image24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48.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19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50.emf"/><Relationship Id="rId2" Type="http://schemas.openxmlformats.org/officeDocument/2006/relationships/image" Target="../media/image24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image" Target="../media/image25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5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58.png"/></Relationships>
</file>

<file path=ppt/slides/_rels/slide45.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4.png"/></Relationships>
</file>

<file path=ppt/slides/_rels/slide51.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image" Target="../media/image26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3.png"/></Relationships>
</file>

<file path=ppt/slides/_rels/slide57.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5.png"/></Relationships>
</file>

<file path=ppt/slides/_rels/slide58.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7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7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7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1.png"/></Relationships>
</file>

<file path=ppt/slides/_rels/slide63.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8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8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id="{1CA73C15-9FF3-644D-FFD6-6AD59B7A4F34}"/>
              </a:ext>
            </a:extLst>
          </p:cNvPr>
          <p:cNvGrpSpPr/>
          <p:nvPr/>
        </p:nvGrpSpPr>
        <p:grpSpPr>
          <a:xfrm>
            <a:off x="-1806" y="2220263"/>
            <a:ext cx="12192000" cy="2795529"/>
            <a:chOff x="0" y="0"/>
            <a:chExt cx="5057667" cy="1218928"/>
          </a:xfrm>
        </p:grpSpPr>
        <p:sp>
          <p:nvSpPr>
            <p:cNvPr id="4" name="Freeform 4">
              <a:extLst>
                <a:ext uri="{FF2B5EF4-FFF2-40B4-BE49-F238E27FC236}">
                  <a16:creationId xmlns:a16="http://schemas.microsoft.com/office/drawing/2014/main" id="{1C99873D-C414-1644-5EBA-39FE52497BD6}"/>
                </a:ext>
              </a:extLst>
            </p:cNvPr>
            <p:cNvSpPr/>
            <p:nvPr/>
          </p:nvSpPr>
          <p:spPr>
            <a:xfrm>
              <a:off x="0" y="0"/>
              <a:ext cx="5057667" cy="1218928"/>
            </a:xfrm>
            <a:custGeom>
              <a:avLst/>
              <a:gdLst/>
              <a:ahLst/>
              <a:cxnLst/>
              <a:rect l="l" t="t" r="r" b="b"/>
              <a:pathLst>
                <a:path w="5057667" h="1218928">
                  <a:moveTo>
                    <a:pt x="0" y="0"/>
                  </a:moveTo>
                  <a:lnTo>
                    <a:pt x="5057667" y="0"/>
                  </a:lnTo>
                  <a:lnTo>
                    <a:pt x="5057667" y="1218928"/>
                  </a:lnTo>
                  <a:lnTo>
                    <a:pt x="0" y="1218928"/>
                  </a:lnTo>
                  <a:close/>
                </a:path>
              </a:pathLst>
            </a:custGeom>
            <a:solidFill>
              <a:schemeClr val="accent6">
                <a:lumMod val="75000"/>
              </a:schemeClr>
            </a:solidFill>
          </p:spPr>
          <p:txBody>
            <a:bodyPr/>
            <a:lstStyle/>
            <a:p>
              <a:endParaRPr lang="fr-FR" dirty="0"/>
            </a:p>
          </p:txBody>
        </p:sp>
        <p:sp>
          <p:nvSpPr>
            <p:cNvPr id="5" name="TextBox 5">
              <a:extLst>
                <a:ext uri="{FF2B5EF4-FFF2-40B4-BE49-F238E27FC236}">
                  <a16:creationId xmlns:a16="http://schemas.microsoft.com/office/drawing/2014/main" id="{EF3AA3D7-EB18-17DF-75DA-5FF18D1A41EE}"/>
                </a:ext>
              </a:extLst>
            </p:cNvPr>
            <p:cNvSpPr txBox="1"/>
            <p:nvPr/>
          </p:nvSpPr>
          <p:spPr>
            <a:xfrm>
              <a:off x="0" y="-38100"/>
              <a:ext cx="5057667" cy="1257028"/>
            </a:xfrm>
            <a:prstGeom prst="rect">
              <a:avLst/>
            </a:prstGeom>
          </p:spPr>
          <p:txBody>
            <a:bodyPr lIns="50800" tIns="50800" rIns="50800" bIns="50800" rtlCol="0" anchor="ctr"/>
            <a:lstStyle/>
            <a:p>
              <a:pPr marL="0" marR="0" lvl="0" indent="0" algn="ctr" defTabSz="914400" eaLnBrk="1" fontAlgn="auto" latinLnBrk="0" hangingPunct="1">
                <a:lnSpc>
                  <a:spcPts val="266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grpSp>
      <p:grpSp>
        <p:nvGrpSpPr>
          <p:cNvPr id="8" name="Group 6">
            <a:extLst>
              <a:ext uri="{FF2B5EF4-FFF2-40B4-BE49-F238E27FC236}">
                <a16:creationId xmlns:a16="http://schemas.microsoft.com/office/drawing/2014/main" id="{15D4E6EB-8D7A-5A64-ACA0-273F3F228103}"/>
              </a:ext>
            </a:extLst>
          </p:cNvPr>
          <p:cNvGrpSpPr/>
          <p:nvPr/>
        </p:nvGrpSpPr>
        <p:grpSpPr>
          <a:xfrm>
            <a:off x="8795192" y="1643132"/>
            <a:ext cx="3396808" cy="3496171"/>
            <a:chOff x="0" y="0"/>
            <a:chExt cx="812800" cy="812800"/>
          </a:xfrm>
        </p:grpSpPr>
        <p:sp>
          <p:nvSpPr>
            <p:cNvPr id="9" name="Freeform 7">
              <a:extLst>
                <a:ext uri="{FF2B5EF4-FFF2-40B4-BE49-F238E27FC236}">
                  <a16:creationId xmlns:a16="http://schemas.microsoft.com/office/drawing/2014/main" id="{E57F5405-764B-E970-AB63-8A0668DE9F0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4708"/>
            </a:solidFill>
          </p:spPr>
        </p:sp>
        <p:sp>
          <p:nvSpPr>
            <p:cNvPr id="10" name="TextBox 8">
              <a:extLst>
                <a:ext uri="{FF2B5EF4-FFF2-40B4-BE49-F238E27FC236}">
                  <a16:creationId xmlns:a16="http://schemas.microsoft.com/office/drawing/2014/main" id="{C9AB4B2F-D71A-F513-8A03-8B33430D2863}"/>
                </a:ext>
              </a:extLst>
            </p:cNvPr>
            <p:cNvSpPr txBox="1"/>
            <p:nvPr/>
          </p:nvSpPr>
          <p:spPr>
            <a:xfrm>
              <a:off x="76200" y="38100"/>
              <a:ext cx="660400" cy="698500"/>
            </a:xfrm>
            <a:prstGeom prst="rect">
              <a:avLst/>
            </a:prstGeom>
          </p:spPr>
          <p:txBody>
            <a:bodyPr lIns="50800" tIns="50800" rIns="50800" bIns="50800" rtlCol="0" anchor="ctr"/>
            <a:lstStyle/>
            <a:p>
              <a:pPr marL="0" marR="0" lvl="0" indent="0" algn="ctr" defTabSz="914400" eaLnBrk="1" fontAlgn="auto" latinLnBrk="0" hangingPunct="1">
                <a:lnSpc>
                  <a:spcPts val="266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grpSp>
      <p:grpSp>
        <p:nvGrpSpPr>
          <p:cNvPr id="11" name="Group 9">
            <a:extLst>
              <a:ext uri="{FF2B5EF4-FFF2-40B4-BE49-F238E27FC236}">
                <a16:creationId xmlns:a16="http://schemas.microsoft.com/office/drawing/2014/main" id="{77BEB302-C258-E6D9-30DD-C891BACD772F}"/>
              </a:ext>
            </a:extLst>
          </p:cNvPr>
          <p:cNvGrpSpPr>
            <a:grpSpLocks noChangeAspect="1"/>
          </p:cNvGrpSpPr>
          <p:nvPr/>
        </p:nvGrpSpPr>
        <p:grpSpPr>
          <a:xfrm>
            <a:off x="8929573" y="1847388"/>
            <a:ext cx="3128045" cy="3128032"/>
            <a:chOff x="0" y="0"/>
            <a:chExt cx="6350000" cy="6349975"/>
          </a:xfrm>
        </p:grpSpPr>
        <p:sp>
          <p:nvSpPr>
            <p:cNvPr id="12" name="Freeform 10">
              <a:extLst>
                <a:ext uri="{FF2B5EF4-FFF2-40B4-BE49-F238E27FC236}">
                  <a16:creationId xmlns:a16="http://schemas.microsoft.com/office/drawing/2014/main" id="{AD2344A7-770D-2AE4-6374-F1607E7AC5FB}"/>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18072" r="-30983"/>
              </a:stretch>
            </a:blipFill>
          </p:spPr>
        </p:sp>
      </p:grpSp>
      <p:sp>
        <p:nvSpPr>
          <p:cNvPr id="15" name="Rectangle 14">
            <a:extLst>
              <a:ext uri="{FF2B5EF4-FFF2-40B4-BE49-F238E27FC236}">
                <a16:creationId xmlns:a16="http://schemas.microsoft.com/office/drawing/2014/main" id="{8DC677F1-B2E4-F983-EA21-FB25530ABACC}"/>
              </a:ext>
            </a:extLst>
          </p:cNvPr>
          <p:cNvSpPr/>
          <p:nvPr/>
        </p:nvSpPr>
        <p:spPr>
          <a:xfrm>
            <a:off x="147659" y="2367171"/>
            <a:ext cx="9420884" cy="2123658"/>
          </a:xfrm>
          <a:prstGeom prst="rect">
            <a:avLst/>
          </a:prstGeom>
          <a:noFill/>
        </p:spPr>
        <p:txBody>
          <a:bodyPr wrap="square" lIns="91440" tIns="45720" rIns="91440" bIns="45720">
            <a:spAutoFit/>
          </a:bodyPr>
          <a:lstStyle/>
          <a:p>
            <a:r>
              <a:rPr lang="fr-FR" sz="4400" b="0" cap="none" spc="0" dirty="0">
                <a:ln w="0"/>
                <a:solidFill>
                  <a:schemeClr val="tx1"/>
                </a:solidFill>
                <a:effectLst>
                  <a:outerShdw blurRad="38100" dist="19050" dir="2700000" algn="tl" rotWithShape="0">
                    <a:schemeClr val="dk1">
                      <a:alpha val="40000"/>
                    </a:schemeClr>
                  </a:outerShdw>
                </a:effectLst>
              </a:rPr>
              <a:t>les facteurs édaphiques et les facteurs climatiques et leurs relations avec les êtres vivants</a:t>
            </a:r>
          </a:p>
        </p:txBody>
      </p:sp>
      <p:sp>
        <p:nvSpPr>
          <p:cNvPr id="16" name="TextBox 14">
            <a:extLst>
              <a:ext uri="{FF2B5EF4-FFF2-40B4-BE49-F238E27FC236}">
                <a16:creationId xmlns:a16="http://schemas.microsoft.com/office/drawing/2014/main" id="{E633AD89-99C3-38D0-6698-9ACC19475D6C}"/>
              </a:ext>
            </a:extLst>
          </p:cNvPr>
          <p:cNvSpPr txBox="1"/>
          <p:nvPr/>
        </p:nvSpPr>
        <p:spPr>
          <a:xfrm>
            <a:off x="5285623" y="5561608"/>
            <a:ext cx="3643950" cy="473976"/>
          </a:xfrm>
          <a:prstGeom prst="rect">
            <a:avLst/>
          </a:prstGeom>
        </p:spPr>
        <p:txBody>
          <a:bodyPr wrap="square" lIns="0" tIns="0" rIns="0" bIns="0" rtlCol="0" anchor="t">
            <a:spAutoFit/>
          </a:bodyPr>
          <a:lstStyle/>
          <a:p>
            <a:pPr algn="l">
              <a:lnSpc>
                <a:spcPts val="4200"/>
              </a:lnSpc>
            </a:pPr>
            <a:r>
              <a:rPr lang="en-US" sz="2000" b="1" dirty="0" err="1">
                <a:latin typeface="Canva Sans Bold" panose="020B0803030501040103"/>
                <a:ea typeface="Canva Sans Bold" panose="020B0803030501040103"/>
                <a:cs typeface="Canva Sans Bold" panose="020B0803030501040103"/>
                <a:sym typeface="Canva Sans Bold" panose="020B0803030501040103"/>
              </a:rPr>
              <a:t>Pr</a:t>
            </a:r>
            <a:r>
              <a:rPr lang="en-US" sz="2000" b="1" dirty="0">
                <a:latin typeface="Canva Sans Bold" panose="020B0803030501040103"/>
                <a:ea typeface="Canva Sans Bold" panose="020B0803030501040103"/>
                <a:cs typeface="Canva Sans Bold" panose="020B0803030501040103"/>
                <a:sym typeface="Canva Sans Bold" panose="020B0803030501040103"/>
              </a:rPr>
              <a:t> ABOUELFATH </a:t>
            </a:r>
            <a:r>
              <a:rPr lang="en-US" sz="2000" b="1" dirty="0" err="1">
                <a:latin typeface="Canva Sans Bold" panose="020B0803030501040103"/>
                <a:ea typeface="Canva Sans Bold" panose="020B0803030501040103"/>
                <a:cs typeface="Canva Sans Bold" panose="020B0803030501040103"/>
                <a:sym typeface="Canva Sans Bold" panose="020B0803030501040103"/>
              </a:rPr>
              <a:t>Rhizlane</a:t>
            </a:r>
            <a:endParaRPr lang="en-US" sz="2000" b="1" dirty="0">
              <a:latin typeface="Canva Sans Bold" panose="020B0803030501040103"/>
              <a:ea typeface="Canva Sans Bold" panose="020B0803030501040103"/>
              <a:cs typeface="Canva Sans Bold" panose="020B0803030501040103"/>
              <a:sym typeface="Canva Sans Bold" panose="020B0803030501040103"/>
            </a:endParaRPr>
          </a:p>
        </p:txBody>
      </p:sp>
      <p:pic>
        <p:nvPicPr>
          <p:cNvPr id="18" name="Image 17">
            <a:extLst>
              <a:ext uri="{FF2B5EF4-FFF2-40B4-BE49-F238E27FC236}">
                <a16:creationId xmlns:a16="http://schemas.microsoft.com/office/drawing/2014/main" id="{7833C79A-E6B0-6A0D-7830-A4AEA56A939E}"/>
              </a:ext>
            </a:extLst>
          </p:cNvPr>
          <p:cNvPicPr>
            <a:picLocks noChangeAspect="1"/>
          </p:cNvPicPr>
          <p:nvPr/>
        </p:nvPicPr>
        <p:blipFill>
          <a:blip r:embed="rId4"/>
          <a:stretch>
            <a:fillRect/>
          </a:stretch>
        </p:blipFill>
        <p:spPr>
          <a:xfrm>
            <a:off x="1092531" y="131542"/>
            <a:ext cx="10224654" cy="1402565"/>
          </a:xfrm>
          <a:prstGeom prst="rect">
            <a:avLst/>
          </a:prstGeom>
        </p:spPr>
      </p:pic>
      <p:sp>
        <p:nvSpPr>
          <p:cNvPr id="20" name="ZoneTexte 19">
            <a:extLst>
              <a:ext uri="{FF2B5EF4-FFF2-40B4-BE49-F238E27FC236}">
                <a16:creationId xmlns:a16="http://schemas.microsoft.com/office/drawing/2014/main" id="{13DAA7FC-30DA-A18B-7A74-958AAF1ECAD6}"/>
              </a:ext>
            </a:extLst>
          </p:cNvPr>
          <p:cNvSpPr txBox="1"/>
          <p:nvPr/>
        </p:nvSpPr>
        <p:spPr>
          <a:xfrm>
            <a:off x="8551430" y="6457890"/>
            <a:ext cx="3727655" cy="400110"/>
          </a:xfrm>
          <a:prstGeom prst="rect">
            <a:avLst/>
          </a:prstGeom>
          <a:noFill/>
        </p:spPr>
        <p:txBody>
          <a:bodyPr wrap="square">
            <a:spAutoFit/>
          </a:bodyPr>
          <a:lstStyle/>
          <a:p>
            <a:r>
              <a:rPr lang="fr-FR" sz="2000" b="1" dirty="0"/>
              <a:t>Année de formation: 2025/2026 </a:t>
            </a:r>
          </a:p>
        </p:txBody>
      </p:sp>
    </p:spTree>
    <p:extLst>
      <p:ext uri="{BB962C8B-B14F-4D97-AF65-F5344CB8AC3E}">
        <p14:creationId xmlns:p14="http://schemas.microsoft.com/office/powerpoint/2010/main" val="38391431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67EF93B-E1E2-4B8B-9FF2-784E6EE517FD}"/>
              </a:ext>
            </a:extLst>
          </p:cNvPr>
          <p:cNvSpPr txBox="1"/>
          <p:nvPr/>
        </p:nvSpPr>
        <p:spPr>
          <a:xfrm>
            <a:off x="651641" y="502872"/>
            <a:ext cx="6096000" cy="369332"/>
          </a:xfrm>
          <a:prstGeom prst="rect">
            <a:avLst/>
          </a:prstGeom>
          <a:noFill/>
        </p:spPr>
        <p:txBody>
          <a:bodyPr wrap="square">
            <a:spAutoFit/>
          </a:bodyPr>
          <a:lstStyle/>
          <a:p>
            <a:r>
              <a:rPr lang="fr-FR" dirty="0"/>
              <a:t>Situation Problème </a:t>
            </a:r>
          </a:p>
        </p:txBody>
      </p:sp>
      <p:pic>
        <p:nvPicPr>
          <p:cNvPr id="7" name="Picture 6">
            <a:extLst>
              <a:ext uri="{FF2B5EF4-FFF2-40B4-BE49-F238E27FC236}">
                <a16:creationId xmlns:a16="http://schemas.microsoft.com/office/drawing/2014/main" id="{FB5273B6-0E2E-46DE-90BE-1C4D5DF67491}"/>
              </a:ext>
            </a:extLst>
          </p:cNvPr>
          <p:cNvPicPr>
            <a:picLocks noChangeAspect="1"/>
          </p:cNvPicPr>
          <p:nvPr/>
        </p:nvPicPr>
        <p:blipFill>
          <a:blip r:embed="rId2"/>
          <a:stretch>
            <a:fillRect/>
          </a:stretch>
        </p:blipFill>
        <p:spPr>
          <a:xfrm>
            <a:off x="168166" y="777766"/>
            <a:ext cx="11918731" cy="5864772"/>
          </a:xfrm>
          <a:prstGeom prst="rect">
            <a:avLst/>
          </a:prstGeom>
        </p:spPr>
      </p:pic>
    </p:spTree>
    <p:extLst>
      <p:ext uri="{BB962C8B-B14F-4D97-AF65-F5344CB8AC3E}">
        <p14:creationId xmlns:p14="http://schemas.microsoft.com/office/powerpoint/2010/main" val="1742449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C3A195-3E5A-4D5E-8DE1-61F3EE37AEA6}"/>
              </a:ext>
            </a:extLst>
          </p:cNvPr>
          <p:cNvSpPr txBox="1"/>
          <p:nvPr/>
        </p:nvSpPr>
        <p:spPr>
          <a:xfrm flipH="1">
            <a:off x="770931" y="578070"/>
            <a:ext cx="10306971" cy="646331"/>
          </a:xfrm>
          <a:prstGeom prst="rect">
            <a:avLst/>
          </a:prstGeom>
          <a:noFill/>
        </p:spPr>
        <p:txBody>
          <a:bodyPr wrap="square" rtlCol="0">
            <a:spAutoFit/>
          </a:bodyPr>
          <a:lstStyle/>
          <a:p>
            <a:pPr marL="285750" indent="-285750">
              <a:buFont typeface="Wingdings" panose="05000000000000000000" pitchFamily="2" charset="2"/>
              <a:buChar char="q"/>
            </a:pPr>
            <a:r>
              <a:rPr lang="en-IE" b="1" dirty="0"/>
              <a:t>Montrer que la repartition du chene liege depend plutot du sol</a:t>
            </a:r>
          </a:p>
          <a:p>
            <a:pPr marL="285750" indent="-285750">
              <a:buFont typeface="Wingdings" panose="05000000000000000000" pitchFamily="2" charset="2"/>
              <a:buChar char="q"/>
            </a:pPr>
            <a:r>
              <a:rPr lang="en-IE" b="1" dirty="0"/>
              <a:t>Poser des questions concernant les relations </a:t>
            </a:r>
            <a:r>
              <a:rPr lang="en-IE" b="1" dirty="0" err="1"/>
              <a:t>possibles</a:t>
            </a:r>
            <a:r>
              <a:rPr lang="en-IE" b="1" dirty="0"/>
              <a:t> entre le sol et la repartition des </a:t>
            </a:r>
            <a:r>
              <a:rPr lang="en-IE" b="1" dirty="0" err="1"/>
              <a:t>etres</a:t>
            </a:r>
            <a:r>
              <a:rPr lang="en-IE" b="1" dirty="0"/>
              <a:t> </a:t>
            </a:r>
            <a:r>
              <a:rPr lang="en-IE" b="1" dirty="0" err="1"/>
              <a:t>vivants</a:t>
            </a:r>
            <a:r>
              <a:rPr lang="en-IE" b="1" dirty="0"/>
              <a:t> </a:t>
            </a:r>
            <a:endParaRPr lang="fr-FR" b="1" dirty="0"/>
          </a:p>
        </p:txBody>
      </p:sp>
      <p:sp>
        <p:nvSpPr>
          <p:cNvPr id="6" name="TextBox 5">
            <a:extLst>
              <a:ext uri="{FF2B5EF4-FFF2-40B4-BE49-F238E27FC236}">
                <a16:creationId xmlns:a16="http://schemas.microsoft.com/office/drawing/2014/main" id="{B35F849A-85E7-4A03-A4E7-F803B2DD9BD7}"/>
              </a:ext>
            </a:extLst>
          </p:cNvPr>
          <p:cNvSpPr txBox="1"/>
          <p:nvPr/>
        </p:nvSpPr>
        <p:spPr>
          <a:xfrm>
            <a:off x="536027" y="1660405"/>
            <a:ext cx="11035863" cy="4422814"/>
          </a:xfrm>
          <a:prstGeom prst="rect">
            <a:avLst/>
          </a:prstGeom>
          <a:noFill/>
        </p:spPr>
        <p:txBody>
          <a:bodyPr wrap="square">
            <a:spAutoFit/>
          </a:bodyPr>
          <a:lstStyle/>
          <a:p>
            <a:pPr marL="342900" indent="-342900" algn="just">
              <a:lnSpc>
                <a:spcPct val="150000"/>
              </a:lnSpc>
              <a:buAutoNum type="arabicPeriod"/>
            </a:pPr>
            <a:r>
              <a:rPr lang="fr-FR" dirty="0">
                <a:latin typeface="Times New Roman" panose="02020603050405020304" pitchFamily="18" charset="0"/>
                <a:cs typeface="Times New Roman" panose="02020603050405020304" pitchFamily="18" charset="0"/>
              </a:rPr>
              <a:t>L’aire de répartition du chêne liège présente une grande surface englobant des zones montagneuses (1500-1600 m en général), des plaines, le bord de la mer… Ceci indique que la présence de cet arbre n’est pas lié au climat (</a:t>
            </a:r>
            <a:r>
              <a:rPr lang="fr-FR" b="1" dirty="0">
                <a:solidFill>
                  <a:schemeClr val="accent1"/>
                </a:solidFill>
                <a:latin typeface="Times New Roman" panose="02020603050405020304" pitchFamily="18" charset="0"/>
                <a:cs typeface="Times New Roman" panose="02020603050405020304" pitchFamily="18" charset="0"/>
              </a:rPr>
              <a:t>facteurs climatiques</a:t>
            </a:r>
            <a:r>
              <a:rPr lang="fr-FR" dirty="0">
                <a:latin typeface="Times New Roman" panose="02020603050405020304" pitchFamily="18" charset="0"/>
                <a:cs typeface="Times New Roman" panose="02020603050405020304" pitchFamily="18" charset="0"/>
              </a:rPr>
              <a:t>) ni à l’intervention de l’Homme (</a:t>
            </a:r>
            <a:r>
              <a:rPr lang="fr-FR" b="1" dirty="0">
                <a:solidFill>
                  <a:schemeClr val="accent1"/>
                </a:solidFill>
                <a:latin typeface="Times New Roman" panose="02020603050405020304" pitchFamily="18" charset="0"/>
                <a:cs typeface="Times New Roman" panose="02020603050405020304" pitchFamily="18" charset="0"/>
              </a:rPr>
              <a:t>facteurs anthropiques</a:t>
            </a:r>
            <a:r>
              <a:rPr lang="fr-FR" dirty="0">
                <a:latin typeface="Times New Roman" panose="02020603050405020304" pitchFamily="18" charset="0"/>
                <a:cs typeface="Times New Roman" panose="02020603050405020304" pitchFamily="18" charset="0"/>
              </a:rPr>
              <a:t>). </a:t>
            </a:r>
          </a:p>
          <a:p>
            <a:pPr algn="just">
              <a:lnSpc>
                <a:spcPct val="150000"/>
              </a:lnSpc>
            </a:pPr>
            <a:r>
              <a:rPr lang="fr-FR" dirty="0">
                <a:latin typeface="Times New Roman" panose="02020603050405020304" pitchFamily="18" charset="0"/>
                <a:cs typeface="Times New Roman" panose="02020603050405020304" pitchFamily="18" charset="0"/>
              </a:rPr>
              <a:t>Donc on peut dire que la répartition du chêne liège dépend du sol (</a:t>
            </a:r>
            <a:r>
              <a:rPr lang="fr-FR" b="1" dirty="0">
                <a:solidFill>
                  <a:srgbClr val="FF0000"/>
                </a:solidFill>
                <a:latin typeface="Times New Roman" panose="02020603050405020304" pitchFamily="18" charset="0"/>
                <a:cs typeface="Times New Roman" panose="02020603050405020304" pitchFamily="18" charset="0"/>
              </a:rPr>
              <a:t>facteurs édaphiques</a:t>
            </a:r>
            <a:r>
              <a:rPr lang="fr-FR" dirty="0">
                <a:latin typeface="Times New Roman" panose="02020603050405020304" pitchFamily="18" charset="0"/>
                <a:cs typeface="Times New Roman" panose="02020603050405020304" pitchFamily="18" charset="0"/>
              </a:rPr>
              <a:t>). </a:t>
            </a:r>
          </a:p>
          <a:p>
            <a:pPr algn="just">
              <a:lnSpc>
                <a:spcPct val="150000"/>
              </a:lnSpc>
            </a:pPr>
            <a:r>
              <a:rPr lang="fr-FR" dirty="0">
                <a:latin typeface="Times New Roman" panose="02020603050405020304" pitchFamily="18" charset="0"/>
                <a:cs typeface="Times New Roman" panose="02020603050405020304" pitchFamily="18" charset="0"/>
              </a:rPr>
              <a:t>2.</a:t>
            </a:r>
          </a:p>
          <a:p>
            <a:pPr marL="342900" indent="-342900" algn="just">
              <a:lnSpc>
                <a:spcPct val="150000"/>
              </a:lnSpc>
              <a:buFont typeface="Arial" panose="020B0604020202020204" pitchFamily="34" charset="0"/>
              <a:buChar char="•"/>
            </a:pPr>
            <a:r>
              <a:rPr lang="fr-FR" sz="2000" b="1" dirty="0">
                <a:solidFill>
                  <a:srgbClr val="FF0000"/>
                </a:solidFill>
                <a:latin typeface="Times New Roman" panose="02020603050405020304" pitchFamily="18" charset="0"/>
                <a:cs typeface="Times New Roman" panose="02020603050405020304" pitchFamily="18" charset="0"/>
              </a:rPr>
              <a:t>Quelles sont les constituants et les étapes de la formation du sol ? </a:t>
            </a:r>
          </a:p>
          <a:p>
            <a:pPr marL="342900" indent="-342900" algn="just">
              <a:lnSpc>
                <a:spcPct val="150000"/>
              </a:lnSpc>
              <a:buFont typeface="Arial" panose="020B0604020202020204" pitchFamily="34" charset="0"/>
              <a:buChar char="•"/>
            </a:pPr>
            <a:r>
              <a:rPr lang="fr-FR" sz="2000" b="1" dirty="0">
                <a:solidFill>
                  <a:srgbClr val="FF0000"/>
                </a:solidFill>
                <a:latin typeface="Times New Roman" panose="02020603050405020304" pitchFamily="18" charset="0"/>
                <a:cs typeface="Times New Roman" panose="02020603050405020304" pitchFamily="18" charset="0"/>
              </a:rPr>
              <a:t>Quelles sont les propriétés du sol vis-à-vis de l’eau ? </a:t>
            </a:r>
          </a:p>
          <a:p>
            <a:pPr marL="342900" indent="-342900" algn="just">
              <a:lnSpc>
                <a:spcPct val="150000"/>
              </a:lnSpc>
              <a:buFont typeface="Arial" panose="020B0604020202020204" pitchFamily="34" charset="0"/>
              <a:buChar char="•"/>
            </a:pPr>
            <a:r>
              <a:rPr lang="fr-FR" sz="2000" b="1" dirty="0">
                <a:solidFill>
                  <a:srgbClr val="FF0000"/>
                </a:solidFill>
                <a:latin typeface="Times New Roman" panose="02020603050405020304" pitchFamily="18" charset="0"/>
                <a:cs typeface="Times New Roman" panose="02020603050405020304" pitchFamily="18" charset="0"/>
              </a:rPr>
              <a:t>Comment le sol conditionne la répartition des êtres vivants ? </a:t>
            </a:r>
          </a:p>
          <a:p>
            <a:pPr marL="342900" indent="-342900" algn="just">
              <a:lnSpc>
                <a:spcPct val="150000"/>
              </a:lnSpc>
              <a:buFont typeface="Arial" panose="020B0604020202020204" pitchFamily="34" charset="0"/>
              <a:buChar char="•"/>
            </a:pPr>
            <a:r>
              <a:rPr lang="fr-FR" sz="2000" b="1" dirty="0">
                <a:solidFill>
                  <a:srgbClr val="FF0000"/>
                </a:solidFill>
                <a:latin typeface="Times New Roman" panose="02020603050405020304" pitchFamily="18" charset="0"/>
                <a:cs typeface="Times New Roman" panose="02020603050405020304" pitchFamily="18" charset="0"/>
              </a:rPr>
              <a:t>Comment les êtres vivants agissent ils sur le sol ? </a:t>
            </a:r>
          </a:p>
          <a:p>
            <a:pPr marL="342900" indent="-342900" algn="just">
              <a:lnSpc>
                <a:spcPct val="150000"/>
              </a:lnSpc>
              <a:buFont typeface="Arial" panose="020B0604020202020204" pitchFamily="34" charset="0"/>
              <a:buChar char="•"/>
            </a:pPr>
            <a:r>
              <a:rPr lang="fr-FR" sz="2000" b="1" dirty="0">
                <a:solidFill>
                  <a:srgbClr val="FF0000"/>
                </a:solidFill>
                <a:latin typeface="Times New Roman" panose="02020603050405020304" pitchFamily="18" charset="0"/>
                <a:cs typeface="Times New Roman" panose="02020603050405020304" pitchFamily="18" charset="0"/>
              </a:rPr>
              <a:t>Quelles sont les causes et les conséquences de la dégradation du sol ? </a:t>
            </a:r>
            <a:endParaRPr lang="fr-FR"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47300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6BE197-6A9E-4689-8FEF-2C1307FB2D9D}"/>
              </a:ext>
            </a:extLst>
          </p:cNvPr>
          <p:cNvSpPr txBox="1"/>
          <p:nvPr/>
        </p:nvSpPr>
        <p:spPr>
          <a:xfrm>
            <a:off x="893380" y="231567"/>
            <a:ext cx="7735614" cy="523220"/>
          </a:xfrm>
          <a:prstGeom prst="rect">
            <a:avLst/>
          </a:prstGeom>
          <a:noFill/>
        </p:spPr>
        <p:txBody>
          <a:bodyPr wrap="square">
            <a:spAutoFit/>
          </a:bodyPr>
          <a:lstStyle/>
          <a:p>
            <a:r>
              <a:rPr lang="fr-FR" sz="2800" b="1" dirty="0">
                <a:solidFill>
                  <a:srgbClr val="C00000"/>
                </a:solidFill>
              </a:rPr>
              <a:t>Activité 1: Les caractéristiques physiques  du sol</a:t>
            </a:r>
            <a:r>
              <a:rPr lang="fr-FR" b="1" dirty="0"/>
              <a:t>: </a:t>
            </a:r>
          </a:p>
        </p:txBody>
      </p:sp>
      <p:sp>
        <p:nvSpPr>
          <p:cNvPr id="7" name="TextBox 6">
            <a:extLst>
              <a:ext uri="{FF2B5EF4-FFF2-40B4-BE49-F238E27FC236}">
                <a16:creationId xmlns:a16="http://schemas.microsoft.com/office/drawing/2014/main" id="{F464728A-89EE-4044-A9A3-662DFFFCFECE}"/>
              </a:ext>
            </a:extLst>
          </p:cNvPr>
          <p:cNvSpPr txBox="1"/>
          <p:nvPr/>
        </p:nvSpPr>
        <p:spPr>
          <a:xfrm>
            <a:off x="987972" y="892644"/>
            <a:ext cx="6096000" cy="461665"/>
          </a:xfrm>
          <a:prstGeom prst="rect">
            <a:avLst/>
          </a:prstGeom>
          <a:noFill/>
        </p:spPr>
        <p:txBody>
          <a:bodyPr wrap="square">
            <a:spAutoFit/>
          </a:bodyPr>
          <a:lstStyle/>
          <a:p>
            <a:r>
              <a:rPr lang="fr-FR" sz="2400" b="1" dirty="0">
                <a:solidFill>
                  <a:srgbClr val="0070C0"/>
                </a:solidFill>
              </a:rPr>
              <a:t>1. Les constituants du sol </a:t>
            </a:r>
          </a:p>
        </p:txBody>
      </p:sp>
      <p:sp>
        <p:nvSpPr>
          <p:cNvPr id="9" name="TextBox 8">
            <a:extLst>
              <a:ext uri="{FF2B5EF4-FFF2-40B4-BE49-F238E27FC236}">
                <a16:creationId xmlns:a16="http://schemas.microsoft.com/office/drawing/2014/main" id="{CC6D0072-8456-4CB9-9475-47D4C8B7E961}"/>
              </a:ext>
            </a:extLst>
          </p:cNvPr>
          <p:cNvSpPr txBox="1"/>
          <p:nvPr/>
        </p:nvSpPr>
        <p:spPr>
          <a:xfrm>
            <a:off x="788276" y="1492166"/>
            <a:ext cx="10068910" cy="400110"/>
          </a:xfrm>
          <a:prstGeom prst="rect">
            <a:avLst/>
          </a:prstGeom>
          <a:noFill/>
        </p:spPr>
        <p:txBody>
          <a:bodyPr wrap="square">
            <a:spAutoFit/>
          </a:bodyPr>
          <a:lstStyle/>
          <a:p>
            <a:r>
              <a:rPr lang="fr-FR" sz="2000" b="1" dirty="0"/>
              <a:t>Afin de déterminer les éléments d’un sol, on peut réaliser les manipulations suivantes : </a:t>
            </a:r>
          </a:p>
        </p:txBody>
      </p:sp>
      <p:pic>
        <p:nvPicPr>
          <p:cNvPr id="11" name="Picture 10">
            <a:extLst>
              <a:ext uri="{FF2B5EF4-FFF2-40B4-BE49-F238E27FC236}">
                <a16:creationId xmlns:a16="http://schemas.microsoft.com/office/drawing/2014/main" id="{90C27CBA-ABFD-4D99-B5FB-163EF37EAFE5}"/>
              </a:ext>
            </a:extLst>
          </p:cNvPr>
          <p:cNvPicPr>
            <a:picLocks noChangeAspect="1"/>
          </p:cNvPicPr>
          <p:nvPr/>
        </p:nvPicPr>
        <p:blipFill>
          <a:blip r:embed="rId2"/>
          <a:stretch>
            <a:fillRect/>
          </a:stretch>
        </p:blipFill>
        <p:spPr>
          <a:xfrm>
            <a:off x="499077" y="1999355"/>
            <a:ext cx="10563225" cy="3991303"/>
          </a:xfrm>
          <a:prstGeom prst="rect">
            <a:avLst/>
          </a:prstGeom>
        </p:spPr>
      </p:pic>
    </p:spTree>
    <p:extLst>
      <p:ext uri="{BB962C8B-B14F-4D97-AF65-F5344CB8AC3E}">
        <p14:creationId xmlns:p14="http://schemas.microsoft.com/office/powerpoint/2010/main" val="21668715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F1428BF-B6DE-4BA4-A4F5-02F493E13EE2}"/>
              </a:ext>
            </a:extLst>
          </p:cNvPr>
          <p:cNvPicPr>
            <a:picLocks noChangeAspect="1"/>
          </p:cNvPicPr>
          <p:nvPr/>
        </p:nvPicPr>
        <p:blipFill>
          <a:blip r:embed="rId2"/>
          <a:stretch>
            <a:fillRect/>
          </a:stretch>
        </p:blipFill>
        <p:spPr>
          <a:xfrm>
            <a:off x="402678" y="277375"/>
            <a:ext cx="7200900" cy="1685925"/>
          </a:xfrm>
          <a:prstGeom prst="rect">
            <a:avLst/>
          </a:prstGeom>
        </p:spPr>
      </p:pic>
      <p:pic>
        <p:nvPicPr>
          <p:cNvPr id="7" name="Picture 6">
            <a:extLst>
              <a:ext uri="{FF2B5EF4-FFF2-40B4-BE49-F238E27FC236}">
                <a16:creationId xmlns:a16="http://schemas.microsoft.com/office/drawing/2014/main" id="{CEFECD78-66C3-4DF3-936D-252C0EA0336D}"/>
              </a:ext>
            </a:extLst>
          </p:cNvPr>
          <p:cNvPicPr>
            <a:picLocks noChangeAspect="1"/>
          </p:cNvPicPr>
          <p:nvPr/>
        </p:nvPicPr>
        <p:blipFill>
          <a:blip r:embed="rId3"/>
          <a:stretch>
            <a:fillRect/>
          </a:stretch>
        </p:blipFill>
        <p:spPr>
          <a:xfrm>
            <a:off x="8094279" y="65690"/>
            <a:ext cx="3276600" cy="2895600"/>
          </a:xfrm>
          <a:prstGeom prst="rect">
            <a:avLst/>
          </a:prstGeom>
        </p:spPr>
      </p:pic>
      <p:pic>
        <p:nvPicPr>
          <p:cNvPr id="9" name="Picture 8">
            <a:extLst>
              <a:ext uri="{FF2B5EF4-FFF2-40B4-BE49-F238E27FC236}">
                <a16:creationId xmlns:a16="http://schemas.microsoft.com/office/drawing/2014/main" id="{E8971689-9A23-46D3-BDB2-0D1AD2691100}"/>
              </a:ext>
            </a:extLst>
          </p:cNvPr>
          <p:cNvPicPr>
            <a:picLocks noChangeAspect="1"/>
          </p:cNvPicPr>
          <p:nvPr/>
        </p:nvPicPr>
        <p:blipFill>
          <a:blip r:embed="rId4"/>
          <a:stretch>
            <a:fillRect/>
          </a:stretch>
        </p:blipFill>
        <p:spPr>
          <a:xfrm>
            <a:off x="306442" y="2873429"/>
            <a:ext cx="10801350" cy="3381375"/>
          </a:xfrm>
          <a:prstGeom prst="rect">
            <a:avLst/>
          </a:prstGeom>
        </p:spPr>
      </p:pic>
    </p:spTree>
    <p:extLst>
      <p:ext uri="{BB962C8B-B14F-4D97-AF65-F5344CB8AC3E}">
        <p14:creationId xmlns:p14="http://schemas.microsoft.com/office/powerpoint/2010/main" val="37231177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7A10B4C-1AB6-4F19-BB47-6ABB8E10FA0C}"/>
              </a:ext>
            </a:extLst>
          </p:cNvPr>
          <p:cNvSpPr txBox="1"/>
          <p:nvPr/>
        </p:nvSpPr>
        <p:spPr>
          <a:xfrm>
            <a:off x="651642" y="396793"/>
            <a:ext cx="8923282" cy="707886"/>
          </a:xfrm>
          <a:prstGeom prst="rect">
            <a:avLst/>
          </a:prstGeom>
          <a:noFill/>
        </p:spPr>
        <p:txBody>
          <a:bodyPr wrap="square">
            <a:spAutoFit/>
          </a:bodyPr>
          <a:lstStyle/>
          <a:p>
            <a:pPr marL="457200" indent="-457200">
              <a:buFont typeface="+mj-lt"/>
              <a:buAutoNum type="arabicPeriod"/>
            </a:pPr>
            <a:r>
              <a:rPr lang="fr-FR" sz="2000" b="1" dirty="0">
                <a:solidFill>
                  <a:srgbClr val="FF0000"/>
                </a:solidFill>
              </a:rPr>
              <a:t>Nommez les différents constituants du sol ? </a:t>
            </a:r>
          </a:p>
          <a:p>
            <a:pPr marL="457200" indent="-457200">
              <a:buFont typeface="+mj-lt"/>
              <a:buAutoNum type="arabicPeriod"/>
            </a:pPr>
            <a:r>
              <a:rPr lang="fr-FR" sz="2000" b="1" dirty="0">
                <a:solidFill>
                  <a:srgbClr val="FF0000"/>
                </a:solidFill>
              </a:rPr>
              <a:t>Que peut-on déduire de l’analyse des résultats de ces manipulations</a:t>
            </a:r>
          </a:p>
        </p:txBody>
      </p:sp>
      <p:pic>
        <p:nvPicPr>
          <p:cNvPr id="9" name="Picture 8">
            <a:extLst>
              <a:ext uri="{FF2B5EF4-FFF2-40B4-BE49-F238E27FC236}">
                <a16:creationId xmlns:a16="http://schemas.microsoft.com/office/drawing/2014/main" id="{664C9A94-EE0E-4760-85A9-0AA175AE6B39}"/>
              </a:ext>
            </a:extLst>
          </p:cNvPr>
          <p:cNvPicPr>
            <a:picLocks noChangeAspect="1"/>
          </p:cNvPicPr>
          <p:nvPr/>
        </p:nvPicPr>
        <p:blipFill>
          <a:blip r:embed="rId2"/>
          <a:stretch>
            <a:fillRect/>
          </a:stretch>
        </p:blipFill>
        <p:spPr>
          <a:xfrm>
            <a:off x="396107" y="1208690"/>
            <a:ext cx="10755367" cy="2953407"/>
          </a:xfrm>
          <a:prstGeom prst="rect">
            <a:avLst/>
          </a:prstGeom>
        </p:spPr>
      </p:pic>
      <p:pic>
        <p:nvPicPr>
          <p:cNvPr id="11" name="Picture 10">
            <a:extLst>
              <a:ext uri="{FF2B5EF4-FFF2-40B4-BE49-F238E27FC236}">
                <a16:creationId xmlns:a16="http://schemas.microsoft.com/office/drawing/2014/main" id="{58F2B9A2-DD1D-4951-85FE-798FCA73806D}"/>
              </a:ext>
            </a:extLst>
          </p:cNvPr>
          <p:cNvPicPr>
            <a:picLocks noChangeAspect="1"/>
          </p:cNvPicPr>
          <p:nvPr/>
        </p:nvPicPr>
        <p:blipFill>
          <a:blip r:embed="rId3"/>
          <a:stretch>
            <a:fillRect/>
          </a:stretch>
        </p:blipFill>
        <p:spPr>
          <a:xfrm>
            <a:off x="990600" y="4563460"/>
            <a:ext cx="10045260" cy="2171700"/>
          </a:xfrm>
          <a:prstGeom prst="rect">
            <a:avLst/>
          </a:prstGeom>
        </p:spPr>
      </p:pic>
    </p:spTree>
    <p:extLst>
      <p:ext uri="{BB962C8B-B14F-4D97-AF65-F5344CB8AC3E}">
        <p14:creationId xmlns:p14="http://schemas.microsoft.com/office/powerpoint/2010/main" val="9887661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2FFE4FA-86A1-2E21-717C-4039604654EF}"/>
              </a:ext>
            </a:extLst>
          </p:cNvPr>
          <p:cNvSpPr txBox="1"/>
          <p:nvPr/>
        </p:nvSpPr>
        <p:spPr>
          <a:xfrm>
            <a:off x="0" y="0"/>
            <a:ext cx="12192000" cy="707886"/>
          </a:xfrm>
          <a:prstGeom prst="rect">
            <a:avLst/>
          </a:prstGeom>
          <a:noFill/>
        </p:spPr>
        <p:txBody>
          <a:bodyPr wrap="square">
            <a:spAutoFit/>
          </a:bodyPr>
          <a:lstStyle/>
          <a:p>
            <a:pPr algn="ctr"/>
            <a:r>
              <a:rPr lang="fr-FR" sz="4000" dirty="0">
                <a:solidFill>
                  <a:srgbClr val="002060"/>
                </a:solidFill>
              </a:rPr>
              <a:t>PROPRIÉTÉS PHYSIQUES ET CHIMIQUES DU SOL</a:t>
            </a:r>
          </a:p>
        </p:txBody>
      </p:sp>
      <p:sp>
        <p:nvSpPr>
          <p:cNvPr id="5" name="ZoneTexte 4">
            <a:extLst>
              <a:ext uri="{FF2B5EF4-FFF2-40B4-BE49-F238E27FC236}">
                <a16:creationId xmlns:a16="http://schemas.microsoft.com/office/drawing/2014/main" id="{CEC8EAB8-2BE9-3E1C-6796-4E46B41C9C97}"/>
              </a:ext>
            </a:extLst>
          </p:cNvPr>
          <p:cNvSpPr txBox="1"/>
          <p:nvPr/>
        </p:nvSpPr>
        <p:spPr>
          <a:xfrm>
            <a:off x="233680" y="790694"/>
            <a:ext cx="6096000" cy="461665"/>
          </a:xfrm>
          <a:prstGeom prst="rect">
            <a:avLst/>
          </a:prstGeom>
          <a:noFill/>
        </p:spPr>
        <p:txBody>
          <a:bodyPr wrap="square">
            <a:spAutoFit/>
          </a:bodyPr>
          <a:lstStyle/>
          <a:p>
            <a:r>
              <a:rPr lang="fr-FR" sz="2400" b="1" dirty="0">
                <a:solidFill>
                  <a:srgbClr val="FF0000"/>
                </a:solidFill>
              </a:rPr>
              <a:t>Propriétés physiques :</a:t>
            </a:r>
          </a:p>
        </p:txBody>
      </p:sp>
      <p:sp>
        <p:nvSpPr>
          <p:cNvPr id="7" name="ZoneTexte 6">
            <a:extLst>
              <a:ext uri="{FF2B5EF4-FFF2-40B4-BE49-F238E27FC236}">
                <a16:creationId xmlns:a16="http://schemas.microsoft.com/office/drawing/2014/main" id="{24F57FB9-EBB2-C2DB-2A97-6E255A9B9D5D}"/>
              </a:ext>
            </a:extLst>
          </p:cNvPr>
          <p:cNvSpPr txBox="1"/>
          <p:nvPr/>
        </p:nvSpPr>
        <p:spPr>
          <a:xfrm>
            <a:off x="843280" y="1253879"/>
            <a:ext cx="6096000" cy="461665"/>
          </a:xfrm>
          <a:prstGeom prst="rect">
            <a:avLst/>
          </a:prstGeom>
          <a:noFill/>
        </p:spPr>
        <p:txBody>
          <a:bodyPr wrap="square">
            <a:spAutoFit/>
          </a:bodyPr>
          <a:lstStyle/>
          <a:p>
            <a:r>
              <a:rPr lang="fr-FR" sz="2400" b="1" dirty="0">
                <a:solidFill>
                  <a:srgbClr val="00B050"/>
                </a:solidFill>
              </a:rPr>
              <a:t>Texture du sol :</a:t>
            </a:r>
          </a:p>
        </p:txBody>
      </p:sp>
      <p:sp>
        <p:nvSpPr>
          <p:cNvPr id="9" name="ZoneTexte 8">
            <a:extLst>
              <a:ext uri="{FF2B5EF4-FFF2-40B4-BE49-F238E27FC236}">
                <a16:creationId xmlns:a16="http://schemas.microsoft.com/office/drawing/2014/main" id="{9B752D66-015C-295B-C45E-98A5644A6D69}"/>
              </a:ext>
            </a:extLst>
          </p:cNvPr>
          <p:cNvSpPr txBox="1"/>
          <p:nvPr/>
        </p:nvSpPr>
        <p:spPr>
          <a:xfrm>
            <a:off x="121920" y="1771918"/>
            <a:ext cx="11948160" cy="707886"/>
          </a:xfrm>
          <a:prstGeom prst="rect">
            <a:avLst/>
          </a:prstGeom>
          <a:noFill/>
        </p:spPr>
        <p:txBody>
          <a:bodyPr wrap="square">
            <a:spAutoFit/>
          </a:bodyPr>
          <a:lstStyle/>
          <a:p>
            <a:r>
              <a:rPr lang="fr-FR" sz="2000" dirty="0"/>
              <a:t>la texture du sol correspond à la proportion relative des différentes particules minérales qui composent le sol, notamment:</a:t>
            </a:r>
          </a:p>
        </p:txBody>
      </p:sp>
      <p:pic>
        <p:nvPicPr>
          <p:cNvPr id="10" name="Image 9">
            <a:extLst>
              <a:ext uri="{FF2B5EF4-FFF2-40B4-BE49-F238E27FC236}">
                <a16:creationId xmlns:a16="http://schemas.microsoft.com/office/drawing/2014/main" id="{A077A9E5-FF43-67B2-6666-34EDE263FF21}"/>
              </a:ext>
            </a:extLst>
          </p:cNvPr>
          <p:cNvPicPr>
            <a:picLocks noChangeAspect="1"/>
          </p:cNvPicPr>
          <p:nvPr/>
        </p:nvPicPr>
        <p:blipFill>
          <a:blip r:embed="rId2"/>
          <a:stretch>
            <a:fillRect/>
          </a:stretch>
        </p:blipFill>
        <p:spPr>
          <a:xfrm>
            <a:off x="1422400" y="2670334"/>
            <a:ext cx="9347200" cy="2267716"/>
          </a:xfrm>
          <a:prstGeom prst="rect">
            <a:avLst/>
          </a:prstGeom>
          <a:ln w="19050">
            <a:solidFill>
              <a:schemeClr val="tx1"/>
            </a:solidFill>
          </a:ln>
        </p:spPr>
      </p:pic>
      <p:sp>
        <p:nvSpPr>
          <p:cNvPr id="12" name="ZoneTexte 11">
            <a:extLst>
              <a:ext uri="{FF2B5EF4-FFF2-40B4-BE49-F238E27FC236}">
                <a16:creationId xmlns:a16="http://schemas.microsoft.com/office/drawing/2014/main" id="{FB42E78A-7558-7B31-5425-252A8356047B}"/>
              </a:ext>
            </a:extLst>
          </p:cNvPr>
          <p:cNvSpPr txBox="1"/>
          <p:nvPr/>
        </p:nvSpPr>
        <p:spPr>
          <a:xfrm>
            <a:off x="8046099" y="5225255"/>
            <a:ext cx="3943739" cy="1508105"/>
          </a:xfrm>
          <a:prstGeom prst="rect">
            <a:avLst/>
          </a:prstGeom>
          <a:noFill/>
          <a:ln>
            <a:solidFill>
              <a:srgbClr val="7030A0"/>
            </a:solidFill>
          </a:ln>
        </p:spPr>
        <p:txBody>
          <a:bodyPr wrap="square">
            <a:spAutoFit/>
          </a:bodyPr>
          <a:lstStyle/>
          <a:p>
            <a:r>
              <a:rPr lang="fr-FR" sz="2000" b="1" dirty="0">
                <a:solidFill>
                  <a:srgbClr val="7030A0"/>
                </a:solidFill>
              </a:rPr>
              <a:t>L’argile :</a:t>
            </a:r>
          </a:p>
          <a:p>
            <a:r>
              <a:rPr lang="fr-FR" dirty="0"/>
              <a:t> Particules très fines (&lt; 0,002 mm).</a:t>
            </a:r>
          </a:p>
          <a:p>
            <a:r>
              <a:rPr lang="fr-FR" dirty="0"/>
              <a:t> Très forte capacité de rétention d’eau.</a:t>
            </a:r>
          </a:p>
          <a:p>
            <a:r>
              <a:rPr lang="fr-FR" dirty="0"/>
              <a:t> Faible perméabilité</a:t>
            </a:r>
          </a:p>
          <a:p>
            <a:r>
              <a:rPr lang="fr-FR" dirty="0"/>
              <a:t> Forte cohésion des particules.</a:t>
            </a:r>
          </a:p>
        </p:txBody>
      </p:sp>
      <p:sp>
        <p:nvSpPr>
          <p:cNvPr id="14" name="ZoneTexte 13">
            <a:extLst>
              <a:ext uri="{FF2B5EF4-FFF2-40B4-BE49-F238E27FC236}">
                <a16:creationId xmlns:a16="http://schemas.microsoft.com/office/drawing/2014/main" id="{3CFB0C49-5CBF-F9E7-88D6-687B212DA6A0}"/>
              </a:ext>
            </a:extLst>
          </p:cNvPr>
          <p:cNvSpPr txBox="1"/>
          <p:nvPr/>
        </p:nvSpPr>
        <p:spPr>
          <a:xfrm>
            <a:off x="396240" y="5225256"/>
            <a:ext cx="3495040" cy="1508105"/>
          </a:xfrm>
          <a:prstGeom prst="rect">
            <a:avLst/>
          </a:prstGeom>
          <a:noFill/>
          <a:ln>
            <a:solidFill>
              <a:srgbClr val="7030A0"/>
            </a:solidFill>
          </a:ln>
        </p:spPr>
        <p:txBody>
          <a:bodyPr wrap="square">
            <a:spAutoFit/>
          </a:bodyPr>
          <a:lstStyle/>
          <a:p>
            <a:r>
              <a:rPr lang="fr-FR" sz="2000" b="1" dirty="0">
                <a:solidFill>
                  <a:srgbClr val="7030A0"/>
                </a:solidFill>
              </a:rPr>
              <a:t>Le sable :</a:t>
            </a:r>
          </a:p>
          <a:p>
            <a:r>
              <a:rPr lang="fr-FR" dirty="0"/>
              <a:t>Particules grossières (0,05 à 2 mm).</a:t>
            </a:r>
          </a:p>
          <a:p>
            <a:r>
              <a:rPr lang="fr-FR" dirty="0"/>
              <a:t>Faible capacité de rétention d’eau.</a:t>
            </a:r>
          </a:p>
          <a:p>
            <a:r>
              <a:rPr lang="fr-FR" dirty="0"/>
              <a:t>Bonne aération.</a:t>
            </a:r>
          </a:p>
          <a:p>
            <a:r>
              <a:rPr lang="fr-FR" dirty="0"/>
              <a:t>Forte perméabilité.</a:t>
            </a:r>
          </a:p>
        </p:txBody>
      </p:sp>
      <p:sp>
        <p:nvSpPr>
          <p:cNvPr id="16" name="ZoneTexte 15">
            <a:extLst>
              <a:ext uri="{FF2B5EF4-FFF2-40B4-BE49-F238E27FC236}">
                <a16:creationId xmlns:a16="http://schemas.microsoft.com/office/drawing/2014/main" id="{CCABA9F1-BDF4-A235-43C8-79A601AF01B1}"/>
              </a:ext>
            </a:extLst>
          </p:cNvPr>
          <p:cNvSpPr txBox="1"/>
          <p:nvPr/>
        </p:nvSpPr>
        <p:spPr>
          <a:xfrm>
            <a:off x="4267201" y="5225256"/>
            <a:ext cx="3495040" cy="1508105"/>
          </a:xfrm>
          <a:prstGeom prst="rect">
            <a:avLst/>
          </a:prstGeom>
          <a:noFill/>
          <a:ln>
            <a:solidFill>
              <a:srgbClr val="7030A0"/>
            </a:solidFill>
          </a:ln>
        </p:spPr>
        <p:txBody>
          <a:bodyPr wrap="square">
            <a:spAutoFit/>
          </a:bodyPr>
          <a:lstStyle/>
          <a:p>
            <a:r>
              <a:rPr lang="fr-FR" sz="2000" b="1" dirty="0">
                <a:solidFill>
                  <a:srgbClr val="7030A0"/>
                </a:solidFill>
              </a:rPr>
              <a:t>Le limon :</a:t>
            </a:r>
          </a:p>
          <a:p>
            <a:r>
              <a:rPr lang="fr-FR" dirty="0"/>
              <a:t>Particules de taille moyenne</a:t>
            </a:r>
          </a:p>
          <a:p>
            <a:r>
              <a:rPr lang="fr-FR" dirty="0"/>
              <a:t>(0,002 à 0,05 mm).</a:t>
            </a:r>
          </a:p>
          <a:p>
            <a:r>
              <a:rPr lang="fr-FR" dirty="0"/>
              <a:t>Bonne capacité de rétention d’eau.</a:t>
            </a:r>
          </a:p>
          <a:p>
            <a:r>
              <a:rPr lang="fr-FR" dirty="0"/>
              <a:t>Texture douce et fertile.</a:t>
            </a:r>
          </a:p>
        </p:txBody>
      </p:sp>
    </p:spTree>
    <p:extLst>
      <p:ext uri="{BB962C8B-B14F-4D97-AF65-F5344CB8AC3E}">
        <p14:creationId xmlns:p14="http://schemas.microsoft.com/office/powerpoint/2010/main" val="23421834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B099D6E-26C6-FE31-7997-2D12C5841057}"/>
              </a:ext>
            </a:extLst>
          </p:cNvPr>
          <p:cNvSpPr txBox="1"/>
          <p:nvPr/>
        </p:nvSpPr>
        <p:spPr>
          <a:xfrm>
            <a:off x="193610" y="182501"/>
            <a:ext cx="6097554" cy="400110"/>
          </a:xfrm>
          <a:prstGeom prst="rect">
            <a:avLst/>
          </a:prstGeom>
          <a:noFill/>
        </p:spPr>
        <p:txBody>
          <a:bodyPr wrap="square">
            <a:spAutoFit/>
          </a:bodyPr>
          <a:lstStyle/>
          <a:p>
            <a:r>
              <a:rPr lang="fr-FR" sz="2000" b="1" dirty="0">
                <a:solidFill>
                  <a:srgbClr val="00B050"/>
                </a:solidFill>
              </a:rPr>
              <a:t>Classes texturales du sol :</a:t>
            </a:r>
          </a:p>
        </p:txBody>
      </p:sp>
      <p:sp>
        <p:nvSpPr>
          <p:cNvPr id="5" name="ZoneTexte 4">
            <a:extLst>
              <a:ext uri="{FF2B5EF4-FFF2-40B4-BE49-F238E27FC236}">
                <a16:creationId xmlns:a16="http://schemas.microsoft.com/office/drawing/2014/main" id="{DB03112A-5C42-FF9B-8826-4A9D843F1D6F}"/>
              </a:ext>
            </a:extLst>
          </p:cNvPr>
          <p:cNvSpPr txBox="1"/>
          <p:nvPr/>
        </p:nvSpPr>
        <p:spPr>
          <a:xfrm>
            <a:off x="193610" y="589266"/>
            <a:ext cx="7305869" cy="1938992"/>
          </a:xfrm>
          <a:prstGeom prst="rect">
            <a:avLst/>
          </a:prstGeom>
          <a:noFill/>
          <a:ln>
            <a:solidFill>
              <a:srgbClr val="002060"/>
            </a:solidFill>
          </a:ln>
        </p:spPr>
        <p:txBody>
          <a:bodyPr wrap="square">
            <a:spAutoFit/>
          </a:bodyPr>
          <a:lstStyle/>
          <a:p>
            <a:r>
              <a:rPr lang="fr-FR" sz="2000" dirty="0"/>
              <a:t>Selon la proportion sable-limon-argile, on distingue plusieurs types de sols :</a:t>
            </a:r>
          </a:p>
          <a:p>
            <a:r>
              <a:rPr lang="fr-FR" sz="2000" b="1" u="sng" dirty="0">
                <a:solidFill>
                  <a:schemeClr val="accent5">
                    <a:lumMod val="50000"/>
                  </a:schemeClr>
                </a:solidFill>
              </a:rPr>
              <a:t>Sol sableux </a:t>
            </a:r>
            <a:r>
              <a:rPr lang="fr-FR" sz="2000" dirty="0"/>
              <a:t>: riche en sable, léger et drainant</a:t>
            </a:r>
          </a:p>
          <a:p>
            <a:r>
              <a:rPr lang="fr-FR" sz="2000" b="1" u="sng" dirty="0">
                <a:solidFill>
                  <a:schemeClr val="accent5">
                    <a:lumMod val="50000"/>
                  </a:schemeClr>
                </a:solidFill>
              </a:rPr>
              <a:t>Sol argileux </a:t>
            </a:r>
            <a:r>
              <a:rPr lang="fr-FR" sz="2000" dirty="0"/>
              <a:t>: lourd, compact et riche en eau</a:t>
            </a:r>
          </a:p>
          <a:p>
            <a:r>
              <a:rPr lang="fr-FR" sz="2000" b="1" u="sng" dirty="0">
                <a:solidFill>
                  <a:schemeClr val="accent5">
                    <a:lumMod val="50000"/>
                  </a:schemeClr>
                </a:solidFill>
              </a:rPr>
              <a:t>Sol limoneux </a:t>
            </a:r>
            <a:r>
              <a:rPr lang="fr-FR" sz="2000" dirty="0"/>
              <a:t>: équilibré et fertile</a:t>
            </a:r>
          </a:p>
          <a:p>
            <a:r>
              <a:rPr lang="fr-FR" sz="2000" b="1" u="sng" dirty="0">
                <a:solidFill>
                  <a:schemeClr val="accent5">
                    <a:lumMod val="50000"/>
                  </a:schemeClr>
                </a:solidFill>
              </a:rPr>
              <a:t>Sol franc </a:t>
            </a:r>
            <a:r>
              <a:rPr lang="fr-FR" sz="2000" dirty="0"/>
              <a:t>: mélange équilibré des trois fractions</a:t>
            </a:r>
          </a:p>
        </p:txBody>
      </p:sp>
      <p:pic>
        <p:nvPicPr>
          <p:cNvPr id="6" name="Image 5">
            <a:extLst>
              <a:ext uri="{FF2B5EF4-FFF2-40B4-BE49-F238E27FC236}">
                <a16:creationId xmlns:a16="http://schemas.microsoft.com/office/drawing/2014/main" id="{6065D426-7947-EEB4-C964-6F7AA8730543}"/>
              </a:ext>
            </a:extLst>
          </p:cNvPr>
          <p:cNvPicPr>
            <a:picLocks noChangeAspect="1"/>
          </p:cNvPicPr>
          <p:nvPr/>
        </p:nvPicPr>
        <p:blipFill>
          <a:blip r:embed="rId2"/>
          <a:stretch>
            <a:fillRect/>
          </a:stretch>
        </p:blipFill>
        <p:spPr>
          <a:xfrm>
            <a:off x="7867261" y="289250"/>
            <a:ext cx="3962400" cy="3409785"/>
          </a:xfrm>
          <a:prstGeom prst="rect">
            <a:avLst/>
          </a:prstGeom>
          <a:ln w="19050">
            <a:solidFill>
              <a:schemeClr val="tx1"/>
            </a:solidFill>
          </a:ln>
        </p:spPr>
      </p:pic>
      <p:sp>
        <p:nvSpPr>
          <p:cNvPr id="8" name="ZoneTexte 7">
            <a:extLst>
              <a:ext uri="{FF2B5EF4-FFF2-40B4-BE49-F238E27FC236}">
                <a16:creationId xmlns:a16="http://schemas.microsoft.com/office/drawing/2014/main" id="{D86FFFFD-D00F-1AC3-99A0-384BDB225F01}"/>
              </a:ext>
            </a:extLst>
          </p:cNvPr>
          <p:cNvSpPr txBox="1"/>
          <p:nvPr/>
        </p:nvSpPr>
        <p:spPr>
          <a:xfrm>
            <a:off x="5829299" y="4213530"/>
            <a:ext cx="6097554" cy="400110"/>
          </a:xfrm>
          <a:prstGeom prst="rect">
            <a:avLst/>
          </a:prstGeom>
          <a:noFill/>
        </p:spPr>
        <p:txBody>
          <a:bodyPr wrap="square">
            <a:spAutoFit/>
          </a:bodyPr>
          <a:lstStyle/>
          <a:p>
            <a:r>
              <a:rPr lang="fr-FR" sz="2000" b="1" dirty="0">
                <a:solidFill>
                  <a:srgbClr val="00B050"/>
                </a:solidFill>
              </a:rPr>
              <a:t>Structure du sol :</a:t>
            </a:r>
          </a:p>
        </p:txBody>
      </p:sp>
      <p:sp>
        <p:nvSpPr>
          <p:cNvPr id="10" name="ZoneTexte 9">
            <a:extLst>
              <a:ext uri="{FF2B5EF4-FFF2-40B4-BE49-F238E27FC236}">
                <a16:creationId xmlns:a16="http://schemas.microsoft.com/office/drawing/2014/main" id="{0887ED3A-CD83-AC5D-4A81-E03C15B0529A}"/>
              </a:ext>
            </a:extLst>
          </p:cNvPr>
          <p:cNvSpPr txBox="1"/>
          <p:nvPr/>
        </p:nvSpPr>
        <p:spPr>
          <a:xfrm>
            <a:off x="5732107" y="4644174"/>
            <a:ext cx="6097554" cy="2031325"/>
          </a:xfrm>
          <a:prstGeom prst="rect">
            <a:avLst/>
          </a:prstGeom>
          <a:noFill/>
          <a:ln>
            <a:solidFill>
              <a:srgbClr val="002060"/>
            </a:solidFill>
          </a:ln>
        </p:spPr>
        <p:txBody>
          <a:bodyPr wrap="square">
            <a:spAutoFit/>
          </a:bodyPr>
          <a:lstStyle/>
          <a:p>
            <a:r>
              <a:rPr lang="fr-FR" dirty="0"/>
              <a:t>La structure du sol résulte de l’association de :</a:t>
            </a:r>
          </a:p>
          <a:p>
            <a:pPr marL="742950" lvl="1" indent="-285750">
              <a:buFont typeface="Arial" panose="020B0604020202020204" pitchFamily="34" charset="0"/>
              <a:buChar char="•"/>
            </a:pPr>
            <a:r>
              <a:rPr lang="fr-FR" dirty="0"/>
              <a:t>Particules minérales (sable, limon, argile).</a:t>
            </a:r>
          </a:p>
          <a:p>
            <a:pPr marL="742950" lvl="1" indent="-285750">
              <a:buFont typeface="Arial" panose="020B0604020202020204" pitchFamily="34" charset="0"/>
              <a:buChar char="•"/>
            </a:pPr>
            <a:r>
              <a:rPr lang="fr-FR" dirty="0"/>
              <a:t>Matière organique (humus).</a:t>
            </a:r>
          </a:p>
          <a:p>
            <a:pPr marL="742950" lvl="1" indent="-285750">
              <a:buFont typeface="Arial" panose="020B0604020202020204" pitchFamily="34" charset="0"/>
              <a:buChar char="•"/>
            </a:pPr>
            <a:r>
              <a:rPr lang="fr-FR" dirty="0"/>
              <a:t>Eau et air du sol.</a:t>
            </a:r>
          </a:p>
          <a:p>
            <a:pPr marL="742950" lvl="1" indent="-285750">
              <a:buFont typeface="Arial" panose="020B0604020202020204" pitchFamily="34" charset="0"/>
              <a:buChar char="•"/>
            </a:pPr>
            <a:r>
              <a:rPr lang="fr-FR" dirty="0"/>
              <a:t>Activité biologique (vers de terre, micro-organismes).</a:t>
            </a:r>
          </a:p>
          <a:p>
            <a:r>
              <a:rPr lang="fr-FR" dirty="0"/>
              <a:t>Cette organisation forme des agrégats stables qui déterminent la qualité du sol.</a:t>
            </a:r>
          </a:p>
        </p:txBody>
      </p:sp>
      <p:pic>
        <p:nvPicPr>
          <p:cNvPr id="11" name="Image 10">
            <a:extLst>
              <a:ext uri="{FF2B5EF4-FFF2-40B4-BE49-F238E27FC236}">
                <a16:creationId xmlns:a16="http://schemas.microsoft.com/office/drawing/2014/main" id="{7817F68A-2012-ED76-1F9D-409A769A7EE8}"/>
              </a:ext>
            </a:extLst>
          </p:cNvPr>
          <p:cNvPicPr>
            <a:picLocks noChangeAspect="1"/>
          </p:cNvPicPr>
          <p:nvPr/>
        </p:nvPicPr>
        <p:blipFill>
          <a:blip r:embed="rId3"/>
          <a:stretch>
            <a:fillRect/>
          </a:stretch>
        </p:blipFill>
        <p:spPr>
          <a:xfrm>
            <a:off x="453305" y="2904948"/>
            <a:ext cx="4332778" cy="3843454"/>
          </a:xfrm>
          <a:prstGeom prst="rect">
            <a:avLst/>
          </a:prstGeom>
          <a:ln w="19050">
            <a:solidFill>
              <a:schemeClr val="tx1"/>
            </a:solidFill>
          </a:ln>
        </p:spPr>
      </p:pic>
    </p:spTree>
    <p:extLst>
      <p:ext uri="{BB962C8B-B14F-4D97-AF65-F5344CB8AC3E}">
        <p14:creationId xmlns:p14="http://schemas.microsoft.com/office/powerpoint/2010/main" val="24232060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230A0BEC-BA00-1556-EE07-BFF679C16C50}"/>
              </a:ext>
            </a:extLst>
          </p:cNvPr>
          <p:cNvSpPr txBox="1"/>
          <p:nvPr/>
        </p:nvSpPr>
        <p:spPr>
          <a:xfrm>
            <a:off x="230933" y="165232"/>
            <a:ext cx="6097554" cy="400110"/>
          </a:xfrm>
          <a:prstGeom prst="rect">
            <a:avLst/>
          </a:prstGeom>
          <a:noFill/>
        </p:spPr>
        <p:txBody>
          <a:bodyPr wrap="square">
            <a:spAutoFit/>
          </a:bodyPr>
          <a:lstStyle/>
          <a:p>
            <a:r>
              <a:rPr lang="fr-FR" sz="2000" b="1" dirty="0">
                <a:solidFill>
                  <a:srgbClr val="00B050"/>
                </a:solidFill>
              </a:rPr>
              <a:t>Les types de structure du sol :</a:t>
            </a:r>
          </a:p>
        </p:txBody>
      </p:sp>
      <p:sp>
        <p:nvSpPr>
          <p:cNvPr id="10" name="ZoneTexte 9">
            <a:extLst>
              <a:ext uri="{FF2B5EF4-FFF2-40B4-BE49-F238E27FC236}">
                <a16:creationId xmlns:a16="http://schemas.microsoft.com/office/drawing/2014/main" id="{6EA6613B-F21D-6D86-1847-A601D757D141}"/>
              </a:ext>
            </a:extLst>
          </p:cNvPr>
          <p:cNvSpPr txBox="1"/>
          <p:nvPr/>
        </p:nvSpPr>
        <p:spPr>
          <a:xfrm>
            <a:off x="165618" y="565342"/>
            <a:ext cx="11908833" cy="369332"/>
          </a:xfrm>
          <a:prstGeom prst="rect">
            <a:avLst/>
          </a:prstGeom>
          <a:noFill/>
        </p:spPr>
        <p:txBody>
          <a:bodyPr wrap="square">
            <a:spAutoFit/>
          </a:bodyPr>
          <a:lstStyle/>
          <a:p>
            <a:r>
              <a:rPr lang="fr-FR" dirty="0"/>
              <a:t>On distingue plusieurs types de structure selon l’organisation des agrégats :</a:t>
            </a:r>
          </a:p>
        </p:txBody>
      </p:sp>
      <p:sp>
        <p:nvSpPr>
          <p:cNvPr id="14" name="TextBox 10">
            <a:extLst>
              <a:ext uri="{FF2B5EF4-FFF2-40B4-BE49-F238E27FC236}">
                <a16:creationId xmlns:a16="http://schemas.microsoft.com/office/drawing/2014/main" id="{84441085-AAED-36C6-0ED8-345FBAB4EEFE}"/>
              </a:ext>
            </a:extLst>
          </p:cNvPr>
          <p:cNvSpPr txBox="1"/>
          <p:nvPr/>
        </p:nvSpPr>
        <p:spPr>
          <a:xfrm>
            <a:off x="8121382" y="1171979"/>
            <a:ext cx="3953069" cy="1569660"/>
          </a:xfrm>
          <a:prstGeom prst="rect">
            <a:avLst/>
          </a:prstGeom>
          <a:ln>
            <a:solidFill>
              <a:schemeClr val="accent2">
                <a:lumMod val="50000"/>
              </a:schemeClr>
            </a:solidFill>
          </a:ln>
        </p:spPr>
        <p:txBody>
          <a:bodyPr wrap="square" lIns="0" tIns="0" rIns="0" bIns="0" rtlCol="0" anchor="t">
            <a:spAutoFit/>
          </a:bodyPr>
          <a:lstStyle/>
          <a:p>
            <a:pPr marL="0" lvl="1" indent="-269875">
              <a:lnSpc>
                <a:spcPts val="3640"/>
              </a:lnSpc>
              <a:buFont typeface="Arial" panose="020B0604020202020204"/>
              <a:buChar char="•"/>
            </a:pPr>
            <a:r>
              <a:rPr lang="en-US" sz="2000" b="1" dirty="0">
                <a:solidFill>
                  <a:schemeClr val="accent2">
                    <a:lumMod val="50000"/>
                  </a:schemeClr>
                </a:solidFill>
                <a:sym typeface="Open Sans Bold"/>
              </a:rPr>
              <a:t>Structure </a:t>
            </a:r>
            <a:r>
              <a:rPr lang="en-US" sz="2000" b="1" dirty="0" err="1">
                <a:solidFill>
                  <a:schemeClr val="accent2">
                    <a:lumMod val="50000"/>
                  </a:schemeClr>
                </a:solidFill>
                <a:sym typeface="Open Sans Bold"/>
              </a:rPr>
              <a:t>compacte</a:t>
            </a:r>
            <a:r>
              <a:rPr lang="en-US" sz="2000" b="1" dirty="0">
                <a:solidFill>
                  <a:schemeClr val="accent2">
                    <a:lumMod val="50000"/>
                  </a:schemeClr>
                </a:solidFill>
                <a:sym typeface="Open Sans Bold"/>
              </a:rPr>
              <a:t> (massive):</a:t>
            </a:r>
          </a:p>
          <a:p>
            <a:r>
              <a:rPr lang="en-US" dirty="0">
                <a:sym typeface="Open Sans" panose="020B0606030504020204"/>
              </a:rPr>
              <a:t>       -  Sol dense et peu </a:t>
            </a:r>
            <a:r>
              <a:rPr lang="en-US" dirty="0" err="1">
                <a:sym typeface="Open Sans" panose="020B0606030504020204"/>
              </a:rPr>
              <a:t>poreux</a:t>
            </a:r>
            <a:endParaRPr lang="en-US" dirty="0">
              <a:sym typeface="Open Sans" panose="020B0606030504020204"/>
            </a:endParaRPr>
          </a:p>
          <a:p>
            <a:r>
              <a:rPr lang="en-US" dirty="0">
                <a:sym typeface="Open Sans" panose="020B0606030504020204"/>
              </a:rPr>
              <a:t>      -  </a:t>
            </a:r>
            <a:r>
              <a:rPr lang="en-US" dirty="0" err="1">
                <a:sym typeface="Open Sans" panose="020B0606030504020204"/>
              </a:rPr>
              <a:t>Faible</a:t>
            </a:r>
            <a:r>
              <a:rPr lang="en-US" dirty="0">
                <a:sym typeface="Open Sans" panose="020B0606030504020204"/>
              </a:rPr>
              <a:t> circulation de </a:t>
            </a:r>
            <a:r>
              <a:rPr lang="en-US" dirty="0" err="1">
                <a:sym typeface="Open Sans" panose="020B0606030504020204"/>
              </a:rPr>
              <a:t>l’air</a:t>
            </a:r>
            <a:r>
              <a:rPr lang="en-US" dirty="0">
                <a:sym typeface="Open Sans" panose="020B0606030504020204"/>
              </a:rPr>
              <a:t> et de </a:t>
            </a:r>
            <a:r>
              <a:rPr lang="en-US" dirty="0" err="1">
                <a:sym typeface="Open Sans" panose="020B0606030504020204"/>
              </a:rPr>
              <a:t>l’eau</a:t>
            </a:r>
            <a:endParaRPr lang="en-US" dirty="0">
              <a:sym typeface="Open Sans" panose="020B0606030504020204"/>
            </a:endParaRPr>
          </a:p>
          <a:p>
            <a:r>
              <a:rPr lang="en-US" dirty="0">
                <a:sym typeface="Open Sans" panose="020B0606030504020204"/>
              </a:rPr>
              <a:t>      - </a:t>
            </a:r>
            <a:r>
              <a:rPr lang="en-US" dirty="0" err="1">
                <a:sym typeface="Open Sans" panose="020B0606030504020204"/>
              </a:rPr>
              <a:t>Difficulté</a:t>
            </a:r>
            <a:r>
              <a:rPr lang="en-US" dirty="0">
                <a:sym typeface="Open Sans" panose="020B0606030504020204"/>
              </a:rPr>
              <a:t> de </a:t>
            </a:r>
            <a:r>
              <a:rPr lang="en-US" dirty="0" err="1">
                <a:sym typeface="Open Sans" panose="020B0606030504020204"/>
              </a:rPr>
              <a:t>pénétration</a:t>
            </a:r>
            <a:r>
              <a:rPr lang="en-US" dirty="0">
                <a:sym typeface="Open Sans" panose="020B0606030504020204"/>
              </a:rPr>
              <a:t> des </a:t>
            </a:r>
            <a:r>
              <a:rPr lang="en-US" dirty="0" err="1">
                <a:sym typeface="Open Sans" panose="020B0606030504020204"/>
              </a:rPr>
              <a:t>racines</a:t>
            </a:r>
            <a:r>
              <a:rPr lang="en-US" dirty="0">
                <a:sym typeface="Open Sans" panose="020B0606030504020204"/>
              </a:rPr>
              <a:t>.</a:t>
            </a:r>
          </a:p>
          <a:p>
            <a:endParaRPr lang="en-US" dirty="0">
              <a:sym typeface="Open Sans" panose="020B0606030504020204"/>
            </a:endParaRPr>
          </a:p>
        </p:txBody>
      </p:sp>
      <p:sp>
        <p:nvSpPr>
          <p:cNvPr id="15" name="TextBox 9">
            <a:extLst>
              <a:ext uri="{FF2B5EF4-FFF2-40B4-BE49-F238E27FC236}">
                <a16:creationId xmlns:a16="http://schemas.microsoft.com/office/drawing/2014/main" id="{66240C93-0D09-EEDD-9D29-B916BC3BF219}"/>
              </a:ext>
            </a:extLst>
          </p:cNvPr>
          <p:cNvSpPr txBox="1"/>
          <p:nvPr/>
        </p:nvSpPr>
        <p:spPr>
          <a:xfrm>
            <a:off x="117547" y="1171979"/>
            <a:ext cx="4269255" cy="1569660"/>
          </a:xfrm>
          <a:prstGeom prst="rect">
            <a:avLst/>
          </a:prstGeom>
          <a:ln>
            <a:solidFill>
              <a:schemeClr val="accent2">
                <a:lumMod val="50000"/>
              </a:schemeClr>
            </a:solidFill>
          </a:ln>
        </p:spPr>
        <p:txBody>
          <a:bodyPr wrap="square" lIns="0" tIns="0" rIns="0" bIns="0" rtlCol="0" anchor="t">
            <a:spAutoFit/>
          </a:bodyPr>
          <a:lstStyle/>
          <a:p>
            <a:pPr marL="0" lvl="1" indent="-280670">
              <a:lnSpc>
                <a:spcPts val="3640"/>
              </a:lnSpc>
              <a:buFont typeface="Arial" panose="020B0604020202020204"/>
              <a:buChar char="•"/>
            </a:pPr>
            <a:r>
              <a:rPr lang="en-US" sz="2000" b="1" dirty="0">
                <a:solidFill>
                  <a:schemeClr val="accent2">
                    <a:lumMod val="50000"/>
                  </a:schemeClr>
                </a:solidFill>
                <a:sym typeface="Open Sans Bold"/>
              </a:rPr>
              <a:t>Structure </a:t>
            </a:r>
            <a:r>
              <a:rPr lang="en-US" sz="2000" b="1" dirty="0" err="1">
                <a:solidFill>
                  <a:schemeClr val="accent2">
                    <a:lumMod val="50000"/>
                  </a:schemeClr>
                </a:solidFill>
                <a:sym typeface="Open Sans Bold"/>
              </a:rPr>
              <a:t>grumeleuse</a:t>
            </a:r>
            <a:r>
              <a:rPr lang="en-US" sz="2000" b="1" dirty="0">
                <a:solidFill>
                  <a:schemeClr val="accent2">
                    <a:lumMod val="50000"/>
                  </a:schemeClr>
                </a:solidFill>
                <a:sym typeface="Open Sans Bold"/>
              </a:rPr>
              <a:t> (</a:t>
            </a:r>
            <a:r>
              <a:rPr lang="en-US" sz="2000" b="1" dirty="0" err="1">
                <a:solidFill>
                  <a:schemeClr val="accent2">
                    <a:lumMod val="50000"/>
                  </a:schemeClr>
                </a:solidFill>
                <a:sym typeface="Open Sans Bold"/>
              </a:rPr>
              <a:t>glomérulaire</a:t>
            </a:r>
            <a:r>
              <a:rPr lang="en-US" sz="2000" b="1" dirty="0">
                <a:solidFill>
                  <a:schemeClr val="accent2">
                    <a:lumMod val="50000"/>
                  </a:schemeClr>
                </a:solidFill>
                <a:sym typeface="Open Sans Bold"/>
              </a:rPr>
              <a:t>):</a:t>
            </a:r>
          </a:p>
          <a:p>
            <a:r>
              <a:rPr lang="en-US" dirty="0">
                <a:sym typeface="Open Sans" panose="020B0606030504020204"/>
              </a:rPr>
              <a:t> - </a:t>
            </a:r>
            <a:r>
              <a:rPr lang="en-US" dirty="0" err="1">
                <a:sym typeface="Open Sans" panose="020B0606030504020204"/>
              </a:rPr>
              <a:t>Agrégats</a:t>
            </a:r>
            <a:r>
              <a:rPr lang="en-US" dirty="0">
                <a:sym typeface="Open Sans" panose="020B0606030504020204"/>
              </a:rPr>
              <a:t> bien </a:t>
            </a:r>
            <a:r>
              <a:rPr lang="en-US" dirty="0" err="1">
                <a:sym typeface="Open Sans" panose="020B0606030504020204"/>
              </a:rPr>
              <a:t>formés</a:t>
            </a:r>
            <a:r>
              <a:rPr lang="en-US" dirty="0">
                <a:sym typeface="Open Sans" panose="020B0606030504020204"/>
              </a:rPr>
              <a:t> et stables.</a:t>
            </a:r>
          </a:p>
          <a:p>
            <a:r>
              <a:rPr lang="en-US" dirty="0">
                <a:sym typeface="Open Sans" panose="020B0606030504020204"/>
              </a:rPr>
              <a:t> -  Bonne </a:t>
            </a:r>
            <a:r>
              <a:rPr lang="en-US" dirty="0" err="1">
                <a:sym typeface="Open Sans" panose="020B0606030504020204"/>
              </a:rPr>
              <a:t>aération</a:t>
            </a:r>
            <a:r>
              <a:rPr lang="en-US" dirty="0">
                <a:sym typeface="Open Sans" panose="020B0606030504020204"/>
              </a:rPr>
              <a:t>.</a:t>
            </a:r>
          </a:p>
          <a:p>
            <a:r>
              <a:rPr lang="en-US" dirty="0">
                <a:sym typeface="Open Sans" panose="020B0606030504020204"/>
              </a:rPr>
              <a:t> -  Bonne infiltration de </a:t>
            </a:r>
            <a:r>
              <a:rPr lang="en-US" dirty="0" err="1">
                <a:sym typeface="Open Sans" panose="020B0606030504020204"/>
              </a:rPr>
              <a:t>l’eau</a:t>
            </a:r>
            <a:r>
              <a:rPr lang="en-US" dirty="0">
                <a:sym typeface="Open Sans" panose="020B0606030504020204"/>
              </a:rPr>
              <a:t>.</a:t>
            </a:r>
          </a:p>
          <a:p>
            <a:r>
              <a:rPr lang="en-US" dirty="0">
                <a:sym typeface="Open Sans" panose="020B0606030504020204"/>
              </a:rPr>
              <a:t> - Favorable à la </a:t>
            </a:r>
            <a:r>
              <a:rPr lang="en-US" dirty="0" err="1">
                <a:sym typeface="Open Sans" panose="020B0606030504020204"/>
              </a:rPr>
              <a:t>croissance</a:t>
            </a:r>
            <a:r>
              <a:rPr lang="en-US" dirty="0">
                <a:sym typeface="Open Sans" panose="020B0606030504020204"/>
              </a:rPr>
              <a:t> des plantes.</a:t>
            </a:r>
          </a:p>
        </p:txBody>
      </p:sp>
      <p:sp>
        <p:nvSpPr>
          <p:cNvPr id="16" name="TextBox 6">
            <a:extLst>
              <a:ext uri="{FF2B5EF4-FFF2-40B4-BE49-F238E27FC236}">
                <a16:creationId xmlns:a16="http://schemas.microsoft.com/office/drawing/2014/main" id="{9195C79C-6665-6FE8-A457-F7D95EF253F3}"/>
              </a:ext>
            </a:extLst>
          </p:cNvPr>
          <p:cNvSpPr txBox="1"/>
          <p:nvPr/>
        </p:nvSpPr>
        <p:spPr>
          <a:xfrm>
            <a:off x="4560702" y="1171979"/>
            <a:ext cx="3404939" cy="1569660"/>
          </a:xfrm>
          <a:prstGeom prst="rect">
            <a:avLst/>
          </a:prstGeom>
          <a:ln>
            <a:solidFill>
              <a:schemeClr val="accent2">
                <a:lumMod val="50000"/>
              </a:schemeClr>
            </a:solidFill>
          </a:ln>
        </p:spPr>
        <p:txBody>
          <a:bodyPr wrap="square" lIns="0" tIns="0" rIns="0" bIns="0" rtlCol="0" anchor="t">
            <a:spAutoFit/>
          </a:bodyPr>
          <a:lstStyle/>
          <a:p>
            <a:pPr marL="342900" lvl="1" indent="-342900">
              <a:lnSpc>
                <a:spcPts val="3640"/>
              </a:lnSpc>
              <a:buFont typeface="Arial" panose="020B0604020202020204" pitchFamily="34" charset="0"/>
              <a:buChar char="•"/>
            </a:pPr>
            <a:r>
              <a:rPr lang="en-US" sz="2000" b="1" dirty="0">
                <a:solidFill>
                  <a:schemeClr val="accent2">
                    <a:lumMod val="50000"/>
                  </a:schemeClr>
                </a:solidFill>
                <a:sym typeface="Open Sans Bold"/>
              </a:rPr>
              <a:t>Structure </a:t>
            </a:r>
            <a:r>
              <a:rPr lang="en-US" sz="2000" b="1" dirty="0" err="1">
                <a:solidFill>
                  <a:schemeClr val="accent2">
                    <a:lumMod val="50000"/>
                  </a:schemeClr>
                </a:solidFill>
                <a:sym typeface="Open Sans Bold"/>
              </a:rPr>
              <a:t>particulaire</a:t>
            </a:r>
            <a:r>
              <a:rPr lang="en-US" sz="2000" b="1" dirty="0">
                <a:solidFill>
                  <a:schemeClr val="accent2">
                    <a:lumMod val="50000"/>
                  </a:schemeClr>
                </a:solidFill>
                <a:sym typeface="Open Sans Bold"/>
              </a:rPr>
              <a:t>:</a:t>
            </a:r>
            <a:endParaRPr lang="en-US" sz="2000" b="1" dirty="0">
              <a:solidFill>
                <a:schemeClr val="accent2">
                  <a:lumMod val="50000"/>
                </a:schemeClr>
              </a:solidFill>
              <a:sym typeface="Open Sans" panose="020B0606030504020204"/>
            </a:endParaRPr>
          </a:p>
          <a:p>
            <a:r>
              <a:rPr lang="en-US" b="1" dirty="0">
                <a:sym typeface="Open Sans" panose="020B0606030504020204"/>
              </a:rPr>
              <a:t>      - </a:t>
            </a:r>
            <a:r>
              <a:rPr lang="en-US" dirty="0" err="1">
                <a:sym typeface="Open Sans" panose="020B0606030504020204"/>
              </a:rPr>
              <a:t>Particules</a:t>
            </a:r>
            <a:r>
              <a:rPr lang="en-US" dirty="0">
                <a:sym typeface="Open Sans" panose="020B0606030504020204"/>
              </a:rPr>
              <a:t> non </a:t>
            </a:r>
            <a:r>
              <a:rPr lang="en-US" dirty="0" err="1">
                <a:sym typeface="Open Sans" panose="020B0606030504020204"/>
              </a:rPr>
              <a:t>liées</a:t>
            </a:r>
            <a:r>
              <a:rPr lang="en-US" dirty="0">
                <a:sym typeface="Open Sans" panose="020B0606030504020204"/>
              </a:rPr>
              <a:t> entre </a:t>
            </a:r>
            <a:r>
              <a:rPr lang="en-US" dirty="0" err="1">
                <a:sym typeface="Open Sans" panose="020B0606030504020204"/>
              </a:rPr>
              <a:t>elles</a:t>
            </a:r>
            <a:endParaRPr lang="en-US" dirty="0">
              <a:sym typeface="Open Sans" panose="020B0606030504020204"/>
            </a:endParaRPr>
          </a:p>
          <a:p>
            <a:r>
              <a:rPr lang="en-US" dirty="0">
                <a:sym typeface="Open Sans" panose="020B0606030504020204"/>
              </a:rPr>
              <a:t>      -  Sol très meuble</a:t>
            </a:r>
          </a:p>
          <a:p>
            <a:r>
              <a:rPr lang="en-US" dirty="0">
                <a:sym typeface="Open Sans" panose="020B0606030504020204"/>
              </a:rPr>
              <a:t>      -  Forte </a:t>
            </a:r>
            <a:r>
              <a:rPr lang="en-US" dirty="0" err="1">
                <a:sym typeface="Open Sans" panose="020B0606030504020204"/>
              </a:rPr>
              <a:t>perméabilité</a:t>
            </a:r>
            <a:endParaRPr lang="en-US" dirty="0">
              <a:sym typeface="Open Sans" panose="020B0606030504020204"/>
            </a:endParaRPr>
          </a:p>
          <a:p>
            <a:endParaRPr lang="en-US" dirty="0">
              <a:sym typeface="Open Sans" panose="020B0606030504020204"/>
            </a:endParaRPr>
          </a:p>
        </p:txBody>
      </p:sp>
      <p:pic>
        <p:nvPicPr>
          <p:cNvPr id="17" name="Image 16">
            <a:extLst>
              <a:ext uri="{FF2B5EF4-FFF2-40B4-BE49-F238E27FC236}">
                <a16:creationId xmlns:a16="http://schemas.microsoft.com/office/drawing/2014/main" id="{C830B777-1F8C-5F7A-B2D8-BBED23E61768}"/>
              </a:ext>
            </a:extLst>
          </p:cNvPr>
          <p:cNvPicPr>
            <a:picLocks noChangeAspect="1"/>
          </p:cNvPicPr>
          <p:nvPr/>
        </p:nvPicPr>
        <p:blipFill>
          <a:blip r:embed="rId2"/>
          <a:srcRect r="65791"/>
          <a:stretch>
            <a:fillRect/>
          </a:stretch>
        </p:blipFill>
        <p:spPr>
          <a:xfrm>
            <a:off x="426709" y="3243924"/>
            <a:ext cx="3552631" cy="2558770"/>
          </a:xfrm>
          <a:prstGeom prst="rect">
            <a:avLst/>
          </a:prstGeom>
          <a:ln w="19050">
            <a:solidFill>
              <a:schemeClr val="accent2">
                <a:lumMod val="50000"/>
              </a:schemeClr>
            </a:solidFill>
          </a:ln>
        </p:spPr>
      </p:pic>
      <p:pic>
        <p:nvPicPr>
          <p:cNvPr id="18" name="Image 17">
            <a:extLst>
              <a:ext uri="{FF2B5EF4-FFF2-40B4-BE49-F238E27FC236}">
                <a16:creationId xmlns:a16="http://schemas.microsoft.com/office/drawing/2014/main" id="{35B14DCD-66A8-92BA-7367-C24EAC7BDD69}"/>
              </a:ext>
            </a:extLst>
          </p:cNvPr>
          <p:cNvPicPr>
            <a:picLocks noChangeAspect="1"/>
          </p:cNvPicPr>
          <p:nvPr/>
        </p:nvPicPr>
        <p:blipFill>
          <a:blip r:embed="rId2"/>
          <a:srcRect l="34955" r="30029"/>
          <a:stretch>
            <a:fillRect/>
          </a:stretch>
        </p:blipFill>
        <p:spPr>
          <a:xfrm>
            <a:off x="4417126" y="3239284"/>
            <a:ext cx="3678654" cy="2563410"/>
          </a:xfrm>
          <a:prstGeom prst="rect">
            <a:avLst/>
          </a:prstGeom>
          <a:ln w="19050">
            <a:solidFill>
              <a:schemeClr val="accent2">
                <a:lumMod val="50000"/>
              </a:schemeClr>
            </a:solidFill>
          </a:ln>
        </p:spPr>
      </p:pic>
      <p:pic>
        <p:nvPicPr>
          <p:cNvPr id="19" name="Image 18">
            <a:extLst>
              <a:ext uri="{FF2B5EF4-FFF2-40B4-BE49-F238E27FC236}">
                <a16:creationId xmlns:a16="http://schemas.microsoft.com/office/drawing/2014/main" id="{F2C71493-5B53-B5FD-0E29-E5F34130AB84}"/>
              </a:ext>
            </a:extLst>
          </p:cNvPr>
          <p:cNvPicPr>
            <a:picLocks noChangeAspect="1"/>
          </p:cNvPicPr>
          <p:nvPr/>
        </p:nvPicPr>
        <p:blipFill>
          <a:blip r:embed="rId2"/>
          <a:srcRect l="71120"/>
          <a:stretch>
            <a:fillRect/>
          </a:stretch>
        </p:blipFill>
        <p:spPr>
          <a:xfrm>
            <a:off x="8533566" y="3245555"/>
            <a:ext cx="3341193" cy="2504429"/>
          </a:xfrm>
          <a:prstGeom prst="rect">
            <a:avLst/>
          </a:prstGeom>
          <a:ln w="19050">
            <a:solidFill>
              <a:schemeClr val="accent2">
                <a:lumMod val="50000"/>
              </a:schemeClr>
            </a:solidFill>
          </a:ln>
        </p:spPr>
      </p:pic>
      <p:sp>
        <p:nvSpPr>
          <p:cNvPr id="20" name="Flèche : bas 19">
            <a:extLst>
              <a:ext uri="{FF2B5EF4-FFF2-40B4-BE49-F238E27FC236}">
                <a16:creationId xmlns:a16="http://schemas.microsoft.com/office/drawing/2014/main" id="{EA75D80E-5E5C-CB91-2104-6F8773C041FF}"/>
              </a:ext>
            </a:extLst>
          </p:cNvPr>
          <p:cNvSpPr/>
          <p:nvPr/>
        </p:nvSpPr>
        <p:spPr>
          <a:xfrm>
            <a:off x="2044403" y="2841197"/>
            <a:ext cx="317241" cy="393447"/>
          </a:xfrm>
          <a:prstGeom prst="downArrow">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795EE9A0-B30B-A944-CB32-B9BF1645182F}"/>
              </a:ext>
            </a:extLst>
          </p:cNvPr>
          <p:cNvPicPr>
            <a:picLocks noChangeAspect="1"/>
          </p:cNvPicPr>
          <p:nvPr/>
        </p:nvPicPr>
        <p:blipFill>
          <a:blip r:embed="rId3"/>
          <a:stretch>
            <a:fillRect/>
          </a:stretch>
        </p:blipFill>
        <p:spPr>
          <a:xfrm>
            <a:off x="6086371" y="2788650"/>
            <a:ext cx="353599" cy="414564"/>
          </a:xfrm>
          <a:prstGeom prst="rect">
            <a:avLst/>
          </a:prstGeom>
        </p:spPr>
      </p:pic>
      <p:pic>
        <p:nvPicPr>
          <p:cNvPr id="22" name="Image 21">
            <a:extLst>
              <a:ext uri="{FF2B5EF4-FFF2-40B4-BE49-F238E27FC236}">
                <a16:creationId xmlns:a16="http://schemas.microsoft.com/office/drawing/2014/main" id="{F3782026-987C-7DAA-FE84-0A04888B47E9}"/>
              </a:ext>
            </a:extLst>
          </p:cNvPr>
          <p:cNvPicPr>
            <a:picLocks noChangeAspect="1"/>
          </p:cNvPicPr>
          <p:nvPr/>
        </p:nvPicPr>
        <p:blipFill>
          <a:blip r:embed="rId3"/>
          <a:stretch>
            <a:fillRect/>
          </a:stretch>
        </p:blipFill>
        <p:spPr>
          <a:xfrm>
            <a:off x="9970795" y="2773125"/>
            <a:ext cx="353599" cy="414564"/>
          </a:xfrm>
          <a:prstGeom prst="rect">
            <a:avLst/>
          </a:prstGeom>
        </p:spPr>
      </p:pic>
    </p:spTree>
    <p:extLst>
      <p:ext uri="{BB962C8B-B14F-4D97-AF65-F5344CB8AC3E}">
        <p14:creationId xmlns:p14="http://schemas.microsoft.com/office/powerpoint/2010/main" val="4102184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a:extLst>
              <a:ext uri="{FF2B5EF4-FFF2-40B4-BE49-F238E27FC236}">
                <a16:creationId xmlns:a16="http://schemas.microsoft.com/office/drawing/2014/main" id="{90C205E8-FDD9-7C7C-F514-99F56F1891A4}"/>
              </a:ext>
            </a:extLst>
          </p:cNvPr>
          <p:cNvSpPr txBox="1"/>
          <p:nvPr/>
        </p:nvSpPr>
        <p:spPr>
          <a:xfrm>
            <a:off x="214604" y="-102014"/>
            <a:ext cx="2323224" cy="673646"/>
          </a:xfrm>
          <a:prstGeom prst="rect">
            <a:avLst/>
          </a:prstGeom>
        </p:spPr>
        <p:txBody>
          <a:bodyPr wrap="square" lIns="0" tIns="0" rIns="0" bIns="0" rtlCol="0" anchor="t">
            <a:spAutoFit/>
          </a:bodyPr>
          <a:lstStyle/>
          <a:p>
            <a:pPr algn="ctr">
              <a:lnSpc>
                <a:spcPts val="6300"/>
              </a:lnSpc>
            </a:pPr>
            <a:r>
              <a:rPr lang="en-US" sz="2000" b="1" dirty="0">
                <a:solidFill>
                  <a:srgbClr val="00B050"/>
                </a:solidFill>
                <a:ea typeface="Playfair Display Bold"/>
                <a:cs typeface="Playfair Display Bold"/>
                <a:sym typeface="Playfair Display Bold"/>
              </a:rPr>
              <a:t>La porosité du sol :</a:t>
            </a:r>
          </a:p>
        </p:txBody>
      </p:sp>
      <p:sp>
        <p:nvSpPr>
          <p:cNvPr id="5" name="TextBox 8">
            <a:extLst>
              <a:ext uri="{FF2B5EF4-FFF2-40B4-BE49-F238E27FC236}">
                <a16:creationId xmlns:a16="http://schemas.microsoft.com/office/drawing/2014/main" id="{D24529FE-227F-E290-37F4-D7E2A03CAC60}"/>
              </a:ext>
            </a:extLst>
          </p:cNvPr>
          <p:cNvSpPr txBox="1"/>
          <p:nvPr/>
        </p:nvSpPr>
        <p:spPr>
          <a:xfrm>
            <a:off x="143818" y="405318"/>
            <a:ext cx="10635456" cy="542906"/>
          </a:xfrm>
          <a:prstGeom prst="rect">
            <a:avLst/>
          </a:prstGeom>
        </p:spPr>
        <p:txBody>
          <a:bodyPr wrap="square" lIns="0" tIns="0" rIns="0" bIns="0" rtlCol="0" anchor="t">
            <a:spAutoFit/>
          </a:bodyPr>
          <a:lstStyle/>
          <a:p>
            <a:pPr algn="ctr">
              <a:lnSpc>
                <a:spcPts val="4760"/>
              </a:lnSpc>
            </a:pPr>
            <a:r>
              <a:rPr lang="en-US" sz="2000" dirty="0">
                <a:solidFill>
                  <a:srgbClr val="000000"/>
                </a:solidFill>
                <a:ea typeface="Open Sans" panose="020B0606030504020204"/>
                <a:cs typeface="Open Sans" panose="020B0606030504020204"/>
                <a:sym typeface="Open Sans" panose="020B0606030504020204"/>
              </a:rPr>
              <a:t>La structure du sol </a:t>
            </a:r>
            <a:r>
              <a:rPr lang="en-US" sz="2000" dirty="0" err="1">
                <a:solidFill>
                  <a:srgbClr val="000000"/>
                </a:solidFill>
                <a:ea typeface="Open Sans" panose="020B0606030504020204"/>
                <a:cs typeface="Open Sans" panose="020B0606030504020204"/>
                <a:sym typeface="Open Sans" panose="020B0606030504020204"/>
              </a:rPr>
              <a:t>détermine</a:t>
            </a:r>
            <a:r>
              <a:rPr lang="en-US" sz="2000" dirty="0">
                <a:solidFill>
                  <a:srgbClr val="000000"/>
                </a:solidFill>
                <a:ea typeface="Open Sans" panose="020B0606030504020204"/>
                <a:cs typeface="Open Sans" panose="020B0606030504020204"/>
                <a:sym typeface="Open Sans" panose="020B0606030504020204"/>
              </a:rPr>
              <a:t> la porosité, </a:t>
            </a:r>
            <a:r>
              <a:rPr lang="en-US" sz="2000" dirty="0" err="1">
                <a:solidFill>
                  <a:srgbClr val="000000"/>
                </a:solidFill>
                <a:ea typeface="Open Sans" panose="020B0606030504020204"/>
                <a:cs typeface="Open Sans" panose="020B0606030504020204"/>
                <a:sym typeface="Open Sans" panose="020B0606030504020204"/>
              </a:rPr>
              <a:t>c’est</a:t>
            </a:r>
            <a:r>
              <a:rPr lang="en-US" sz="2000" dirty="0">
                <a:solidFill>
                  <a:srgbClr val="000000"/>
                </a:solidFill>
                <a:ea typeface="Open Sans" panose="020B0606030504020204"/>
                <a:cs typeface="Open Sans" panose="020B0606030504020204"/>
                <a:sym typeface="Open Sans" panose="020B0606030504020204"/>
              </a:rPr>
              <a:t>-à-dire le volume des pores </a:t>
            </a:r>
            <a:r>
              <a:rPr lang="en-US" sz="2000" dirty="0" err="1">
                <a:solidFill>
                  <a:srgbClr val="000000"/>
                </a:solidFill>
                <a:ea typeface="Open Sans" panose="020B0606030504020204"/>
                <a:cs typeface="Open Sans" panose="020B0606030504020204"/>
                <a:sym typeface="Open Sans" panose="020B0606030504020204"/>
              </a:rPr>
              <a:t>présents</a:t>
            </a:r>
            <a:r>
              <a:rPr lang="en-US" sz="2000" dirty="0">
                <a:solidFill>
                  <a:srgbClr val="000000"/>
                </a:solidFill>
                <a:ea typeface="Open Sans" panose="020B0606030504020204"/>
                <a:cs typeface="Open Sans" panose="020B0606030504020204"/>
                <a:sym typeface="Open Sans" panose="020B0606030504020204"/>
              </a:rPr>
              <a:t> dans le sol:</a:t>
            </a:r>
          </a:p>
        </p:txBody>
      </p:sp>
      <p:sp>
        <p:nvSpPr>
          <p:cNvPr id="7" name="ZoneTexte 6">
            <a:extLst>
              <a:ext uri="{FF2B5EF4-FFF2-40B4-BE49-F238E27FC236}">
                <a16:creationId xmlns:a16="http://schemas.microsoft.com/office/drawing/2014/main" id="{DF96F364-5799-CC09-D225-37BFBD08A8FC}"/>
              </a:ext>
            </a:extLst>
          </p:cNvPr>
          <p:cNvSpPr txBox="1"/>
          <p:nvPr/>
        </p:nvSpPr>
        <p:spPr>
          <a:xfrm>
            <a:off x="529511" y="1078109"/>
            <a:ext cx="11283043" cy="646331"/>
          </a:xfrm>
          <a:prstGeom prst="rect">
            <a:avLst/>
          </a:prstGeom>
          <a:noFill/>
        </p:spPr>
        <p:txBody>
          <a:bodyPr wrap="square">
            <a:spAutoFit/>
          </a:bodyPr>
          <a:lstStyle/>
          <a:p>
            <a:r>
              <a:rPr lang="fr-FR" b="1" dirty="0">
                <a:solidFill>
                  <a:srgbClr val="002060"/>
                </a:solidFill>
              </a:rPr>
              <a:t>Micropores</a:t>
            </a:r>
            <a:r>
              <a:rPr lang="fr-FR" dirty="0"/>
              <a:t>: retiennent l’eau par capillarité et constituent la réserve hydrique du sol.</a:t>
            </a:r>
          </a:p>
          <a:p>
            <a:r>
              <a:rPr lang="fr-FR" b="1" dirty="0">
                <a:solidFill>
                  <a:srgbClr val="002060"/>
                </a:solidFill>
              </a:rPr>
              <a:t>Macropores</a:t>
            </a:r>
            <a:r>
              <a:rPr lang="fr-FR" dirty="0"/>
              <a:t>: permettent un écoulement rapide de l’eau et assurent le drainage</a:t>
            </a:r>
          </a:p>
        </p:txBody>
      </p:sp>
      <p:pic>
        <p:nvPicPr>
          <p:cNvPr id="8" name="Image 7">
            <a:extLst>
              <a:ext uri="{FF2B5EF4-FFF2-40B4-BE49-F238E27FC236}">
                <a16:creationId xmlns:a16="http://schemas.microsoft.com/office/drawing/2014/main" id="{A90FA91B-C7CC-E06F-9C16-4F3AD92F8D60}"/>
              </a:ext>
            </a:extLst>
          </p:cNvPr>
          <p:cNvPicPr>
            <a:picLocks noChangeAspect="1"/>
          </p:cNvPicPr>
          <p:nvPr/>
        </p:nvPicPr>
        <p:blipFill>
          <a:blip r:embed="rId2"/>
          <a:stretch>
            <a:fillRect/>
          </a:stretch>
        </p:blipFill>
        <p:spPr>
          <a:xfrm>
            <a:off x="2640562" y="1826410"/>
            <a:ext cx="5362049" cy="2270997"/>
          </a:xfrm>
          <a:prstGeom prst="rect">
            <a:avLst/>
          </a:prstGeom>
          <a:ln w="19050">
            <a:solidFill>
              <a:schemeClr val="tx1"/>
            </a:solidFill>
          </a:ln>
        </p:spPr>
      </p:pic>
      <p:sp>
        <p:nvSpPr>
          <p:cNvPr id="10" name="ZoneTexte 9">
            <a:extLst>
              <a:ext uri="{FF2B5EF4-FFF2-40B4-BE49-F238E27FC236}">
                <a16:creationId xmlns:a16="http://schemas.microsoft.com/office/drawing/2014/main" id="{399D60C6-6E15-27E6-DDE6-A7E84ACE7ADD}"/>
              </a:ext>
            </a:extLst>
          </p:cNvPr>
          <p:cNvSpPr txBox="1"/>
          <p:nvPr/>
        </p:nvSpPr>
        <p:spPr>
          <a:xfrm>
            <a:off x="219893" y="4097407"/>
            <a:ext cx="2317935" cy="400110"/>
          </a:xfrm>
          <a:prstGeom prst="rect">
            <a:avLst/>
          </a:prstGeom>
          <a:noFill/>
        </p:spPr>
        <p:txBody>
          <a:bodyPr wrap="square">
            <a:spAutoFit/>
          </a:bodyPr>
          <a:lstStyle/>
          <a:p>
            <a:r>
              <a:rPr lang="fr-FR" sz="2000" b="1" dirty="0">
                <a:solidFill>
                  <a:srgbClr val="00B050"/>
                </a:solidFill>
              </a:rPr>
              <a:t>La rétention d’eau :</a:t>
            </a:r>
          </a:p>
        </p:txBody>
      </p:sp>
      <p:sp>
        <p:nvSpPr>
          <p:cNvPr id="12" name="ZoneTexte 11">
            <a:extLst>
              <a:ext uri="{FF2B5EF4-FFF2-40B4-BE49-F238E27FC236}">
                <a16:creationId xmlns:a16="http://schemas.microsoft.com/office/drawing/2014/main" id="{58A6575B-29CE-92A8-61A9-33489D2B5066}"/>
              </a:ext>
            </a:extLst>
          </p:cNvPr>
          <p:cNvSpPr txBox="1"/>
          <p:nvPr/>
        </p:nvSpPr>
        <p:spPr>
          <a:xfrm>
            <a:off x="389552" y="4497517"/>
            <a:ext cx="11562960" cy="369332"/>
          </a:xfrm>
          <a:prstGeom prst="rect">
            <a:avLst/>
          </a:prstGeom>
          <a:noFill/>
        </p:spPr>
        <p:txBody>
          <a:bodyPr wrap="square">
            <a:spAutoFit/>
          </a:bodyPr>
          <a:lstStyle/>
          <a:p>
            <a:r>
              <a:rPr lang="fr-FR" dirty="0"/>
              <a:t>La capacité de rétention d’eau est le volume d’eau retenu par le sol après filtration (drainage d’eau par la gravité) : </a:t>
            </a:r>
          </a:p>
        </p:txBody>
      </p:sp>
      <p:grpSp>
        <p:nvGrpSpPr>
          <p:cNvPr id="13" name="Group 5">
            <a:extLst>
              <a:ext uri="{FF2B5EF4-FFF2-40B4-BE49-F238E27FC236}">
                <a16:creationId xmlns:a16="http://schemas.microsoft.com/office/drawing/2014/main" id="{C5BC6857-0E32-E8A9-94AB-4E549E0C5A5A}"/>
              </a:ext>
            </a:extLst>
          </p:cNvPr>
          <p:cNvGrpSpPr/>
          <p:nvPr/>
        </p:nvGrpSpPr>
        <p:grpSpPr>
          <a:xfrm>
            <a:off x="4189306" y="4866849"/>
            <a:ext cx="2544479" cy="723494"/>
            <a:chOff x="0" y="-61423"/>
            <a:chExt cx="635000" cy="342143"/>
          </a:xfrm>
        </p:grpSpPr>
        <p:sp>
          <p:nvSpPr>
            <p:cNvPr id="14" name="Freeform 6">
              <a:extLst>
                <a:ext uri="{FF2B5EF4-FFF2-40B4-BE49-F238E27FC236}">
                  <a16:creationId xmlns:a16="http://schemas.microsoft.com/office/drawing/2014/main" id="{E3CFD22D-83AC-D1DD-1AF3-93C47CFD1E9D}"/>
                </a:ext>
              </a:extLst>
            </p:cNvPr>
            <p:cNvSpPr/>
            <p:nvPr/>
          </p:nvSpPr>
          <p:spPr>
            <a:xfrm>
              <a:off x="0" y="0"/>
              <a:ext cx="635000" cy="280720"/>
            </a:xfrm>
            <a:custGeom>
              <a:avLst/>
              <a:gdLst/>
              <a:ahLst/>
              <a:cxnLst/>
              <a:rect l="l" t="t" r="r" b="b"/>
              <a:pathLst>
                <a:path w="635000" h="280720">
                  <a:moveTo>
                    <a:pt x="48997" y="0"/>
                  </a:moveTo>
                  <a:lnTo>
                    <a:pt x="586003" y="0"/>
                  </a:lnTo>
                  <a:cubicBezTo>
                    <a:pt x="598998" y="0"/>
                    <a:pt x="611460" y="5162"/>
                    <a:pt x="620649" y="14351"/>
                  </a:cubicBezTo>
                  <a:cubicBezTo>
                    <a:pt x="629838" y="23540"/>
                    <a:pt x="635000" y="36002"/>
                    <a:pt x="635000" y="48997"/>
                  </a:cubicBezTo>
                  <a:lnTo>
                    <a:pt x="635000" y="231724"/>
                  </a:lnTo>
                  <a:cubicBezTo>
                    <a:pt x="635000" y="244718"/>
                    <a:pt x="629838" y="257181"/>
                    <a:pt x="620649" y="266370"/>
                  </a:cubicBezTo>
                  <a:cubicBezTo>
                    <a:pt x="611460" y="275558"/>
                    <a:pt x="598998" y="280720"/>
                    <a:pt x="586003" y="280720"/>
                  </a:cubicBezTo>
                  <a:lnTo>
                    <a:pt x="48997" y="280720"/>
                  </a:lnTo>
                  <a:cubicBezTo>
                    <a:pt x="36002" y="280720"/>
                    <a:pt x="23540" y="275558"/>
                    <a:pt x="14351" y="266370"/>
                  </a:cubicBezTo>
                  <a:cubicBezTo>
                    <a:pt x="5162" y="257181"/>
                    <a:pt x="0" y="244718"/>
                    <a:pt x="0" y="231724"/>
                  </a:cubicBezTo>
                  <a:lnTo>
                    <a:pt x="0" y="48997"/>
                  </a:lnTo>
                  <a:cubicBezTo>
                    <a:pt x="0" y="36002"/>
                    <a:pt x="5162" y="23540"/>
                    <a:pt x="14351" y="14351"/>
                  </a:cubicBezTo>
                  <a:cubicBezTo>
                    <a:pt x="23540" y="5162"/>
                    <a:pt x="36002" y="0"/>
                    <a:pt x="48997" y="0"/>
                  </a:cubicBezTo>
                  <a:close/>
                </a:path>
              </a:pathLst>
            </a:custGeom>
            <a:solidFill>
              <a:srgbClr val="BBD59C"/>
            </a:solidFill>
            <a:ln w="38100" cap="rnd">
              <a:solidFill>
                <a:srgbClr val="000000"/>
              </a:solidFill>
              <a:prstDash val="solid"/>
              <a:round/>
            </a:ln>
          </p:spPr>
        </p:sp>
        <p:sp>
          <p:nvSpPr>
            <p:cNvPr id="15" name="TextBox 7">
              <a:extLst>
                <a:ext uri="{FF2B5EF4-FFF2-40B4-BE49-F238E27FC236}">
                  <a16:creationId xmlns:a16="http://schemas.microsoft.com/office/drawing/2014/main" id="{53FA2FF5-3239-6244-7C20-DCF7DB571EE3}"/>
                </a:ext>
              </a:extLst>
            </p:cNvPr>
            <p:cNvSpPr txBox="1"/>
            <p:nvPr/>
          </p:nvSpPr>
          <p:spPr>
            <a:xfrm>
              <a:off x="0" y="-61423"/>
              <a:ext cx="635000" cy="278963"/>
            </a:xfrm>
            <a:prstGeom prst="rect">
              <a:avLst/>
            </a:prstGeom>
          </p:spPr>
          <p:txBody>
            <a:bodyPr lIns="50800" tIns="50800" rIns="50800" bIns="50800" rtlCol="0" anchor="ctr"/>
            <a:lstStyle/>
            <a:p>
              <a:pPr algn="ctr">
                <a:lnSpc>
                  <a:spcPts val="5600"/>
                </a:lnSpc>
              </a:pPr>
              <a:r>
                <a:rPr lang="en-US" sz="2000" dirty="0" err="1">
                  <a:solidFill>
                    <a:srgbClr val="000000"/>
                  </a:solidFill>
                  <a:ea typeface="Playfair Display"/>
                  <a:cs typeface="Playfair Display"/>
                  <a:sym typeface="Playfair Display"/>
                </a:rPr>
                <a:t>Vr</a:t>
              </a:r>
              <a:r>
                <a:rPr lang="en-US" sz="2000" dirty="0">
                  <a:solidFill>
                    <a:srgbClr val="000000"/>
                  </a:solidFill>
                  <a:ea typeface="Playfair Display"/>
                  <a:cs typeface="Playfair Display"/>
                  <a:sym typeface="Playfair Display"/>
                </a:rPr>
                <a:t> = V−V g</a:t>
              </a:r>
            </a:p>
          </p:txBody>
        </p:sp>
      </p:grpSp>
      <p:sp>
        <p:nvSpPr>
          <p:cNvPr id="17" name="ZoneTexte 16">
            <a:extLst>
              <a:ext uri="{FF2B5EF4-FFF2-40B4-BE49-F238E27FC236}">
                <a16:creationId xmlns:a16="http://schemas.microsoft.com/office/drawing/2014/main" id="{0BE6F5E9-5E69-2496-3DA6-6DA6AEDB8BDA}"/>
              </a:ext>
            </a:extLst>
          </p:cNvPr>
          <p:cNvSpPr txBox="1"/>
          <p:nvPr/>
        </p:nvSpPr>
        <p:spPr>
          <a:xfrm>
            <a:off x="529511" y="5720228"/>
            <a:ext cx="6097554" cy="923330"/>
          </a:xfrm>
          <a:prstGeom prst="rect">
            <a:avLst/>
          </a:prstGeom>
          <a:noFill/>
        </p:spPr>
        <p:txBody>
          <a:bodyPr wrap="square">
            <a:spAutoFit/>
          </a:bodyPr>
          <a:lstStyle/>
          <a:p>
            <a:r>
              <a:rPr lang="fr-FR" dirty="0"/>
              <a:t> </a:t>
            </a:r>
            <a:r>
              <a:rPr lang="fr-FR" dirty="0" err="1"/>
              <a:t>Vr</a:t>
            </a:r>
            <a:r>
              <a:rPr lang="fr-FR" dirty="0"/>
              <a:t> : le volume d’eau retenu par le sol.</a:t>
            </a:r>
          </a:p>
          <a:p>
            <a:r>
              <a:rPr lang="fr-FR" dirty="0"/>
              <a:t>  V : volume totale d’eau entrée</a:t>
            </a:r>
          </a:p>
          <a:p>
            <a:r>
              <a:rPr lang="fr-FR" dirty="0"/>
              <a:t>  Vg : l’eau filtrée ; l’eau de gravité.</a:t>
            </a:r>
          </a:p>
        </p:txBody>
      </p:sp>
    </p:spTree>
    <p:extLst>
      <p:ext uri="{BB962C8B-B14F-4D97-AF65-F5344CB8AC3E}">
        <p14:creationId xmlns:p14="http://schemas.microsoft.com/office/powerpoint/2010/main" val="6666388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8E0352FF-B4E3-8C29-90B7-C5482271BF59}"/>
              </a:ext>
            </a:extLst>
          </p:cNvPr>
          <p:cNvSpPr txBox="1"/>
          <p:nvPr/>
        </p:nvSpPr>
        <p:spPr>
          <a:xfrm>
            <a:off x="286915" y="99990"/>
            <a:ext cx="2708210" cy="400110"/>
          </a:xfrm>
          <a:prstGeom prst="rect">
            <a:avLst/>
          </a:prstGeom>
          <a:noFill/>
        </p:spPr>
        <p:txBody>
          <a:bodyPr wrap="square">
            <a:spAutoFit/>
          </a:bodyPr>
          <a:lstStyle/>
          <a:p>
            <a:r>
              <a:rPr lang="fr-FR" sz="2000" b="1" dirty="0">
                <a:solidFill>
                  <a:srgbClr val="00B050"/>
                </a:solidFill>
              </a:rPr>
              <a:t>La perméabilité du sol :</a:t>
            </a:r>
          </a:p>
        </p:txBody>
      </p:sp>
      <p:sp>
        <p:nvSpPr>
          <p:cNvPr id="7" name="ZoneTexte 6">
            <a:extLst>
              <a:ext uri="{FF2B5EF4-FFF2-40B4-BE49-F238E27FC236}">
                <a16:creationId xmlns:a16="http://schemas.microsoft.com/office/drawing/2014/main" id="{B0311BAE-100A-EC6F-A084-C201B13AB103}"/>
              </a:ext>
            </a:extLst>
          </p:cNvPr>
          <p:cNvSpPr txBox="1"/>
          <p:nvPr/>
        </p:nvSpPr>
        <p:spPr>
          <a:xfrm>
            <a:off x="286915" y="548369"/>
            <a:ext cx="10928479" cy="369332"/>
          </a:xfrm>
          <a:prstGeom prst="rect">
            <a:avLst/>
          </a:prstGeom>
          <a:noFill/>
        </p:spPr>
        <p:txBody>
          <a:bodyPr wrap="square">
            <a:spAutoFit/>
          </a:bodyPr>
          <a:lstStyle/>
          <a:p>
            <a:r>
              <a:rPr lang="fr-FR" dirty="0"/>
              <a:t>C’est la capacité du sol à laisser circuler l’eau à travers les macropores.</a:t>
            </a:r>
          </a:p>
        </p:txBody>
      </p:sp>
      <p:sp>
        <p:nvSpPr>
          <p:cNvPr id="9" name="ZoneTexte 8">
            <a:extLst>
              <a:ext uri="{FF2B5EF4-FFF2-40B4-BE49-F238E27FC236}">
                <a16:creationId xmlns:a16="http://schemas.microsoft.com/office/drawing/2014/main" id="{2449FCDB-43B0-75C1-01C6-66F214B47359}"/>
              </a:ext>
            </a:extLst>
          </p:cNvPr>
          <p:cNvSpPr txBox="1"/>
          <p:nvPr/>
        </p:nvSpPr>
        <p:spPr>
          <a:xfrm>
            <a:off x="286915" y="917701"/>
            <a:ext cx="8707793" cy="369332"/>
          </a:xfrm>
          <a:prstGeom prst="rect">
            <a:avLst/>
          </a:prstGeom>
          <a:noFill/>
        </p:spPr>
        <p:txBody>
          <a:bodyPr wrap="square">
            <a:spAutoFit/>
          </a:bodyPr>
          <a:lstStyle/>
          <a:p>
            <a:r>
              <a:rPr lang="fr-FR" dirty="0"/>
              <a:t>On peut l’exprimer par la vitesse de filtration d’eau dans un temps donné :</a:t>
            </a:r>
          </a:p>
        </p:txBody>
      </p:sp>
      <p:grpSp>
        <p:nvGrpSpPr>
          <p:cNvPr id="17" name="Group 5">
            <a:extLst>
              <a:ext uri="{FF2B5EF4-FFF2-40B4-BE49-F238E27FC236}">
                <a16:creationId xmlns:a16="http://schemas.microsoft.com/office/drawing/2014/main" id="{08EBE86B-BDF7-73AC-DACB-86E9260C066E}"/>
              </a:ext>
            </a:extLst>
          </p:cNvPr>
          <p:cNvGrpSpPr/>
          <p:nvPr/>
        </p:nvGrpSpPr>
        <p:grpSpPr>
          <a:xfrm>
            <a:off x="2817706" y="1253046"/>
            <a:ext cx="4497493" cy="723494"/>
            <a:chOff x="0" y="-61423"/>
            <a:chExt cx="1122394" cy="342143"/>
          </a:xfrm>
        </p:grpSpPr>
        <p:sp>
          <p:nvSpPr>
            <p:cNvPr id="18" name="Freeform 6">
              <a:extLst>
                <a:ext uri="{FF2B5EF4-FFF2-40B4-BE49-F238E27FC236}">
                  <a16:creationId xmlns:a16="http://schemas.microsoft.com/office/drawing/2014/main" id="{3E22C86C-55F3-1549-4641-399D3F451361}"/>
                </a:ext>
              </a:extLst>
            </p:cNvPr>
            <p:cNvSpPr/>
            <p:nvPr/>
          </p:nvSpPr>
          <p:spPr>
            <a:xfrm>
              <a:off x="0" y="0"/>
              <a:ext cx="1122394" cy="280720"/>
            </a:xfrm>
            <a:custGeom>
              <a:avLst/>
              <a:gdLst/>
              <a:ahLst/>
              <a:cxnLst/>
              <a:rect l="l" t="t" r="r" b="b"/>
              <a:pathLst>
                <a:path w="635000" h="280720">
                  <a:moveTo>
                    <a:pt x="48997" y="0"/>
                  </a:moveTo>
                  <a:lnTo>
                    <a:pt x="586003" y="0"/>
                  </a:lnTo>
                  <a:cubicBezTo>
                    <a:pt x="598998" y="0"/>
                    <a:pt x="611460" y="5162"/>
                    <a:pt x="620649" y="14351"/>
                  </a:cubicBezTo>
                  <a:cubicBezTo>
                    <a:pt x="629838" y="23540"/>
                    <a:pt x="635000" y="36002"/>
                    <a:pt x="635000" y="48997"/>
                  </a:cubicBezTo>
                  <a:lnTo>
                    <a:pt x="635000" y="231724"/>
                  </a:lnTo>
                  <a:cubicBezTo>
                    <a:pt x="635000" y="244718"/>
                    <a:pt x="629838" y="257181"/>
                    <a:pt x="620649" y="266370"/>
                  </a:cubicBezTo>
                  <a:cubicBezTo>
                    <a:pt x="611460" y="275558"/>
                    <a:pt x="598998" y="280720"/>
                    <a:pt x="586003" y="280720"/>
                  </a:cubicBezTo>
                  <a:lnTo>
                    <a:pt x="48997" y="280720"/>
                  </a:lnTo>
                  <a:cubicBezTo>
                    <a:pt x="36002" y="280720"/>
                    <a:pt x="23540" y="275558"/>
                    <a:pt x="14351" y="266370"/>
                  </a:cubicBezTo>
                  <a:cubicBezTo>
                    <a:pt x="5162" y="257181"/>
                    <a:pt x="0" y="244718"/>
                    <a:pt x="0" y="231724"/>
                  </a:cubicBezTo>
                  <a:lnTo>
                    <a:pt x="0" y="48997"/>
                  </a:lnTo>
                  <a:cubicBezTo>
                    <a:pt x="0" y="36002"/>
                    <a:pt x="5162" y="23540"/>
                    <a:pt x="14351" y="14351"/>
                  </a:cubicBezTo>
                  <a:cubicBezTo>
                    <a:pt x="23540" y="5162"/>
                    <a:pt x="36002" y="0"/>
                    <a:pt x="48997" y="0"/>
                  </a:cubicBezTo>
                  <a:close/>
                </a:path>
              </a:pathLst>
            </a:custGeom>
            <a:solidFill>
              <a:srgbClr val="BBD59C"/>
            </a:solidFill>
            <a:ln w="38100" cap="rnd">
              <a:solidFill>
                <a:srgbClr val="000000"/>
              </a:solidFill>
              <a:prstDash val="solid"/>
              <a:round/>
            </a:ln>
          </p:spPr>
        </p:sp>
        <p:sp>
          <p:nvSpPr>
            <p:cNvPr id="19" name="TextBox 7">
              <a:extLst>
                <a:ext uri="{FF2B5EF4-FFF2-40B4-BE49-F238E27FC236}">
                  <a16:creationId xmlns:a16="http://schemas.microsoft.com/office/drawing/2014/main" id="{50468461-1FF2-A7CF-7124-75D04162B20A}"/>
                </a:ext>
              </a:extLst>
            </p:cNvPr>
            <p:cNvSpPr txBox="1"/>
            <p:nvPr/>
          </p:nvSpPr>
          <p:spPr>
            <a:xfrm>
              <a:off x="0" y="-61423"/>
              <a:ext cx="1092123" cy="278963"/>
            </a:xfrm>
            <a:prstGeom prst="rect">
              <a:avLst/>
            </a:prstGeom>
          </p:spPr>
          <p:txBody>
            <a:bodyPr lIns="50800" tIns="50800" rIns="50800" bIns="50800" rtlCol="0" anchor="ctr"/>
            <a:lstStyle/>
            <a:p>
              <a:pPr algn="ctr">
                <a:lnSpc>
                  <a:spcPts val="5600"/>
                </a:lnSpc>
              </a:pPr>
              <a:r>
                <a:rPr lang="en-US" sz="2000" dirty="0">
                  <a:solidFill>
                    <a:srgbClr val="000000"/>
                  </a:solidFill>
                  <a:ea typeface="Playfair Display"/>
                  <a:cs typeface="Playfair Display"/>
                  <a:sym typeface="Playfair Display"/>
                </a:rPr>
                <a:t>P= V g / (t2−t1) [cm3/</a:t>
              </a:r>
              <a:r>
                <a:rPr lang="en-US" sz="2000" dirty="0" err="1">
                  <a:solidFill>
                    <a:srgbClr val="000000"/>
                  </a:solidFill>
                  <a:ea typeface="Playfair Display"/>
                  <a:cs typeface="Playfair Display"/>
                  <a:sym typeface="Playfair Display"/>
                </a:rPr>
                <a:t>mn</a:t>
              </a:r>
              <a:r>
                <a:rPr lang="en-US" sz="2000" dirty="0">
                  <a:solidFill>
                    <a:srgbClr val="000000"/>
                  </a:solidFill>
                  <a:ea typeface="Playfair Display"/>
                  <a:cs typeface="Playfair Display"/>
                  <a:sym typeface="Playfair Display"/>
                </a:rPr>
                <a:t>]</a:t>
              </a:r>
            </a:p>
          </p:txBody>
        </p:sp>
      </p:grpSp>
      <p:sp>
        <p:nvSpPr>
          <p:cNvPr id="21" name="ZoneTexte 20">
            <a:extLst>
              <a:ext uri="{FF2B5EF4-FFF2-40B4-BE49-F238E27FC236}">
                <a16:creationId xmlns:a16="http://schemas.microsoft.com/office/drawing/2014/main" id="{FC424A13-BCC4-F9CB-9BB8-4AB4EF909644}"/>
              </a:ext>
            </a:extLst>
          </p:cNvPr>
          <p:cNvSpPr txBox="1"/>
          <p:nvPr/>
        </p:nvSpPr>
        <p:spPr>
          <a:xfrm>
            <a:off x="410547" y="2070680"/>
            <a:ext cx="8782438" cy="923330"/>
          </a:xfrm>
          <a:prstGeom prst="rect">
            <a:avLst/>
          </a:prstGeom>
          <a:noFill/>
        </p:spPr>
        <p:txBody>
          <a:bodyPr wrap="square">
            <a:spAutoFit/>
          </a:bodyPr>
          <a:lstStyle/>
          <a:p>
            <a:r>
              <a:rPr lang="fr-FR" dirty="0"/>
              <a:t>Vg : l’eau filtrée ; l’eau de gravité.</a:t>
            </a:r>
          </a:p>
          <a:p>
            <a:r>
              <a:rPr lang="fr-FR" dirty="0"/>
              <a:t>T1 : Le temps </a:t>
            </a:r>
            <a:r>
              <a:rPr lang="fr-FR" dirty="0" err="1"/>
              <a:t>corresppondant</a:t>
            </a:r>
            <a:r>
              <a:rPr lang="fr-FR" dirty="0"/>
              <a:t> l’</a:t>
            </a:r>
            <a:r>
              <a:rPr lang="fr-FR" dirty="0" err="1"/>
              <a:t>apparaition</a:t>
            </a:r>
            <a:r>
              <a:rPr lang="fr-FR" dirty="0"/>
              <a:t> de la </a:t>
            </a:r>
            <a:r>
              <a:rPr lang="fr-FR" dirty="0" err="1"/>
              <a:t>premiére</a:t>
            </a:r>
            <a:r>
              <a:rPr lang="fr-FR" dirty="0"/>
              <a:t> goute de l’eau de gravité.</a:t>
            </a:r>
          </a:p>
          <a:p>
            <a:r>
              <a:rPr lang="fr-FR" dirty="0"/>
              <a:t>T2 : Le temps </a:t>
            </a:r>
            <a:r>
              <a:rPr lang="fr-FR" dirty="0" err="1"/>
              <a:t>corresppondant</a:t>
            </a:r>
            <a:r>
              <a:rPr lang="fr-FR" dirty="0"/>
              <a:t> l’</a:t>
            </a:r>
            <a:r>
              <a:rPr lang="fr-FR" dirty="0" err="1"/>
              <a:t>apparaition</a:t>
            </a:r>
            <a:r>
              <a:rPr lang="fr-FR" dirty="0"/>
              <a:t> de la </a:t>
            </a:r>
            <a:r>
              <a:rPr lang="fr-FR" dirty="0" err="1"/>
              <a:t>derniére</a:t>
            </a:r>
            <a:r>
              <a:rPr lang="fr-FR" dirty="0"/>
              <a:t> goute de l’eau de gravité.</a:t>
            </a:r>
          </a:p>
        </p:txBody>
      </p:sp>
      <p:sp>
        <p:nvSpPr>
          <p:cNvPr id="23" name="ZoneTexte 22">
            <a:extLst>
              <a:ext uri="{FF2B5EF4-FFF2-40B4-BE49-F238E27FC236}">
                <a16:creationId xmlns:a16="http://schemas.microsoft.com/office/drawing/2014/main" id="{C85D1B40-70AB-1614-13FD-65A6D189CC05}"/>
              </a:ext>
            </a:extLst>
          </p:cNvPr>
          <p:cNvSpPr txBox="1"/>
          <p:nvPr/>
        </p:nvSpPr>
        <p:spPr>
          <a:xfrm>
            <a:off x="286915" y="3021695"/>
            <a:ext cx="3995836" cy="400110"/>
          </a:xfrm>
          <a:prstGeom prst="rect">
            <a:avLst/>
          </a:prstGeom>
          <a:noFill/>
        </p:spPr>
        <p:txBody>
          <a:bodyPr wrap="square">
            <a:spAutoFit/>
          </a:bodyPr>
          <a:lstStyle/>
          <a:p>
            <a:r>
              <a:rPr lang="fr-FR" sz="2000" b="1" dirty="0">
                <a:solidFill>
                  <a:srgbClr val="00B050"/>
                </a:solidFill>
              </a:rPr>
              <a:t>La répartition de l’eau dans le sol :</a:t>
            </a:r>
          </a:p>
        </p:txBody>
      </p:sp>
      <p:sp>
        <p:nvSpPr>
          <p:cNvPr id="25" name="ZoneTexte 24">
            <a:extLst>
              <a:ext uri="{FF2B5EF4-FFF2-40B4-BE49-F238E27FC236}">
                <a16:creationId xmlns:a16="http://schemas.microsoft.com/office/drawing/2014/main" id="{AB3B74A6-F643-552E-3CD4-14AF416AC172}"/>
              </a:ext>
            </a:extLst>
          </p:cNvPr>
          <p:cNvSpPr txBox="1"/>
          <p:nvPr/>
        </p:nvSpPr>
        <p:spPr>
          <a:xfrm>
            <a:off x="286915" y="3429000"/>
            <a:ext cx="3318198" cy="1200329"/>
          </a:xfrm>
          <a:prstGeom prst="rect">
            <a:avLst/>
          </a:prstGeom>
          <a:noFill/>
          <a:ln w="19050">
            <a:solidFill>
              <a:srgbClr val="002060"/>
            </a:solidFill>
          </a:ln>
        </p:spPr>
        <p:txBody>
          <a:bodyPr wrap="square">
            <a:spAutoFit/>
          </a:bodyPr>
          <a:lstStyle/>
          <a:p>
            <a:r>
              <a:rPr lang="fr-FR" dirty="0"/>
              <a:t>L’eau de gravité: l’eau qui s’écoule facilement sous l’effet de la gravité. Elle occupe les espaces lacunaires.</a:t>
            </a:r>
          </a:p>
        </p:txBody>
      </p:sp>
      <p:sp>
        <p:nvSpPr>
          <p:cNvPr id="27" name="ZoneTexte 26">
            <a:extLst>
              <a:ext uri="{FF2B5EF4-FFF2-40B4-BE49-F238E27FC236}">
                <a16:creationId xmlns:a16="http://schemas.microsoft.com/office/drawing/2014/main" id="{588158E4-D1F7-0C46-91A2-5E0355699954}"/>
              </a:ext>
            </a:extLst>
          </p:cNvPr>
          <p:cNvSpPr txBox="1"/>
          <p:nvPr/>
        </p:nvSpPr>
        <p:spPr>
          <a:xfrm>
            <a:off x="7814582" y="3449489"/>
            <a:ext cx="3920412" cy="1200329"/>
          </a:xfrm>
          <a:prstGeom prst="rect">
            <a:avLst/>
          </a:prstGeom>
          <a:noFill/>
          <a:ln w="19050">
            <a:solidFill>
              <a:srgbClr val="002060"/>
            </a:solidFill>
          </a:ln>
        </p:spPr>
        <p:txBody>
          <a:bodyPr wrap="square">
            <a:spAutoFit/>
          </a:bodyPr>
          <a:lstStyle/>
          <a:p>
            <a:r>
              <a:rPr lang="fr-FR" dirty="0"/>
              <a:t>L’eau hygroscopique: L’eau qui reste trop bien retenue par les particules du sol. Cette eau n’est pas absorbable par les racines des plantes.</a:t>
            </a:r>
          </a:p>
        </p:txBody>
      </p:sp>
      <p:sp>
        <p:nvSpPr>
          <p:cNvPr id="29" name="ZoneTexte 28">
            <a:extLst>
              <a:ext uri="{FF2B5EF4-FFF2-40B4-BE49-F238E27FC236}">
                <a16:creationId xmlns:a16="http://schemas.microsoft.com/office/drawing/2014/main" id="{641C3186-8F30-DEBF-E61D-8E816BCEB12F}"/>
              </a:ext>
            </a:extLst>
          </p:cNvPr>
          <p:cNvSpPr txBox="1"/>
          <p:nvPr/>
        </p:nvSpPr>
        <p:spPr>
          <a:xfrm>
            <a:off x="3997001" y="3449490"/>
            <a:ext cx="3318198" cy="1200329"/>
          </a:xfrm>
          <a:prstGeom prst="rect">
            <a:avLst/>
          </a:prstGeom>
          <a:noFill/>
          <a:ln w="19050">
            <a:solidFill>
              <a:srgbClr val="002060"/>
            </a:solidFill>
          </a:ln>
        </p:spPr>
        <p:txBody>
          <a:bodyPr wrap="square">
            <a:spAutoFit/>
          </a:bodyPr>
          <a:lstStyle/>
          <a:p>
            <a:r>
              <a:rPr lang="fr-FR" dirty="0"/>
              <a:t>L’eau capillaire: l’eau retenue dans le sol autour des particules du sol. Cette eau est facilement utilisable par la plante. </a:t>
            </a:r>
          </a:p>
        </p:txBody>
      </p:sp>
      <p:pic>
        <p:nvPicPr>
          <p:cNvPr id="30" name="Image 29">
            <a:extLst>
              <a:ext uri="{FF2B5EF4-FFF2-40B4-BE49-F238E27FC236}">
                <a16:creationId xmlns:a16="http://schemas.microsoft.com/office/drawing/2014/main" id="{88AAFBE3-D980-BFA2-E9B2-2652E9DE1CBA}"/>
              </a:ext>
            </a:extLst>
          </p:cNvPr>
          <p:cNvPicPr>
            <a:picLocks noChangeAspect="1"/>
          </p:cNvPicPr>
          <p:nvPr/>
        </p:nvPicPr>
        <p:blipFill>
          <a:blip r:embed="rId2"/>
          <a:srcRect r="68546"/>
          <a:stretch>
            <a:fillRect/>
          </a:stretch>
        </p:blipFill>
        <p:spPr>
          <a:xfrm>
            <a:off x="533622" y="4998662"/>
            <a:ext cx="2824784" cy="1798156"/>
          </a:xfrm>
          <a:prstGeom prst="rect">
            <a:avLst/>
          </a:prstGeom>
          <a:ln w="19050">
            <a:solidFill>
              <a:srgbClr val="002060"/>
            </a:solidFill>
          </a:ln>
        </p:spPr>
      </p:pic>
      <p:pic>
        <p:nvPicPr>
          <p:cNvPr id="31" name="Image 30">
            <a:extLst>
              <a:ext uri="{FF2B5EF4-FFF2-40B4-BE49-F238E27FC236}">
                <a16:creationId xmlns:a16="http://schemas.microsoft.com/office/drawing/2014/main" id="{75BC2FB4-E1CE-B95F-64A5-68BB64A1EEF8}"/>
              </a:ext>
            </a:extLst>
          </p:cNvPr>
          <p:cNvPicPr>
            <a:picLocks noChangeAspect="1"/>
          </p:cNvPicPr>
          <p:nvPr/>
        </p:nvPicPr>
        <p:blipFill>
          <a:blip r:embed="rId2"/>
          <a:srcRect l="34579" r="33266"/>
          <a:stretch>
            <a:fillRect/>
          </a:stretch>
        </p:blipFill>
        <p:spPr>
          <a:xfrm>
            <a:off x="4282751" y="4998662"/>
            <a:ext cx="2904150" cy="1808345"/>
          </a:xfrm>
          <a:prstGeom prst="rect">
            <a:avLst/>
          </a:prstGeom>
          <a:ln w="19050">
            <a:solidFill>
              <a:srgbClr val="002060"/>
            </a:solidFill>
          </a:ln>
        </p:spPr>
      </p:pic>
      <p:pic>
        <p:nvPicPr>
          <p:cNvPr id="32" name="Image 31">
            <a:extLst>
              <a:ext uri="{FF2B5EF4-FFF2-40B4-BE49-F238E27FC236}">
                <a16:creationId xmlns:a16="http://schemas.microsoft.com/office/drawing/2014/main" id="{B5F5D885-D60B-0610-5431-CD110FE0D1AB}"/>
              </a:ext>
            </a:extLst>
          </p:cNvPr>
          <p:cNvPicPr>
            <a:picLocks noChangeAspect="1"/>
          </p:cNvPicPr>
          <p:nvPr/>
        </p:nvPicPr>
        <p:blipFill>
          <a:blip r:embed="rId2"/>
          <a:srcRect l="68418"/>
          <a:stretch>
            <a:fillRect/>
          </a:stretch>
        </p:blipFill>
        <p:spPr>
          <a:xfrm>
            <a:off x="8377141" y="4998663"/>
            <a:ext cx="2881211" cy="1798156"/>
          </a:xfrm>
          <a:prstGeom prst="rect">
            <a:avLst/>
          </a:prstGeom>
          <a:ln w="19050">
            <a:solidFill>
              <a:srgbClr val="002060"/>
            </a:solidFill>
          </a:ln>
        </p:spPr>
      </p:pic>
      <p:sp>
        <p:nvSpPr>
          <p:cNvPr id="33" name="Flèche : bas 32">
            <a:extLst>
              <a:ext uri="{FF2B5EF4-FFF2-40B4-BE49-F238E27FC236}">
                <a16:creationId xmlns:a16="http://schemas.microsoft.com/office/drawing/2014/main" id="{A1891A3F-2842-846E-16E9-62F06ECBC001}"/>
              </a:ext>
            </a:extLst>
          </p:cNvPr>
          <p:cNvSpPr/>
          <p:nvPr/>
        </p:nvSpPr>
        <p:spPr>
          <a:xfrm>
            <a:off x="1782147" y="4649818"/>
            <a:ext cx="261257" cy="30720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lèche : bas 33">
            <a:extLst>
              <a:ext uri="{FF2B5EF4-FFF2-40B4-BE49-F238E27FC236}">
                <a16:creationId xmlns:a16="http://schemas.microsoft.com/office/drawing/2014/main" id="{A74C93B2-0EA1-0A75-B47F-C8D025BE7AE3}"/>
              </a:ext>
            </a:extLst>
          </p:cNvPr>
          <p:cNvSpPr/>
          <p:nvPr/>
        </p:nvSpPr>
        <p:spPr>
          <a:xfrm>
            <a:off x="5525471" y="4670639"/>
            <a:ext cx="261257" cy="30720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Flèche : bas 34">
            <a:extLst>
              <a:ext uri="{FF2B5EF4-FFF2-40B4-BE49-F238E27FC236}">
                <a16:creationId xmlns:a16="http://schemas.microsoft.com/office/drawing/2014/main" id="{E98FCB7F-B293-940C-B0E0-D9418A1141DF}"/>
              </a:ext>
            </a:extLst>
          </p:cNvPr>
          <p:cNvSpPr/>
          <p:nvPr/>
        </p:nvSpPr>
        <p:spPr>
          <a:xfrm>
            <a:off x="9644159" y="4670639"/>
            <a:ext cx="261257" cy="307203"/>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31212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1000" fill="hold"/>
                                        <p:tgtEl>
                                          <p:spTgt spid="2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1000"/>
                                        <p:tgtEl>
                                          <p:spTgt spid="35"/>
                                        </p:tgtEl>
                                      </p:cBhvr>
                                    </p:animEffect>
                                    <p:anim calcmode="lin" valueType="num">
                                      <p:cBhvr>
                                        <p:cTn id="48" dur="1000" fill="hold"/>
                                        <p:tgtEl>
                                          <p:spTgt spid="35"/>
                                        </p:tgtEl>
                                        <p:attrNameLst>
                                          <p:attrName>ppt_x</p:attrName>
                                        </p:attrNameLst>
                                      </p:cBhvr>
                                      <p:tavLst>
                                        <p:tav tm="0">
                                          <p:val>
                                            <p:strVal val="#ppt_x"/>
                                          </p:val>
                                        </p:tav>
                                        <p:tav tm="100000">
                                          <p:val>
                                            <p:strVal val="#ppt_x"/>
                                          </p:val>
                                        </p:tav>
                                      </p:tavLst>
                                    </p:anim>
                                    <p:anim calcmode="lin" valueType="num">
                                      <p:cBhvr>
                                        <p:cTn id="49" dur="1000" fill="hold"/>
                                        <p:tgtEl>
                                          <p:spTgt spid="3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1000"/>
                                        <p:tgtEl>
                                          <p:spTgt spid="32"/>
                                        </p:tgtEl>
                                      </p:cBhvr>
                                    </p:animEffect>
                                    <p:anim calcmode="lin" valueType="num">
                                      <p:cBhvr>
                                        <p:cTn id="53" dur="1000" fill="hold"/>
                                        <p:tgtEl>
                                          <p:spTgt spid="32"/>
                                        </p:tgtEl>
                                        <p:attrNameLst>
                                          <p:attrName>ppt_x</p:attrName>
                                        </p:attrNameLst>
                                      </p:cBhvr>
                                      <p:tavLst>
                                        <p:tav tm="0">
                                          <p:val>
                                            <p:strVal val="#ppt_x"/>
                                          </p:val>
                                        </p:tav>
                                        <p:tav tm="100000">
                                          <p:val>
                                            <p:strVal val="#ppt_x"/>
                                          </p:val>
                                        </p:tav>
                                      </p:tavLst>
                                    </p:anim>
                                    <p:anim calcmode="lin" valueType="num">
                                      <p:cBhvr>
                                        <p:cTn id="5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animBg="1"/>
      <p:bldP spid="27" grpId="0" animBg="1"/>
      <p:bldP spid="29" grpId="0" animBg="1"/>
      <p:bldP spid="33" grpId="0" animBg="1"/>
      <p:bldP spid="34" grpId="0" animBg="1"/>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103C90F-6343-6E22-9437-758F9BC8C25B}"/>
              </a:ext>
            </a:extLst>
          </p:cNvPr>
          <p:cNvSpPr txBox="1"/>
          <p:nvPr/>
        </p:nvSpPr>
        <p:spPr>
          <a:xfrm>
            <a:off x="171061" y="275012"/>
            <a:ext cx="10291666" cy="400110"/>
          </a:xfrm>
          <a:prstGeom prst="rect">
            <a:avLst/>
          </a:prstGeom>
          <a:noFill/>
        </p:spPr>
        <p:txBody>
          <a:bodyPr wrap="square">
            <a:spAutoFit/>
          </a:bodyPr>
          <a:lstStyle/>
          <a:p>
            <a:r>
              <a:rPr lang="fr-FR" sz="2000" b="1" dirty="0">
                <a:solidFill>
                  <a:srgbClr val="00B050"/>
                </a:solidFill>
              </a:rPr>
              <a:t>Variation de la capacité de rétention en eau du sol et du point de flétrissement :</a:t>
            </a:r>
          </a:p>
        </p:txBody>
      </p:sp>
      <p:sp>
        <p:nvSpPr>
          <p:cNvPr id="5" name="ZoneTexte 4">
            <a:extLst>
              <a:ext uri="{FF2B5EF4-FFF2-40B4-BE49-F238E27FC236}">
                <a16:creationId xmlns:a16="http://schemas.microsoft.com/office/drawing/2014/main" id="{30E27A7E-44CD-183D-C1EB-3FA27D12211D}"/>
              </a:ext>
            </a:extLst>
          </p:cNvPr>
          <p:cNvSpPr txBox="1"/>
          <p:nvPr/>
        </p:nvSpPr>
        <p:spPr>
          <a:xfrm>
            <a:off x="171061" y="985965"/>
            <a:ext cx="11666376" cy="369332"/>
          </a:xfrm>
          <a:prstGeom prst="rect">
            <a:avLst/>
          </a:prstGeom>
          <a:noFill/>
          <a:ln>
            <a:solidFill>
              <a:srgbClr val="002060"/>
            </a:solidFill>
          </a:ln>
        </p:spPr>
        <p:txBody>
          <a:bodyPr wrap="square">
            <a:spAutoFit/>
          </a:bodyPr>
          <a:lstStyle/>
          <a:p>
            <a:r>
              <a:rPr lang="fr-FR" b="1" dirty="0">
                <a:solidFill>
                  <a:schemeClr val="accent5">
                    <a:lumMod val="50000"/>
                  </a:schemeClr>
                </a:solidFill>
              </a:rPr>
              <a:t>Le point de flétrissement </a:t>
            </a:r>
            <a:r>
              <a:rPr lang="fr-FR" dirty="0"/>
              <a:t>est la teneur minimale en eau du sol en dessous de laquelle la plante ne peut plus absorber l’eau.</a:t>
            </a:r>
          </a:p>
        </p:txBody>
      </p:sp>
      <p:pic>
        <p:nvPicPr>
          <p:cNvPr id="6" name="Image 5">
            <a:extLst>
              <a:ext uri="{FF2B5EF4-FFF2-40B4-BE49-F238E27FC236}">
                <a16:creationId xmlns:a16="http://schemas.microsoft.com/office/drawing/2014/main" id="{5317BDAA-D752-86B3-744E-09D1F9EA55BB}"/>
              </a:ext>
            </a:extLst>
          </p:cNvPr>
          <p:cNvPicPr>
            <a:picLocks noChangeAspect="1"/>
          </p:cNvPicPr>
          <p:nvPr/>
        </p:nvPicPr>
        <p:blipFill>
          <a:blip r:embed="rId3"/>
          <a:stretch>
            <a:fillRect/>
          </a:stretch>
        </p:blipFill>
        <p:spPr>
          <a:xfrm>
            <a:off x="5728996" y="1576874"/>
            <a:ext cx="6176865" cy="5098260"/>
          </a:xfrm>
          <a:prstGeom prst="rect">
            <a:avLst/>
          </a:prstGeom>
          <a:ln w="19050">
            <a:solidFill>
              <a:srgbClr val="002060"/>
            </a:solidFill>
          </a:ln>
        </p:spPr>
      </p:pic>
      <p:sp>
        <p:nvSpPr>
          <p:cNvPr id="8" name="ZoneTexte 7">
            <a:extLst>
              <a:ext uri="{FF2B5EF4-FFF2-40B4-BE49-F238E27FC236}">
                <a16:creationId xmlns:a16="http://schemas.microsoft.com/office/drawing/2014/main" id="{142A62E1-7B1D-DB1E-34B9-4D6B4BB01577}"/>
              </a:ext>
            </a:extLst>
          </p:cNvPr>
          <p:cNvSpPr txBox="1"/>
          <p:nvPr/>
        </p:nvSpPr>
        <p:spPr>
          <a:xfrm>
            <a:off x="606489" y="1997839"/>
            <a:ext cx="4679303" cy="2862322"/>
          </a:xfrm>
          <a:prstGeom prst="rect">
            <a:avLst/>
          </a:prstGeom>
          <a:noFill/>
        </p:spPr>
        <p:txBody>
          <a:bodyPr wrap="square">
            <a:spAutoFit/>
          </a:bodyPr>
          <a:lstStyle/>
          <a:p>
            <a:r>
              <a:rPr lang="fr-FR" sz="2000" dirty="0"/>
              <a:t>Le graphique montre que plus la texture du sol devient fine (du sable vers l’argile), plus la capacité de rétention d’eau et le point de flétrissement augmentent. Les sols argileux retiennent beaucoup d’eau, mais une grande partie est non disponible pour la plante. L’eau disponible correspond à l’eau située entre la capacité de rétention et le point de flétrissement.</a:t>
            </a:r>
          </a:p>
        </p:txBody>
      </p:sp>
    </p:spTree>
    <p:extLst>
      <p:ext uri="{BB962C8B-B14F-4D97-AF65-F5344CB8AC3E}">
        <p14:creationId xmlns:p14="http://schemas.microsoft.com/office/powerpoint/2010/main" val="5282262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39E54D56-8BFA-C9D2-A8F6-60A824A05026}"/>
              </a:ext>
            </a:extLst>
          </p:cNvPr>
          <p:cNvGraphicFramePr>
            <a:graphicFrameLocks noGrp="1"/>
          </p:cNvGraphicFramePr>
          <p:nvPr/>
        </p:nvGraphicFramePr>
        <p:xfrm>
          <a:off x="279918" y="205273"/>
          <a:ext cx="11532640" cy="6540759"/>
        </p:xfrm>
        <a:graphic>
          <a:graphicData uri="http://schemas.openxmlformats.org/drawingml/2006/table">
            <a:tbl>
              <a:tblPr firstRow="1" bandRow="1">
                <a:tableStyleId>{5940675A-B579-460E-94D1-54222C63F5DA}</a:tableStyleId>
              </a:tblPr>
              <a:tblGrid>
                <a:gridCol w="2883160">
                  <a:extLst>
                    <a:ext uri="{9D8B030D-6E8A-4147-A177-3AD203B41FA5}">
                      <a16:colId xmlns:a16="http://schemas.microsoft.com/office/drawing/2014/main" val="2809539355"/>
                    </a:ext>
                  </a:extLst>
                </a:gridCol>
                <a:gridCol w="2883160">
                  <a:extLst>
                    <a:ext uri="{9D8B030D-6E8A-4147-A177-3AD203B41FA5}">
                      <a16:colId xmlns:a16="http://schemas.microsoft.com/office/drawing/2014/main" val="3504020526"/>
                    </a:ext>
                  </a:extLst>
                </a:gridCol>
                <a:gridCol w="2883160">
                  <a:extLst>
                    <a:ext uri="{9D8B030D-6E8A-4147-A177-3AD203B41FA5}">
                      <a16:colId xmlns:a16="http://schemas.microsoft.com/office/drawing/2014/main" val="1918950526"/>
                    </a:ext>
                  </a:extLst>
                </a:gridCol>
                <a:gridCol w="2883160">
                  <a:extLst>
                    <a:ext uri="{9D8B030D-6E8A-4147-A177-3AD203B41FA5}">
                      <a16:colId xmlns:a16="http://schemas.microsoft.com/office/drawing/2014/main" val="3242343638"/>
                    </a:ext>
                  </a:extLst>
                </a:gridCol>
              </a:tblGrid>
              <a:tr h="744570">
                <a:tc>
                  <a:txBody>
                    <a:bodyPr/>
                    <a:lstStyle/>
                    <a:p>
                      <a:pPr algn="ctr"/>
                      <a:r>
                        <a:rPr lang="fr-FR" b="1" dirty="0"/>
                        <a:t>Texture</a:t>
                      </a:r>
                    </a:p>
                  </a:txBody>
                  <a:tcPr>
                    <a:solidFill>
                      <a:schemeClr val="accent6">
                        <a:lumMod val="40000"/>
                        <a:lumOff val="60000"/>
                      </a:schemeClr>
                    </a:solidFill>
                  </a:tcPr>
                </a:tc>
                <a:tc>
                  <a:txBody>
                    <a:bodyPr/>
                    <a:lstStyle/>
                    <a:p>
                      <a:pPr algn="ctr"/>
                      <a:r>
                        <a:rPr lang="fr-FR" b="1" dirty="0"/>
                        <a:t>Sol plus sableux</a:t>
                      </a:r>
                    </a:p>
                  </a:txBody>
                  <a:tcPr>
                    <a:solidFill>
                      <a:schemeClr val="accent6">
                        <a:lumMod val="40000"/>
                        <a:lumOff val="60000"/>
                      </a:schemeClr>
                    </a:solidFill>
                  </a:tcPr>
                </a:tc>
                <a:tc>
                  <a:txBody>
                    <a:bodyPr/>
                    <a:lstStyle/>
                    <a:p>
                      <a:pPr algn="ctr"/>
                      <a:r>
                        <a:rPr lang="fr-FR" b="1" dirty="0"/>
                        <a:t>Sol plus argileux</a:t>
                      </a:r>
                    </a:p>
                  </a:txBody>
                  <a:tcPr>
                    <a:solidFill>
                      <a:schemeClr val="accent6">
                        <a:lumMod val="40000"/>
                        <a:lumOff val="60000"/>
                      </a:schemeClr>
                    </a:solidFill>
                  </a:tcPr>
                </a:tc>
                <a:tc>
                  <a:txBody>
                    <a:bodyPr/>
                    <a:lstStyle/>
                    <a:p>
                      <a:pPr algn="ctr"/>
                      <a:r>
                        <a:rPr lang="fr-FR" b="1" dirty="0"/>
                        <a:t>Sol limoneux</a:t>
                      </a:r>
                    </a:p>
                  </a:txBody>
                  <a:tcPr>
                    <a:solidFill>
                      <a:schemeClr val="accent6">
                        <a:lumMod val="40000"/>
                        <a:lumOff val="60000"/>
                      </a:schemeClr>
                    </a:solidFill>
                  </a:tcPr>
                </a:tc>
                <a:extLst>
                  <a:ext uri="{0D108BD9-81ED-4DB2-BD59-A6C34878D82A}">
                    <a16:rowId xmlns:a16="http://schemas.microsoft.com/office/drawing/2014/main" val="2452199565"/>
                  </a:ext>
                </a:extLst>
              </a:tr>
              <a:tr h="572746">
                <a:tc>
                  <a:txBody>
                    <a:bodyPr/>
                    <a:lstStyle/>
                    <a:p>
                      <a:pPr algn="ctr"/>
                      <a:r>
                        <a:rPr lang="fr-FR" b="1" dirty="0"/>
                        <a:t>Structure</a:t>
                      </a:r>
                    </a:p>
                  </a:txBody>
                  <a:tcPr>
                    <a:solidFill>
                      <a:schemeClr val="accent6">
                        <a:lumMod val="40000"/>
                        <a:lumOff val="60000"/>
                      </a:schemeClr>
                    </a:solidFill>
                  </a:tcPr>
                </a:tc>
                <a:tc>
                  <a:txBody>
                    <a:bodyPr/>
                    <a:lstStyle/>
                    <a:p>
                      <a:pPr algn="ctr"/>
                      <a:r>
                        <a:rPr lang="fr-FR" dirty="0"/>
                        <a:t>Granulaire</a:t>
                      </a:r>
                    </a:p>
                  </a:txBody>
                  <a:tcPr>
                    <a:solidFill>
                      <a:schemeClr val="bg1">
                        <a:lumMod val="95000"/>
                      </a:schemeClr>
                    </a:solidFill>
                  </a:tcPr>
                </a:tc>
                <a:tc>
                  <a:txBody>
                    <a:bodyPr/>
                    <a:lstStyle/>
                    <a:p>
                      <a:pPr algn="ctr"/>
                      <a:r>
                        <a:rPr lang="fr-FR" dirty="0"/>
                        <a:t>Compacte</a:t>
                      </a:r>
                    </a:p>
                  </a:txBody>
                  <a:tcPr>
                    <a:solidFill>
                      <a:schemeClr val="bg1">
                        <a:lumMod val="95000"/>
                      </a:schemeClr>
                    </a:solidFill>
                  </a:tcPr>
                </a:tc>
                <a:tc>
                  <a:txBody>
                    <a:bodyPr/>
                    <a:lstStyle/>
                    <a:p>
                      <a:pPr algn="ctr"/>
                      <a:r>
                        <a:rPr lang="fr-FR" dirty="0"/>
                        <a:t>Grumeleuse</a:t>
                      </a:r>
                    </a:p>
                  </a:txBody>
                  <a:tcPr>
                    <a:solidFill>
                      <a:schemeClr val="bg1">
                        <a:lumMod val="95000"/>
                      </a:schemeClr>
                    </a:solidFill>
                  </a:tcPr>
                </a:tc>
                <a:extLst>
                  <a:ext uri="{0D108BD9-81ED-4DB2-BD59-A6C34878D82A}">
                    <a16:rowId xmlns:a16="http://schemas.microsoft.com/office/drawing/2014/main" val="3113550362"/>
                  </a:ext>
                </a:extLst>
              </a:tr>
              <a:tr h="584201">
                <a:tc>
                  <a:txBody>
                    <a:bodyPr/>
                    <a:lstStyle/>
                    <a:p>
                      <a:pPr algn="ctr"/>
                      <a:r>
                        <a:rPr lang="fr-FR" b="1" dirty="0"/>
                        <a:t>Porosité </a:t>
                      </a:r>
                    </a:p>
                  </a:txBody>
                  <a:tcPr>
                    <a:solidFill>
                      <a:schemeClr val="accent6">
                        <a:lumMod val="40000"/>
                        <a:lumOff val="60000"/>
                      </a:schemeClr>
                    </a:solidFill>
                  </a:tcPr>
                </a:tc>
                <a:tc>
                  <a:txBody>
                    <a:bodyPr/>
                    <a:lstStyle/>
                    <a:p>
                      <a:pPr algn="ctr"/>
                      <a:r>
                        <a:rPr lang="fr-FR" dirty="0"/>
                        <a:t>Grande</a:t>
                      </a:r>
                    </a:p>
                  </a:txBody>
                  <a:tcPr>
                    <a:solidFill>
                      <a:schemeClr val="bg1">
                        <a:lumMod val="95000"/>
                      </a:schemeClr>
                    </a:solidFill>
                  </a:tcPr>
                </a:tc>
                <a:tc>
                  <a:txBody>
                    <a:bodyPr/>
                    <a:lstStyle/>
                    <a:p>
                      <a:pPr algn="ctr"/>
                      <a:r>
                        <a:rPr lang="fr-FR" dirty="0"/>
                        <a:t>Faible</a:t>
                      </a:r>
                    </a:p>
                  </a:txBody>
                  <a:tcPr>
                    <a:solidFill>
                      <a:schemeClr val="bg1">
                        <a:lumMod val="95000"/>
                      </a:schemeClr>
                    </a:solidFill>
                  </a:tcPr>
                </a:tc>
                <a:tc>
                  <a:txBody>
                    <a:bodyPr/>
                    <a:lstStyle/>
                    <a:p>
                      <a:pPr algn="ctr"/>
                      <a:r>
                        <a:rPr lang="fr-FR" dirty="0"/>
                        <a:t>Moyenne</a:t>
                      </a:r>
                    </a:p>
                  </a:txBody>
                  <a:tcPr>
                    <a:solidFill>
                      <a:schemeClr val="bg1">
                        <a:lumMod val="95000"/>
                      </a:schemeClr>
                    </a:solidFill>
                  </a:tcPr>
                </a:tc>
                <a:extLst>
                  <a:ext uri="{0D108BD9-81ED-4DB2-BD59-A6C34878D82A}">
                    <a16:rowId xmlns:a16="http://schemas.microsoft.com/office/drawing/2014/main" val="2070208576"/>
                  </a:ext>
                </a:extLst>
              </a:tr>
              <a:tr h="641475">
                <a:tc>
                  <a:txBody>
                    <a:bodyPr/>
                    <a:lstStyle/>
                    <a:p>
                      <a:pPr algn="ctr"/>
                      <a:r>
                        <a:rPr lang="fr-FR" b="1" dirty="0"/>
                        <a:t>Perméabilité </a:t>
                      </a:r>
                    </a:p>
                  </a:txBody>
                  <a:tcPr>
                    <a:solidFill>
                      <a:schemeClr val="accent6">
                        <a:lumMod val="40000"/>
                        <a:lumOff val="60000"/>
                      </a:schemeClr>
                    </a:solidFill>
                  </a:tcPr>
                </a:tc>
                <a:tc>
                  <a:txBody>
                    <a:bodyPr/>
                    <a:lstStyle/>
                    <a:p>
                      <a:pPr algn="ctr"/>
                      <a:r>
                        <a:rPr lang="fr-FR" dirty="0"/>
                        <a:t>Forte</a:t>
                      </a:r>
                    </a:p>
                  </a:txBody>
                  <a:tcPr>
                    <a:solidFill>
                      <a:schemeClr val="bg1">
                        <a:lumMod val="95000"/>
                      </a:schemeClr>
                    </a:solidFill>
                  </a:tcPr>
                </a:tc>
                <a:tc>
                  <a:txBody>
                    <a:bodyPr/>
                    <a:lstStyle/>
                    <a:p>
                      <a:pPr algn="ctr"/>
                      <a:r>
                        <a:rPr lang="fr-FR" dirty="0"/>
                        <a:t>Faible</a:t>
                      </a:r>
                    </a:p>
                  </a:txBody>
                  <a:tcPr>
                    <a:solidFill>
                      <a:schemeClr val="bg1">
                        <a:lumMod val="95000"/>
                      </a:schemeClr>
                    </a:solidFill>
                  </a:tcPr>
                </a:tc>
                <a:tc>
                  <a:txBody>
                    <a:bodyPr/>
                    <a:lstStyle/>
                    <a:p>
                      <a:pPr algn="ctr"/>
                      <a:r>
                        <a:rPr lang="fr-FR" dirty="0"/>
                        <a:t>Moyenne</a:t>
                      </a:r>
                    </a:p>
                  </a:txBody>
                  <a:tcPr>
                    <a:solidFill>
                      <a:schemeClr val="bg1">
                        <a:lumMod val="95000"/>
                      </a:schemeClr>
                    </a:solidFill>
                  </a:tcPr>
                </a:tc>
                <a:extLst>
                  <a:ext uri="{0D108BD9-81ED-4DB2-BD59-A6C34878D82A}">
                    <a16:rowId xmlns:a16="http://schemas.microsoft.com/office/drawing/2014/main" val="2758058767"/>
                  </a:ext>
                </a:extLst>
              </a:tr>
              <a:tr h="526927">
                <a:tc>
                  <a:txBody>
                    <a:bodyPr/>
                    <a:lstStyle/>
                    <a:p>
                      <a:pPr algn="ctr"/>
                      <a:r>
                        <a:rPr lang="fr-FR" b="1" dirty="0"/>
                        <a:t>Rétention d’eau </a:t>
                      </a:r>
                    </a:p>
                  </a:txBody>
                  <a:tcPr>
                    <a:solidFill>
                      <a:schemeClr val="accent6">
                        <a:lumMod val="40000"/>
                        <a:lumOff val="60000"/>
                      </a:schemeClr>
                    </a:solidFill>
                  </a:tcPr>
                </a:tc>
                <a:tc>
                  <a:txBody>
                    <a:bodyPr/>
                    <a:lstStyle/>
                    <a:p>
                      <a:pPr algn="ctr"/>
                      <a:r>
                        <a:rPr lang="fr-FR" dirty="0"/>
                        <a:t>Faible</a:t>
                      </a:r>
                    </a:p>
                  </a:txBody>
                  <a:tcPr>
                    <a:solidFill>
                      <a:schemeClr val="bg1">
                        <a:lumMod val="95000"/>
                      </a:schemeClr>
                    </a:solidFill>
                  </a:tcPr>
                </a:tc>
                <a:tc>
                  <a:txBody>
                    <a:bodyPr/>
                    <a:lstStyle/>
                    <a:p>
                      <a:pPr algn="ctr"/>
                      <a:r>
                        <a:rPr lang="fr-FR" dirty="0"/>
                        <a:t>Forte</a:t>
                      </a:r>
                    </a:p>
                  </a:txBody>
                  <a:tcPr>
                    <a:solidFill>
                      <a:schemeClr val="bg1">
                        <a:lumMod val="95000"/>
                      </a:schemeClr>
                    </a:solidFill>
                  </a:tcPr>
                </a:tc>
                <a:tc>
                  <a:txBody>
                    <a:bodyPr/>
                    <a:lstStyle/>
                    <a:p>
                      <a:pPr algn="ctr"/>
                      <a:r>
                        <a:rPr lang="fr-FR" dirty="0"/>
                        <a:t>Bonne</a:t>
                      </a:r>
                    </a:p>
                  </a:txBody>
                  <a:tcPr>
                    <a:solidFill>
                      <a:schemeClr val="bg1">
                        <a:lumMod val="95000"/>
                      </a:schemeClr>
                    </a:solidFill>
                  </a:tcPr>
                </a:tc>
                <a:extLst>
                  <a:ext uri="{0D108BD9-81ED-4DB2-BD59-A6C34878D82A}">
                    <a16:rowId xmlns:a16="http://schemas.microsoft.com/office/drawing/2014/main" val="3224305736"/>
                  </a:ext>
                </a:extLst>
              </a:tr>
              <a:tr h="3470840">
                <a:tc>
                  <a:txBody>
                    <a:bodyPr/>
                    <a:lstStyle/>
                    <a:p>
                      <a:pPr algn="ctr"/>
                      <a:endParaRPr lang="fr-FR" b="1" dirty="0"/>
                    </a:p>
                    <a:p>
                      <a:pPr algn="ctr"/>
                      <a:endParaRPr lang="fr-FR" b="1" dirty="0"/>
                    </a:p>
                    <a:p>
                      <a:pPr algn="ctr"/>
                      <a:endParaRPr lang="fr-FR" b="1" dirty="0"/>
                    </a:p>
                    <a:p>
                      <a:pPr algn="ctr"/>
                      <a:r>
                        <a:rPr lang="fr-FR" b="1" dirty="0"/>
                        <a:t>Image</a:t>
                      </a:r>
                    </a:p>
                  </a:txBody>
                  <a:tcPr>
                    <a:solidFill>
                      <a:schemeClr val="accent6">
                        <a:lumMod val="40000"/>
                        <a:lumOff val="60000"/>
                      </a:schemeClr>
                    </a:solidFill>
                  </a:tcPr>
                </a:tc>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2382965414"/>
                  </a:ext>
                </a:extLst>
              </a:tr>
            </a:tbl>
          </a:graphicData>
        </a:graphic>
      </p:graphicFrame>
      <p:pic>
        <p:nvPicPr>
          <p:cNvPr id="4" name="Image 3">
            <a:extLst>
              <a:ext uri="{FF2B5EF4-FFF2-40B4-BE49-F238E27FC236}">
                <a16:creationId xmlns:a16="http://schemas.microsoft.com/office/drawing/2014/main" id="{4995EF36-5A94-289E-78B8-9718E107334D}"/>
              </a:ext>
            </a:extLst>
          </p:cNvPr>
          <p:cNvPicPr>
            <a:picLocks noChangeAspect="1"/>
          </p:cNvPicPr>
          <p:nvPr/>
        </p:nvPicPr>
        <p:blipFill>
          <a:blip r:embed="rId2"/>
          <a:stretch>
            <a:fillRect/>
          </a:stretch>
        </p:blipFill>
        <p:spPr>
          <a:xfrm>
            <a:off x="3163078" y="3293705"/>
            <a:ext cx="8649480" cy="3452327"/>
          </a:xfrm>
          <a:prstGeom prst="rect">
            <a:avLst/>
          </a:prstGeom>
          <a:ln w="19050">
            <a:solidFill>
              <a:schemeClr val="tx1"/>
            </a:solidFill>
          </a:ln>
        </p:spPr>
      </p:pic>
    </p:spTree>
    <p:extLst>
      <p:ext uri="{BB962C8B-B14F-4D97-AF65-F5344CB8AC3E}">
        <p14:creationId xmlns:p14="http://schemas.microsoft.com/office/powerpoint/2010/main" val="29194312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F965C2B-AA6A-E4A6-030C-2050C9E9114A}"/>
              </a:ext>
            </a:extLst>
          </p:cNvPr>
          <p:cNvSpPr txBox="1"/>
          <p:nvPr/>
        </p:nvSpPr>
        <p:spPr>
          <a:xfrm>
            <a:off x="361561" y="155901"/>
            <a:ext cx="3109427" cy="461665"/>
          </a:xfrm>
          <a:prstGeom prst="rect">
            <a:avLst/>
          </a:prstGeom>
          <a:noFill/>
        </p:spPr>
        <p:txBody>
          <a:bodyPr wrap="square">
            <a:spAutoFit/>
          </a:bodyPr>
          <a:lstStyle/>
          <a:p>
            <a:r>
              <a:rPr lang="fr-FR" sz="2400" b="1" dirty="0">
                <a:solidFill>
                  <a:srgbClr val="FF0000"/>
                </a:solidFill>
              </a:rPr>
              <a:t>Propriétés chimiques :</a:t>
            </a:r>
          </a:p>
        </p:txBody>
      </p:sp>
      <p:sp>
        <p:nvSpPr>
          <p:cNvPr id="5" name="ZoneTexte 4">
            <a:extLst>
              <a:ext uri="{FF2B5EF4-FFF2-40B4-BE49-F238E27FC236}">
                <a16:creationId xmlns:a16="http://schemas.microsoft.com/office/drawing/2014/main" id="{446B1497-42FC-603F-3845-C5EF8A4772E9}"/>
              </a:ext>
            </a:extLst>
          </p:cNvPr>
          <p:cNvSpPr txBox="1"/>
          <p:nvPr/>
        </p:nvSpPr>
        <p:spPr>
          <a:xfrm>
            <a:off x="622818" y="617566"/>
            <a:ext cx="6097554" cy="400110"/>
          </a:xfrm>
          <a:prstGeom prst="rect">
            <a:avLst/>
          </a:prstGeom>
          <a:noFill/>
        </p:spPr>
        <p:txBody>
          <a:bodyPr wrap="square">
            <a:spAutoFit/>
          </a:bodyPr>
          <a:lstStyle/>
          <a:p>
            <a:r>
              <a:rPr lang="fr-FR" sz="2000" b="1" dirty="0">
                <a:solidFill>
                  <a:srgbClr val="00B050"/>
                </a:solidFill>
              </a:rPr>
              <a:t>PH du sol :</a:t>
            </a:r>
          </a:p>
        </p:txBody>
      </p:sp>
      <p:sp>
        <p:nvSpPr>
          <p:cNvPr id="7" name="ZoneTexte 6">
            <a:extLst>
              <a:ext uri="{FF2B5EF4-FFF2-40B4-BE49-F238E27FC236}">
                <a16:creationId xmlns:a16="http://schemas.microsoft.com/office/drawing/2014/main" id="{4E1F46C5-7397-4FE4-21A8-24182BDDA9CE}"/>
              </a:ext>
            </a:extLst>
          </p:cNvPr>
          <p:cNvSpPr txBox="1"/>
          <p:nvPr/>
        </p:nvSpPr>
        <p:spPr>
          <a:xfrm>
            <a:off x="184280" y="1079231"/>
            <a:ext cx="11562961" cy="1477328"/>
          </a:xfrm>
          <a:prstGeom prst="rect">
            <a:avLst/>
          </a:prstGeom>
          <a:noFill/>
        </p:spPr>
        <p:txBody>
          <a:bodyPr wrap="square">
            <a:spAutoFit/>
          </a:bodyPr>
          <a:lstStyle/>
          <a:p>
            <a:r>
              <a:rPr lang="fr-FR" dirty="0"/>
              <a:t>Le pH du sol est un paramètre chimique essentiel qui traduit l’acidité ou l’alcalinité du milieu édaphique. Il résulte de l’équilibre entre les ions hydrogène (H⁺) et les ions hydroxyle (OH⁻) présents dans la solution du sol.</a:t>
            </a:r>
          </a:p>
          <a:p>
            <a:r>
              <a:rPr lang="fr-FR" dirty="0"/>
              <a:t> </a:t>
            </a:r>
          </a:p>
          <a:p>
            <a:r>
              <a:rPr lang="fr-FR" dirty="0"/>
              <a:t>Le sol peut présenter une réaction acide, neutre ou alcaline. Cette réaction chimique est déterminée par la valeur du pH, qui varie entre 0 et 14.</a:t>
            </a:r>
          </a:p>
        </p:txBody>
      </p:sp>
      <p:pic>
        <p:nvPicPr>
          <p:cNvPr id="8" name="Image 7">
            <a:extLst>
              <a:ext uri="{FF2B5EF4-FFF2-40B4-BE49-F238E27FC236}">
                <a16:creationId xmlns:a16="http://schemas.microsoft.com/office/drawing/2014/main" id="{88C2FC5C-9107-63CD-06CE-8861360B10F7}"/>
              </a:ext>
            </a:extLst>
          </p:cNvPr>
          <p:cNvPicPr>
            <a:picLocks noChangeAspect="1"/>
          </p:cNvPicPr>
          <p:nvPr/>
        </p:nvPicPr>
        <p:blipFill>
          <a:blip r:embed="rId2"/>
          <a:srcRect l="5159" t="7560" r="7857" b="4492"/>
          <a:stretch>
            <a:fillRect/>
          </a:stretch>
        </p:blipFill>
        <p:spPr>
          <a:xfrm>
            <a:off x="1258078" y="2618114"/>
            <a:ext cx="9675844" cy="1888572"/>
          </a:xfrm>
          <a:prstGeom prst="rect">
            <a:avLst/>
          </a:prstGeom>
        </p:spPr>
      </p:pic>
      <p:sp>
        <p:nvSpPr>
          <p:cNvPr id="10" name="ZoneTexte 9">
            <a:extLst>
              <a:ext uri="{FF2B5EF4-FFF2-40B4-BE49-F238E27FC236}">
                <a16:creationId xmlns:a16="http://schemas.microsoft.com/office/drawing/2014/main" id="{F878868A-A566-E14D-981E-D1E05F80B27C}"/>
              </a:ext>
            </a:extLst>
          </p:cNvPr>
          <p:cNvSpPr txBox="1"/>
          <p:nvPr/>
        </p:nvSpPr>
        <p:spPr>
          <a:xfrm>
            <a:off x="361561" y="4568241"/>
            <a:ext cx="6097554" cy="400110"/>
          </a:xfrm>
          <a:prstGeom prst="rect">
            <a:avLst/>
          </a:prstGeom>
          <a:noFill/>
        </p:spPr>
        <p:txBody>
          <a:bodyPr wrap="square">
            <a:spAutoFit/>
          </a:bodyPr>
          <a:lstStyle/>
          <a:p>
            <a:r>
              <a:rPr lang="fr-FR" sz="2000" b="1" dirty="0">
                <a:solidFill>
                  <a:srgbClr val="00B050"/>
                </a:solidFill>
              </a:rPr>
              <a:t>Les éléments minéraux :</a:t>
            </a:r>
          </a:p>
        </p:txBody>
      </p:sp>
      <p:sp>
        <p:nvSpPr>
          <p:cNvPr id="12" name="ZoneTexte 11">
            <a:extLst>
              <a:ext uri="{FF2B5EF4-FFF2-40B4-BE49-F238E27FC236}">
                <a16:creationId xmlns:a16="http://schemas.microsoft.com/office/drawing/2014/main" id="{EEAB2E1E-D23B-3DCD-0B26-63DB09C3E30A}"/>
              </a:ext>
            </a:extLst>
          </p:cNvPr>
          <p:cNvSpPr txBox="1"/>
          <p:nvPr/>
        </p:nvSpPr>
        <p:spPr>
          <a:xfrm>
            <a:off x="184280" y="5029906"/>
            <a:ext cx="11646159" cy="1600438"/>
          </a:xfrm>
          <a:prstGeom prst="rect">
            <a:avLst/>
          </a:prstGeom>
          <a:noFill/>
        </p:spPr>
        <p:txBody>
          <a:bodyPr wrap="square">
            <a:spAutoFit/>
          </a:bodyPr>
          <a:lstStyle/>
          <a:p>
            <a:r>
              <a:rPr lang="fr-FR" dirty="0"/>
              <a:t>Le sol contient des éléments nutritifs essentiels pour la croissance des plantes :</a:t>
            </a:r>
          </a:p>
          <a:p>
            <a:r>
              <a:rPr lang="fr-FR" sz="2000" b="1" dirty="0">
                <a:solidFill>
                  <a:srgbClr val="002060"/>
                </a:solidFill>
              </a:rPr>
              <a:t>Azote (N) </a:t>
            </a:r>
            <a:r>
              <a:rPr lang="fr-FR" dirty="0"/>
              <a:t>: croissance végétative.</a:t>
            </a:r>
          </a:p>
          <a:p>
            <a:r>
              <a:rPr lang="fr-FR" sz="2000" b="1" dirty="0">
                <a:solidFill>
                  <a:srgbClr val="002060"/>
                </a:solidFill>
              </a:rPr>
              <a:t>Phosphore (P) </a:t>
            </a:r>
            <a:r>
              <a:rPr lang="fr-FR" dirty="0"/>
              <a:t>: développement des racines.</a:t>
            </a:r>
          </a:p>
          <a:p>
            <a:r>
              <a:rPr lang="fr-FR" sz="2000" b="1" dirty="0">
                <a:solidFill>
                  <a:srgbClr val="002060"/>
                </a:solidFill>
              </a:rPr>
              <a:t>Potassium (K) </a:t>
            </a:r>
            <a:r>
              <a:rPr lang="fr-FR" dirty="0"/>
              <a:t>: résistance et métabolisme.</a:t>
            </a:r>
          </a:p>
          <a:p>
            <a:r>
              <a:rPr lang="fr-FR" sz="2000" b="1" dirty="0">
                <a:solidFill>
                  <a:srgbClr val="002060"/>
                </a:solidFill>
              </a:rPr>
              <a:t>Calcium (Ca) </a:t>
            </a:r>
            <a:r>
              <a:rPr lang="fr-FR" dirty="0"/>
              <a:t>: structure du sol et nutrition végétale.</a:t>
            </a:r>
          </a:p>
        </p:txBody>
      </p:sp>
    </p:spTree>
    <p:extLst>
      <p:ext uri="{BB962C8B-B14F-4D97-AF65-F5344CB8AC3E}">
        <p14:creationId xmlns:p14="http://schemas.microsoft.com/office/powerpoint/2010/main" val="692873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7894998-E34F-DD1F-948D-80A7504CAB5C}"/>
              </a:ext>
            </a:extLst>
          </p:cNvPr>
          <p:cNvSpPr txBox="1"/>
          <p:nvPr/>
        </p:nvSpPr>
        <p:spPr>
          <a:xfrm>
            <a:off x="352231" y="270588"/>
            <a:ext cx="3408006" cy="400110"/>
          </a:xfrm>
          <a:prstGeom prst="rect">
            <a:avLst/>
          </a:prstGeom>
          <a:noFill/>
        </p:spPr>
        <p:txBody>
          <a:bodyPr wrap="square">
            <a:spAutoFit/>
          </a:bodyPr>
          <a:lstStyle/>
          <a:p>
            <a:r>
              <a:rPr lang="fr-FR" sz="2000" b="1" dirty="0">
                <a:solidFill>
                  <a:srgbClr val="00B050"/>
                </a:solidFill>
              </a:rPr>
              <a:t>le complexe argilo-humique:</a:t>
            </a:r>
          </a:p>
        </p:txBody>
      </p:sp>
      <p:pic>
        <p:nvPicPr>
          <p:cNvPr id="4" name="Image 3">
            <a:extLst>
              <a:ext uri="{FF2B5EF4-FFF2-40B4-BE49-F238E27FC236}">
                <a16:creationId xmlns:a16="http://schemas.microsoft.com/office/drawing/2014/main" id="{1C44F5FC-B44C-9E4B-2D5E-0EC8D42DAEA9}"/>
              </a:ext>
            </a:extLst>
          </p:cNvPr>
          <p:cNvPicPr>
            <a:picLocks noChangeAspect="1"/>
          </p:cNvPicPr>
          <p:nvPr/>
        </p:nvPicPr>
        <p:blipFill>
          <a:blip r:embed="rId2"/>
          <a:stretch>
            <a:fillRect/>
          </a:stretch>
        </p:blipFill>
        <p:spPr>
          <a:xfrm>
            <a:off x="5197151" y="270588"/>
            <a:ext cx="6642618" cy="3666930"/>
          </a:xfrm>
          <a:prstGeom prst="rect">
            <a:avLst/>
          </a:prstGeom>
          <a:ln w="19050">
            <a:solidFill>
              <a:schemeClr val="tx1"/>
            </a:solidFill>
          </a:ln>
        </p:spPr>
      </p:pic>
      <p:sp>
        <p:nvSpPr>
          <p:cNvPr id="6" name="ZoneTexte 5">
            <a:extLst>
              <a:ext uri="{FF2B5EF4-FFF2-40B4-BE49-F238E27FC236}">
                <a16:creationId xmlns:a16="http://schemas.microsoft.com/office/drawing/2014/main" id="{438D2C9A-F7A5-3092-31FA-01F7BE167288}"/>
              </a:ext>
            </a:extLst>
          </p:cNvPr>
          <p:cNvSpPr txBox="1"/>
          <p:nvPr/>
        </p:nvSpPr>
        <p:spPr>
          <a:xfrm>
            <a:off x="184281" y="903381"/>
            <a:ext cx="4788936" cy="2246769"/>
          </a:xfrm>
          <a:prstGeom prst="rect">
            <a:avLst/>
          </a:prstGeom>
          <a:noFill/>
        </p:spPr>
        <p:txBody>
          <a:bodyPr wrap="square">
            <a:spAutoFit/>
          </a:bodyPr>
          <a:lstStyle/>
          <a:p>
            <a:r>
              <a:rPr lang="fr-FR" sz="2000" dirty="0"/>
              <a:t>Le complexe argilo-humique est une association de composés organiques (humus) et de composés d’origine minérale (argile).</a:t>
            </a:r>
          </a:p>
          <a:p>
            <a:r>
              <a:rPr lang="fr-FR" sz="2000" dirty="0"/>
              <a:t>Cette association maintient la structure du sol, protège les ions minéraux contre le lessivage et améliore ainsi la fertilité du sol.</a:t>
            </a:r>
          </a:p>
        </p:txBody>
      </p:sp>
      <p:sp>
        <p:nvSpPr>
          <p:cNvPr id="8" name="ZoneTexte 7">
            <a:extLst>
              <a:ext uri="{FF2B5EF4-FFF2-40B4-BE49-F238E27FC236}">
                <a16:creationId xmlns:a16="http://schemas.microsoft.com/office/drawing/2014/main" id="{874FE64B-AF50-B677-D60D-CC1294FAA9BF}"/>
              </a:ext>
            </a:extLst>
          </p:cNvPr>
          <p:cNvSpPr txBox="1"/>
          <p:nvPr/>
        </p:nvSpPr>
        <p:spPr>
          <a:xfrm>
            <a:off x="352231" y="3507796"/>
            <a:ext cx="2932145" cy="400110"/>
          </a:xfrm>
          <a:prstGeom prst="rect">
            <a:avLst/>
          </a:prstGeom>
          <a:noFill/>
        </p:spPr>
        <p:txBody>
          <a:bodyPr wrap="square">
            <a:spAutoFit/>
          </a:bodyPr>
          <a:lstStyle/>
          <a:p>
            <a:r>
              <a:rPr lang="fr-FR" sz="2000" b="1" dirty="0">
                <a:solidFill>
                  <a:srgbClr val="00B050"/>
                </a:solidFill>
              </a:rPr>
              <a:t>La matière organique :</a:t>
            </a:r>
          </a:p>
        </p:txBody>
      </p:sp>
      <p:sp>
        <p:nvSpPr>
          <p:cNvPr id="10" name="ZoneTexte 9">
            <a:extLst>
              <a:ext uri="{FF2B5EF4-FFF2-40B4-BE49-F238E27FC236}">
                <a16:creationId xmlns:a16="http://schemas.microsoft.com/office/drawing/2014/main" id="{28296AA9-6B27-6331-9FE7-94F2E57EA7E5}"/>
              </a:ext>
            </a:extLst>
          </p:cNvPr>
          <p:cNvSpPr txBox="1"/>
          <p:nvPr/>
        </p:nvSpPr>
        <p:spPr>
          <a:xfrm>
            <a:off x="184281" y="4199641"/>
            <a:ext cx="11427667" cy="1938992"/>
          </a:xfrm>
          <a:prstGeom prst="rect">
            <a:avLst/>
          </a:prstGeom>
          <a:noFill/>
        </p:spPr>
        <p:txBody>
          <a:bodyPr wrap="square">
            <a:spAutoFit/>
          </a:bodyPr>
          <a:lstStyle/>
          <a:p>
            <a:r>
              <a:rPr lang="fr-FR" sz="2000" dirty="0"/>
              <a:t>La matière organique provient de la décomposition des résidus végétaux et animaux. Elle joue un rôle essentiel dans :</a:t>
            </a:r>
          </a:p>
          <a:p>
            <a:pPr marL="800100" lvl="1" indent="-342900">
              <a:buFont typeface="Arial" panose="020B0604020202020204" pitchFamily="34" charset="0"/>
              <a:buChar char="•"/>
            </a:pPr>
            <a:r>
              <a:rPr lang="fr-FR" sz="2000" dirty="0"/>
              <a:t>L’amélioration de la fertilité du sol</a:t>
            </a:r>
          </a:p>
          <a:p>
            <a:pPr marL="800100" lvl="1" indent="-342900">
              <a:buFont typeface="Arial" panose="020B0604020202020204" pitchFamily="34" charset="0"/>
              <a:buChar char="•"/>
            </a:pPr>
            <a:r>
              <a:rPr lang="fr-FR" sz="2000" dirty="0"/>
              <a:t>La rétention des nutriments</a:t>
            </a:r>
          </a:p>
          <a:p>
            <a:pPr marL="800100" lvl="1" indent="-342900">
              <a:buFont typeface="Arial" panose="020B0604020202020204" pitchFamily="34" charset="0"/>
              <a:buChar char="•"/>
            </a:pPr>
            <a:r>
              <a:rPr lang="fr-FR" sz="2000" dirty="0"/>
              <a:t>L’activité biologique du sol</a:t>
            </a:r>
          </a:p>
          <a:p>
            <a:pPr marL="800100" lvl="1" indent="-342900">
              <a:buFont typeface="Arial" panose="020B0604020202020204" pitchFamily="34" charset="0"/>
              <a:buChar char="•"/>
            </a:pPr>
            <a:r>
              <a:rPr lang="fr-FR" sz="2000" dirty="0"/>
              <a:t>La formation de l’humus</a:t>
            </a:r>
          </a:p>
        </p:txBody>
      </p:sp>
    </p:spTree>
    <p:extLst>
      <p:ext uri="{BB962C8B-B14F-4D97-AF65-F5344CB8AC3E}">
        <p14:creationId xmlns:p14="http://schemas.microsoft.com/office/powerpoint/2010/main" val="33598545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203095B-B7C9-2D0D-3F72-3B65EA058884}"/>
              </a:ext>
            </a:extLst>
          </p:cNvPr>
          <p:cNvSpPr txBox="1"/>
          <p:nvPr/>
        </p:nvSpPr>
        <p:spPr>
          <a:xfrm>
            <a:off x="0" y="0"/>
            <a:ext cx="12192000" cy="584775"/>
          </a:xfrm>
          <a:prstGeom prst="rect">
            <a:avLst/>
          </a:prstGeom>
          <a:noFill/>
        </p:spPr>
        <p:txBody>
          <a:bodyPr wrap="square">
            <a:spAutoFit/>
          </a:bodyPr>
          <a:lstStyle/>
          <a:p>
            <a:pPr algn="ctr"/>
            <a:r>
              <a:rPr lang="fr-FR" sz="3200" dirty="0">
                <a:solidFill>
                  <a:srgbClr val="002060"/>
                </a:solidFill>
              </a:rPr>
              <a:t>INFLUENCE DES CARACTÉRISTIQUES DU SOL SUR LES ÊTRES VIVANT</a:t>
            </a:r>
          </a:p>
        </p:txBody>
      </p:sp>
      <p:sp>
        <p:nvSpPr>
          <p:cNvPr id="5" name="ZoneTexte 4">
            <a:extLst>
              <a:ext uri="{FF2B5EF4-FFF2-40B4-BE49-F238E27FC236}">
                <a16:creationId xmlns:a16="http://schemas.microsoft.com/office/drawing/2014/main" id="{07089B0D-3D1D-A5B2-30FC-1FBF24770C41}"/>
              </a:ext>
            </a:extLst>
          </p:cNvPr>
          <p:cNvSpPr txBox="1"/>
          <p:nvPr/>
        </p:nvSpPr>
        <p:spPr>
          <a:xfrm>
            <a:off x="930340" y="1059321"/>
            <a:ext cx="10331320" cy="400110"/>
          </a:xfrm>
          <a:prstGeom prst="rect">
            <a:avLst/>
          </a:prstGeom>
          <a:noFill/>
        </p:spPr>
        <p:txBody>
          <a:bodyPr wrap="square">
            <a:spAutoFit/>
          </a:bodyPr>
          <a:lstStyle/>
          <a:p>
            <a:r>
              <a:rPr lang="fr-FR" sz="2000" b="1" dirty="0">
                <a:solidFill>
                  <a:srgbClr val="00B050"/>
                </a:solidFill>
              </a:rPr>
              <a:t>Influence de la capacité de rétention d’eau sur la répartition et l’adaptation des végétaux :</a:t>
            </a:r>
          </a:p>
        </p:txBody>
      </p:sp>
      <p:sp>
        <p:nvSpPr>
          <p:cNvPr id="7" name="ZoneTexte 6">
            <a:extLst>
              <a:ext uri="{FF2B5EF4-FFF2-40B4-BE49-F238E27FC236}">
                <a16:creationId xmlns:a16="http://schemas.microsoft.com/office/drawing/2014/main" id="{FB152EFC-43A2-05B5-EA83-150A28A25842}"/>
              </a:ext>
            </a:extLst>
          </p:cNvPr>
          <p:cNvSpPr txBox="1"/>
          <p:nvPr/>
        </p:nvSpPr>
        <p:spPr>
          <a:xfrm>
            <a:off x="514738" y="2151727"/>
            <a:ext cx="11597951" cy="2554545"/>
          </a:xfrm>
          <a:prstGeom prst="rect">
            <a:avLst/>
          </a:prstGeom>
          <a:noFill/>
        </p:spPr>
        <p:txBody>
          <a:bodyPr wrap="square">
            <a:spAutoFit/>
          </a:bodyPr>
          <a:lstStyle/>
          <a:p>
            <a:r>
              <a:rPr lang="fr-FR" sz="2000" dirty="0"/>
              <a:t>La disponibilité en eau détermine la répartition des végétaux :</a:t>
            </a:r>
          </a:p>
          <a:p>
            <a:endParaRPr lang="fr-FR" sz="2000" dirty="0"/>
          </a:p>
          <a:p>
            <a:r>
              <a:rPr lang="fr-FR" sz="2000" b="1" dirty="0">
                <a:solidFill>
                  <a:srgbClr val="002060"/>
                </a:solidFill>
              </a:rPr>
              <a:t>Sols sableux secs </a:t>
            </a:r>
            <a:r>
              <a:rPr lang="fr-FR" sz="2000" dirty="0"/>
              <a:t>: favorisent les xérophiles (racines profondes, feuilles réduites, stockage d’eau).</a:t>
            </a:r>
          </a:p>
          <a:p>
            <a:r>
              <a:rPr lang="fr-FR" sz="2000" b="1" dirty="0">
                <a:solidFill>
                  <a:srgbClr val="002060"/>
                </a:solidFill>
              </a:rPr>
              <a:t>Sols limoneux </a:t>
            </a:r>
            <a:r>
              <a:rPr lang="fr-FR" sz="2000" dirty="0"/>
              <a:t>: végétation diversifiée, compétition équilibrée pour l’eau.</a:t>
            </a:r>
          </a:p>
          <a:p>
            <a:r>
              <a:rPr lang="fr-FR" sz="2000" b="1" dirty="0">
                <a:solidFill>
                  <a:srgbClr val="002060"/>
                </a:solidFill>
              </a:rPr>
              <a:t>Sols argileux humides </a:t>
            </a:r>
            <a:r>
              <a:rPr lang="fr-FR" sz="2000" dirty="0"/>
              <a:t>: espèces hygrophiles (graminées, arbustes).</a:t>
            </a:r>
          </a:p>
          <a:p>
            <a:endParaRPr lang="fr-FR" sz="2000" dirty="0"/>
          </a:p>
          <a:p>
            <a:r>
              <a:rPr lang="fr-FR" sz="2000" dirty="0"/>
              <a:t>Les plantes s’adaptent via des stratégies comme racines profondes, fermeture des stomates, feuilles épaisses ou cycles courts pour limiter les pertes en eau et survivre aux sécheresses.</a:t>
            </a:r>
          </a:p>
        </p:txBody>
      </p:sp>
    </p:spTree>
    <p:extLst>
      <p:ext uri="{BB962C8B-B14F-4D97-AF65-F5344CB8AC3E}">
        <p14:creationId xmlns:p14="http://schemas.microsoft.com/office/powerpoint/2010/main" val="22132441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6AB4815-CFCC-5CCF-8B89-963F5576915F}"/>
              </a:ext>
            </a:extLst>
          </p:cNvPr>
          <p:cNvSpPr txBox="1"/>
          <p:nvPr/>
        </p:nvSpPr>
        <p:spPr>
          <a:xfrm>
            <a:off x="1754154" y="241337"/>
            <a:ext cx="9433249" cy="400110"/>
          </a:xfrm>
          <a:prstGeom prst="rect">
            <a:avLst/>
          </a:prstGeom>
          <a:noFill/>
        </p:spPr>
        <p:txBody>
          <a:bodyPr wrap="square">
            <a:spAutoFit/>
          </a:bodyPr>
          <a:lstStyle/>
          <a:p>
            <a:r>
              <a:rPr lang="fr-FR" sz="2000" b="1" dirty="0">
                <a:solidFill>
                  <a:srgbClr val="00B050"/>
                </a:solidFill>
              </a:rPr>
              <a:t>Influence de la capacité de rétention d’eau  sur la répartition du  chêne-liège</a:t>
            </a:r>
          </a:p>
        </p:txBody>
      </p:sp>
      <p:pic>
        <p:nvPicPr>
          <p:cNvPr id="4" name="Image 3">
            <a:extLst>
              <a:ext uri="{FF2B5EF4-FFF2-40B4-BE49-F238E27FC236}">
                <a16:creationId xmlns:a16="http://schemas.microsoft.com/office/drawing/2014/main" id="{EC074391-EBC9-9A97-857E-C18D1500DFE1}"/>
              </a:ext>
            </a:extLst>
          </p:cNvPr>
          <p:cNvPicPr>
            <a:picLocks noChangeAspect="1"/>
          </p:cNvPicPr>
          <p:nvPr/>
        </p:nvPicPr>
        <p:blipFill>
          <a:blip r:embed="rId2"/>
          <a:stretch>
            <a:fillRect/>
          </a:stretch>
        </p:blipFill>
        <p:spPr>
          <a:xfrm>
            <a:off x="164839" y="922245"/>
            <a:ext cx="11862319" cy="4119716"/>
          </a:xfrm>
          <a:prstGeom prst="rect">
            <a:avLst/>
          </a:prstGeom>
          <a:ln w="28575">
            <a:solidFill>
              <a:schemeClr val="tx1"/>
            </a:solidFill>
          </a:ln>
        </p:spPr>
      </p:pic>
      <p:sp>
        <p:nvSpPr>
          <p:cNvPr id="6" name="ZoneTexte 5">
            <a:extLst>
              <a:ext uri="{FF2B5EF4-FFF2-40B4-BE49-F238E27FC236}">
                <a16:creationId xmlns:a16="http://schemas.microsoft.com/office/drawing/2014/main" id="{63CA1E7C-4518-6C40-2C19-5794EBBB0E50}"/>
              </a:ext>
            </a:extLst>
          </p:cNvPr>
          <p:cNvSpPr txBox="1"/>
          <p:nvPr/>
        </p:nvSpPr>
        <p:spPr>
          <a:xfrm>
            <a:off x="329681" y="5322760"/>
            <a:ext cx="11532637" cy="369332"/>
          </a:xfrm>
          <a:prstGeom prst="rect">
            <a:avLst/>
          </a:prstGeom>
          <a:noFill/>
        </p:spPr>
        <p:txBody>
          <a:bodyPr wrap="square">
            <a:spAutoFit/>
          </a:bodyPr>
          <a:lstStyle/>
          <a:p>
            <a:r>
              <a:rPr lang="fr-FR" dirty="0"/>
              <a:t>Le document ci-contre présente une coupe horizontale de la répartition de chêne liège faite à la forêt de la </a:t>
            </a:r>
            <a:r>
              <a:rPr lang="fr-FR" dirty="0" err="1"/>
              <a:t>Mamora</a:t>
            </a:r>
            <a:endParaRPr lang="fr-FR" dirty="0"/>
          </a:p>
        </p:txBody>
      </p:sp>
    </p:spTree>
    <p:extLst>
      <p:ext uri="{BB962C8B-B14F-4D97-AF65-F5344CB8AC3E}">
        <p14:creationId xmlns:p14="http://schemas.microsoft.com/office/powerpoint/2010/main" val="31055006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FDE8A71D-50F3-C2D9-0FFF-0C2993BA8D6B}"/>
              </a:ext>
            </a:extLst>
          </p:cNvPr>
          <p:cNvSpPr txBox="1"/>
          <p:nvPr/>
        </p:nvSpPr>
        <p:spPr>
          <a:xfrm>
            <a:off x="77755" y="5324526"/>
            <a:ext cx="12036490" cy="1384995"/>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chor="t">
            <a:spAutoFit/>
          </a:bodyPr>
          <a:lstStyle/>
          <a:p>
            <a:pPr defTabSz="914400">
              <a:spcBef>
                <a:spcPct val="0"/>
              </a:spcBef>
            </a:pPr>
            <a:r>
              <a:rPr lang="en-US" sz="1400" dirty="0">
                <a:solidFill>
                  <a:srgbClr val="000000"/>
                </a:solidFill>
                <a:ea typeface="Arial" panose="020B0604020202020204"/>
                <a:cs typeface="Arial" panose="020B0604020202020204"/>
                <a:sym typeface="Arial" panose="020B0604020202020204"/>
              </a:rPr>
              <a:t>  </a:t>
            </a:r>
            <a:r>
              <a:rPr lang="en-US" dirty="0">
                <a:solidFill>
                  <a:srgbClr val="000000"/>
                </a:solidFill>
                <a:ea typeface="Arial" panose="020B0604020202020204"/>
                <a:cs typeface="Arial" panose="020B0604020202020204"/>
                <a:sym typeface="Arial" panose="020B0604020202020204"/>
              </a:rPr>
              <a:t>Pour bien se </a:t>
            </a:r>
            <a:r>
              <a:rPr lang="en-US" dirty="0" err="1">
                <a:solidFill>
                  <a:srgbClr val="000000"/>
                </a:solidFill>
                <a:ea typeface="Arial" panose="020B0604020202020204"/>
                <a:cs typeface="Arial" panose="020B0604020202020204"/>
                <a:sym typeface="Arial" panose="020B0604020202020204"/>
              </a:rPr>
              <a:t>développer</a:t>
            </a:r>
            <a:r>
              <a:rPr lang="en-US" dirty="0">
                <a:solidFill>
                  <a:srgbClr val="000000"/>
                </a:solidFill>
                <a:ea typeface="Arial" panose="020B0604020202020204"/>
                <a:cs typeface="Arial" panose="020B0604020202020204"/>
                <a:sym typeface="Arial" panose="020B0604020202020204"/>
              </a:rPr>
              <a:t>, le </a:t>
            </a:r>
            <a:r>
              <a:rPr lang="en-US" dirty="0" err="1">
                <a:solidFill>
                  <a:srgbClr val="000000"/>
                </a:solidFill>
                <a:ea typeface="Arial" panose="020B0604020202020204"/>
                <a:cs typeface="Arial" panose="020B0604020202020204"/>
                <a:sym typeface="Arial" panose="020B0604020202020204"/>
              </a:rPr>
              <a:t>chêne-liège</a:t>
            </a:r>
            <a:r>
              <a:rPr lang="en-US" dirty="0">
                <a:solidFill>
                  <a:srgbClr val="000000"/>
                </a:solidFill>
                <a:ea typeface="Arial" panose="020B0604020202020204"/>
                <a:cs typeface="Arial" panose="020B0604020202020204"/>
                <a:sym typeface="Arial" panose="020B0604020202020204"/>
              </a:rPr>
              <a:t> a </a:t>
            </a:r>
            <a:r>
              <a:rPr lang="en-US" dirty="0" err="1">
                <a:solidFill>
                  <a:srgbClr val="000000"/>
                </a:solidFill>
                <a:ea typeface="Arial" panose="020B0604020202020204"/>
                <a:cs typeface="Arial" panose="020B0604020202020204"/>
                <a:sym typeface="Arial" panose="020B0604020202020204"/>
              </a:rPr>
              <a:t>besoin</a:t>
            </a:r>
            <a:r>
              <a:rPr lang="en-US" dirty="0">
                <a:solidFill>
                  <a:srgbClr val="000000"/>
                </a:solidFill>
                <a:ea typeface="Arial" panose="020B0604020202020204"/>
                <a:cs typeface="Arial" panose="020B0604020202020204"/>
                <a:sym typeface="Arial" panose="020B0604020202020204"/>
              </a:rPr>
              <a:t> d'un sol </a:t>
            </a:r>
            <a:r>
              <a:rPr lang="en-US" dirty="0" err="1">
                <a:solidFill>
                  <a:srgbClr val="000000"/>
                </a:solidFill>
                <a:ea typeface="Arial" panose="020B0604020202020204"/>
                <a:cs typeface="Arial" panose="020B0604020202020204"/>
                <a:sym typeface="Arial" panose="020B0604020202020204"/>
              </a:rPr>
              <a:t>présentant</a:t>
            </a:r>
            <a:r>
              <a:rPr lang="en-US" dirty="0">
                <a:solidFill>
                  <a:srgbClr val="000000"/>
                </a:solidFill>
                <a:ea typeface="Arial" panose="020B0604020202020204"/>
                <a:cs typeface="Arial" panose="020B0604020202020204"/>
                <a:sym typeface="Arial" panose="020B0604020202020204"/>
              </a:rPr>
              <a:t> deux couches </a:t>
            </a:r>
            <a:r>
              <a:rPr lang="en-US" dirty="0" err="1">
                <a:solidFill>
                  <a:srgbClr val="000000"/>
                </a:solidFill>
                <a:ea typeface="Arial" panose="020B0604020202020204"/>
                <a:cs typeface="Arial" panose="020B0604020202020204"/>
                <a:sym typeface="Arial" panose="020B0604020202020204"/>
              </a:rPr>
              <a:t>superposées</a:t>
            </a:r>
            <a:r>
              <a:rPr lang="en-US" dirty="0">
                <a:solidFill>
                  <a:srgbClr val="000000"/>
                </a:solidFill>
                <a:ea typeface="Arial" panose="020B0604020202020204"/>
                <a:cs typeface="Arial" panose="020B0604020202020204"/>
                <a:sym typeface="Arial" panose="020B0604020202020204"/>
              </a:rPr>
              <a:t> :</a:t>
            </a:r>
          </a:p>
          <a:p>
            <a:pPr defTabSz="914400">
              <a:spcBef>
                <a:spcPct val="0"/>
              </a:spcBef>
            </a:pPr>
            <a:r>
              <a:rPr lang="en-US" dirty="0">
                <a:solidFill>
                  <a:srgbClr val="000000"/>
                </a:solidFill>
                <a:ea typeface="Arial" panose="020B0604020202020204"/>
                <a:cs typeface="Arial" panose="020B0604020202020204"/>
                <a:sym typeface="Arial" panose="020B0604020202020204"/>
              </a:rPr>
              <a:t> 1. Une couche supérieure </a:t>
            </a:r>
            <a:r>
              <a:rPr lang="en-US" dirty="0" err="1">
                <a:solidFill>
                  <a:srgbClr val="000000"/>
                </a:solidFill>
                <a:ea typeface="Arial" panose="020B0604020202020204"/>
                <a:cs typeface="Arial" panose="020B0604020202020204"/>
                <a:sym typeface="Arial" panose="020B0604020202020204"/>
              </a:rPr>
              <a:t>sableuse</a:t>
            </a:r>
            <a:r>
              <a:rPr lang="en-US" dirty="0">
                <a:solidFill>
                  <a:srgbClr val="000000"/>
                </a:solidFill>
                <a:ea typeface="Arial" panose="020B0604020202020204"/>
                <a:cs typeface="Arial" panose="020B0604020202020204"/>
                <a:sym typeface="Arial" panose="020B0604020202020204"/>
              </a:rPr>
              <a:t>, </a:t>
            </a:r>
            <a:r>
              <a:rPr lang="en-US" dirty="0" err="1">
                <a:solidFill>
                  <a:srgbClr val="000000"/>
                </a:solidFill>
                <a:ea typeface="Arial" panose="020B0604020202020204"/>
                <a:cs typeface="Arial" panose="020B0604020202020204"/>
                <a:sym typeface="Arial" panose="020B0604020202020204"/>
              </a:rPr>
              <a:t>dont</a:t>
            </a:r>
            <a:r>
              <a:rPr lang="en-US" dirty="0">
                <a:solidFill>
                  <a:srgbClr val="000000"/>
                </a:solidFill>
                <a:ea typeface="Arial" panose="020B0604020202020204"/>
                <a:cs typeface="Arial" panose="020B0604020202020204"/>
                <a:sym typeface="Arial" panose="020B0604020202020204"/>
              </a:rPr>
              <a:t> </a:t>
            </a:r>
            <a:r>
              <a:rPr lang="en-US" dirty="0" err="1">
                <a:solidFill>
                  <a:srgbClr val="000000"/>
                </a:solidFill>
                <a:ea typeface="Arial" panose="020B0604020202020204"/>
                <a:cs typeface="Arial" panose="020B0604020202020204"/>
                <a:sym typeface="Arial" panose="020B0604020202020204"/>
              </a:rPr>
              <a:t>l'épaisseur</a:t>
            </a:r>
            <a:r>
              <a:rPr lang="en-US" dirty="0">
                <a:solidFill>
                  <a:srgbClr val="000000"/>
                </a:solidFill>
                <a:ea typeface="Arial" panose="020B0604020202020204"/>
                <a:cs typeface="Arial" panose="020B0604020202020204"/>
                <a:sym typeface="Arial" panose="020B0604020202020204"/>
              </a:rPr>
              <a:t> ne doit pas </a:t>
            </a:r>
            <a:r>
              <a:rPr lang="en-US" dirty="0" err="1">
                <a:solidFill>
                  <a:srgbClr val="000000"/>
                </a:solidFill>
                <a:ea typeface="Arial" panose="020B0604020202020204"/>
                <a:cs typeface="Arial" panose="020B0604020202020204"/>
                <a:sym typeface="Arial" panose="020B0604020202020204"/>
              </a:rPr>
              <a:t>dépasser</a:t>
            </a:r>
            <a:r>
              <a:rPr lang="en-US" dirty="0">
                <a:solidFill>
                  <a:srgbClr val="000000"/>
                </a:solidFill>
                <a:ea typeface="Arial" panose="020B0604020202020204"/>
                <a:cs typeface="Arial" panose="020B0604020202020204"/>
                <a:sym typeface="Arial" panose="020B0604020202020204"/>
              </a:rPr>
              <a:t> 2 </a:t>
            </a:r>
            <a:r>
              <a:rPr lang="en-US" dirty="0" err="1">
                <a:solidFill>
                  <a:srgbClr val="000000"/>
                </a:solidFill>
                <a:ea typeface="Arial" panose="020B0604020202020204"/>
                <a:cs typeface="Arial" panose="020B0604020202020204"/>
                <a:sym typeface="Arial" panose="020B0604020202020204"/>
              </a:rPr>
              <a:t>mètres</a:t>
            </a:r>
            <a:r>
              <a:rPr lang="en-US" dirty="0">
                <a:solidFill>
                  <a:srgbClr val="000000"/>
                </a:solidFill>
                <a:ea typeface="Arial" panose="020B0604020202020204"/>
                <a:cs typeface="Arial" panose="020B0604020202020204"/>
                <a:sym typeface="Arial" panose="020B0604020202020204"/>
              </a:rPr>
              <a:t>.</a:t>
            </a:r>
          </a:p>
          <a:p>
            <a:pPr defTabSz="914400">
              <a:spcBef>
                <a:spcPct val="0"/>
              </a:spcBef>
            </a:pPr>
            <a:r>
              <a:rPr lang="en-US" dirty="0">
                <a:solidFill>
                  <a:srgbClr val="000000"/>
                </a:solidFill>
                <a:ea typeface="Arial" panose="020B0604020202020204"/>
                <a:cs typeface="Arial" panose="020B0604020202020204"/>
                <a:sym typeface="Arial" panose="020B0604020202020204"/>
              </a:rPr>
              <a:t> 2. Une couche </a:t>
            </a:r>
            <a:r>
              <a:rPr lang="en-US" dirty="0" err="1">
                <a:solidFill>
                  <a:srgbClr val="000000"/>
                </a:solidFill>
                <a:ea typeface="Arial" panose="020B0604020202020204"/>
                <a:cs typeface="Arial" panose="020B0604020202020204"/>
                <a:sym typeface="Arial" panose="020B0604020202020204"/>
              </a:rPr>
              <a:t>inférieure</a:t>
            </a:r>
            <a:r>
              <a:rPr lang="en-US" dirty="0">
                <a:solidFill>
                  <a:srgbClr val="000000"/>
                </a:solidFill>
                <a:ea typeface="Arial" panose="020B0604020202020204"/>
                <a:cs typeface="Arial" panose="020B0604020202020204"/>
                <a:sym typeface="Arial" panose="020B0604020202020204"/>
              </a:rPr>
              <a:t> </a:t>
            </a:r>
            <a:r>
              <a:rPr lang="en-US" dirty="0" err="1">
                <a:solidFill>
                  <a:srgbClr val="000000"/>
                </a:solidFill>
                <a:ea typeface="Arial" panose="020B0604020202020204"/>
                <a:cs typeface="Arial" panose="020B0604020202020204"/>
                <a:sym typeface="Arial" panose="020B0604020202020204"/>
              </a:rPr>
              <a:t>argileuse</a:t>
            </a:r>
            <a:r>
              <a:rPr lang="en-US" dirty="0">
                <a:solidFill>
                  <a:srgbClr val="000000"/>
                </a:solidFill>
                <a:ea typeface="Arial" panose="020B0604020202020204"/>
                <a:cs typeface="Arial" panose="020B0604020202020204"/>
                <a:sym typeface="Arial" panose="020B0604020202020204"/>
              </a:rPr>
              <a:t>.</a:t>
            </a:r>
          </a:p>
          <a:p>
            <a:pPr defTabSz="914400">
              <a:spcBef>
                <a:spcPct val="0"/>
              </a:spcBef>
            </a:pPr>
            <a:r>
              <a:rPr lang="en-US" dirty="0">
                <a:solidFill>
                  <a:srgbClr val="000000"/>
                </a:solidFill>
                <a:ea typeface="Arial" panose="020B0604020202020204"/>
                <a:cs typeface="Arial" panose="020B0604020202020204"/>
                <a:sym typeface="Arial" panose="020B0604020202020204"/>
              </a:rPr>
              <a:t> Cette configuration </a:t>
            </a:r>
            <a:r>
              <a:rPr lang="en-US" dirty="0" err="1">
                <a:solidFill>
                  <a:srgbClr val="000000"/>
                </a:solidFill>
                <a:ea typeface="Arial" panose="020B0604020202020204"/>
                <a:cs typeface="Arial" panose="020B0604020202020204"/>
                <a:sym typeface="Arial" panose="020B0604020202020204"/>
              </a:rPr>
              <a:t>est</a:t>
            </a:r>
            <a:r>
              <a:rPr lang="en-US" dirty="0">
                <a:solidFill>
                  <a:srgbClr val="000000"/>
                </a:solidFill>
                <a:ea typeface="Arial" panose="020B0604020202020204"/>
                <a:cs typeface="Arial" panose="020B0604020202020204"/>
                <a:sym typeface="Arial" panose="020B0604020202020204"/>
              </a:rPr>
              <a:t> </a:t>
            </a:r>
            <a:r>
              <a:rPr lang="en-US" dirty="0" err="1">
                <a:solidFill>
                  <a:srgbClr val="000000"/>
                </a:solidFill>
                <a:ea typeface="Arial" panose="020B0604020202020204"/>
                <a:cs typeface="Arial" panose="020B0604020202020204"/>
                <a:sym typeface="Arial" panose="020B0604020202020204"/>
              </a:rPr>
              <a:t>idéale</a:t>
            </a:r>
            <a:r>
              <a:rPr lang="en-US" dirty="0">
                <a:solidFill>
                  <a:srgbClr val="000000"/>
                </a:solidFill>
                <a:ea typeface="Arial" panose="020B0604020202020204"/>
                <a:cs typeface="Arial" panose="020B0604020202020204"/>
                <a:sym typeface="Arial" panose="020B0604020202020204"/>
              </a:rPr>
              <a:t> car </a:t>
            </a:r>
            <a:r>
              <a:rPr lang="en-US" dirty="0" err="1">
                <a:solidFill>
                  <a:srgbClr val="000000"/>
                </a:solidFill>
                <a:ea typeface="Arial" panose="020B0604020202020204"/>
                <a:cs typeface="Arial" panose="020B0604020202020204"/>
                <a:sym typeface="Arial" panose="020B0604020202020204"/>
              </a:rPr>
              <a:t>elle</a:t>
            </a:r>
            <a:r>
              <a:rPr lang="en-US" dirty="0">
                <a:solidFill>
                  <a:srgbClr val="000000"/>
                </a:solidFill>
                <a:ea typeface="Arial" panose="020B0604020202020204"/>
                <a:cs typeface="Arial" panose="020B0604020202020204"/>
                <a:sym typeface="Arial" panose="020B0604020202020204"/>
              </a:rPr>
              <a:t> </a:t>
            </a:r>
            <a:r>
              <a:rPr lang="en-US" dirty="0" err="1">
                <a:solidFill>
                  <a:srgbClr val="000000"/>
                </a:solidFill>
                <a:ea typeface="Arial" panose="020B0604020202020204"/>
                <a:cs typeface="Arial" panose="020B0604020202020204"/>
                <a:sym typeface="Arial" panose="020B0604020202020204"/>
              </a:rPr>
              <a:t>permet</a:t>
            </a:r>
            <a:r>
              <a:rPr lang="en-US" dirty="0">
                <a:solidFill>
                  <a:srgbClr val="000000"/>
                </a:solidFill>
                <a:ea typeface="Arial" panose="020B0604020202020204"/>
                <a:cs typeface="Arial" panose="020B0604020202020204"/>
                <a:sym typeface="Arial" panose="020B0604020202020204"/>
              </a:rPr>
              <a:t> aux </a:t>
            </a:r>
            <a:r>
              <a:rPr lang="en-US" dirty="0" err="1">
                <a:solidFill>
                  <a:srgbClr val="000000"/>
                </a:solidFill>
                <a:ea typeface="Arial" panose="020B0604020202020204"/>
                <a:cs typeface="Arial" panose="020B0604020202020204"/>
                <a:sym typeface="Arial" panose="020B0604020202020204"/>
              </a:rPr>
              <a:t>racines</a:t>
            </a:r>
            <a:r>
              <a:rPr lang="en-US" dirty="0">
                <a:solidFill>
                  <a:srgbClr val="000000"/>
                </a:solidFill>
                <a:ea typeface="Arial" panose="020B0604020202020204"/>
                <a:cs typeface="Arial" panose="020B0604020202020204"/>
                <a:sym typeface="Arial" panose="020B0604020202020204"/>
              </a:rPr>
              <a:t> </a:t>
            </a:r>
            <a:r>
              <a:rPr lang="en-US" dirty="0" err="1">
                <a:solidFill>
                  <a:srgbClr val="000000"/>
                </a:solidFill>
                <a:ea typeface="Arial" panose="020B0604020202020204"/>
                <a:cs typeface="Arial" panose="020B0604020202020204"/>
                <a:sym typeface="Arial" panose="020B0604020202020204"/>
              </a:rPr>
              <a:t>d'atteindre</a:t>
            </a:r>
            <a:r>
              <a:rPr lang="en-US" dirty="0">
                <a:solidFill>
                  <a:srgbClr val="000000"/>
                </a:solidFill>
                <a:ea typeface="Arial" panose="020B0604020202020204"/>
                <a:cs typeface="Arial" panose="020B0604020202020204"/>
                <a:sym typeface="Arial" panose="020B0604020202020204"/>
              </a:rPr>
              <a:t> la </a:t>
            </a:r>
            <a:r>
              <a:rPr lang="en-US" dirty="0" err="1">
                <a:solidFill>
                  <a:srgbClr val="000000"/>
                </a:solidFill>
                <a:ea typeface="Arial" panose="020B0604020202020204"/>
                <a:cs typeface="Arial" panose="020B0604020202020204"/>
                <a:sym typeface="Arial" panose="020B0604020202020204"/>
              </a:rPr>
              <a:t>réserve</a:t>
            </a:r>
            <a:r>
              <a:rPr lang="en-US" dirty="0">
                <a:solidFill>
                  <a:srgbClr val="000000"/>
                </a:solidFill>
                <a:ea typeface="Arial" panose="020B0604020202020204"/>
                <a:cs typeface="Arial" panose="020B0604020202020204"/>
                <a:sym typeface="Arial" panose="020B0604020202020204"/>
              </a:rPr>
              <a:t> </a:t>
            </a:r>
            <a:r>
              <a:rPr lang="en-US" dirty="0" err="1">
                <a:solidFill>
                  <a:srgbClr val="000000"/>
                </a:solidFill>
                <a:ea typeface="Arial" panose="020B0604020202020204"/>
                <a:cs typeface="Arial" panose="020B0604020202020204"/>
                <a:sym typeface="Arial" panose="020B0604020202020204"/>
              </a:rPr>
              <a:t>d'eau</a:t>
            </a:r>
            <a:r>
              <a:rPr lang="en-US" dirty="0">
                <a:solidFill>
                  <a:srgbClr val="000000"/>
                </a:solidFill>
                <a:ea typeface="Arial" panose="020B0604020202020204"/>
                <a:cs typeface="Arial" panose="020B0604020202020204"/>
                <a:sym typeface="Arial" panose="020B0604020202020204"/>
              </a:rPr>
              <a:t> de </a:t>
            </a:r>
            <a:r>
              <a:rPr lang="en-US" dirty="0" err="1">
                <a:solidFill>
                  <a:srgbClr val="000000"/>
                </a:solidFill>
                <a:ea typeface="Arial" panose="020B0604020202020204"/>
                <a:cs typeface="Arial" panose="020B0604020202020204"/>
                <a:sym typeface="Arial" panose="020B0604020202020204"/>
              </a:rPr>
              <a:t>l'argile</a:t>
            </a:r>
            <a:r>
              <a:rPr lang="en-US" dirty="0">
                <a:solidFill>
                  <a:srgbClr val="000000"/>
                </a:solidFill>
                <a:ea typeface="Arial" panose="020B0604020202020204"/>
                <a:cs typeface="Arial" panose="020B0604020202020204"/>
                <a:sym typeface="Arial" panose="020B0604020202020204"/>
              </a:rPr>
              <a:t> sans </a:t>
            </a:r>
            <a:r>
              <a:rPr lang="en-US" dirty="0" err="1">
                <a:solidFill>
                  <a:srgbClr val="000000"/>
                </a:solidFill>
                <a:ea typeface="Arial" panose="020B0604020202020204"/>
                <a:cs typeface="Arial" panose="020B0604020202020204"/>
                <a:sym typeface="Arial" panose="020B0604020202020204"/>
              </a:rPr>
              <a:t>risquer</a:t>
            </a:r>
            <a:r>
              <a:rPr lang="en-US" dirty="0">
                <a:solidFill>
                  <a:srgbClr val="000000"/>
                </a:solidFill>
                <a:ea typeface="Arial" panose="020B0604020202020204"/>
                <a:cs typeface="Arial" panose="020B0604020202020204"/>
                <a:sym typeface="Arial" panose="020B0604020202020204"/>
              </a:rPr>
              <a:t> de </a:t>
            </a:r>
            <a:r>
              <a:rPr lang="en-US" dirty="0" err="1">
                <a:solidFill>
                  <a:srgbClr val="000000"/>
                </a:solidFill>
                <a:ea typeface="Arial" panose="020B0604020202020204"/>
                <a:cs typeface="Arial" panose="020B0604020202020204"/>
                <a:sym typeface="Arial" panose="020B0604020202020204"/>
              </a:rPr>
              <a:t>s'asphyxier</a:t>
            </a:r>
            <a:r>
              <a:rPr lang="en-US" dirty="0">
                <a:solidFill>
                  <a:srgbClr val="000000"/>
                </a:solidFill>
                <a:ea typeface="Arial" panose="020B0604020202020204"/>
                <a:cs typeface="Arial" panose="020B0604020202020204"/>
                <a:sym typeface="Arial" panose="020B0604020202020204"/>
              </a:rPr>
              <a:t>  dans un sol trop </a:t>
            </a:r>
            <a:r>
              <a:rPr lang="en-US" dirty="0" err="1">
                <a:solidFill>
                  <a:srgbClr val="000000"/>
                </a:solidFill>
                <a:ea typeface="Arial" panose="020B0604020202020204"/>
                <a:cs typeface="Arial" panose="020B0604020202020204"/>
                <a:sym typeface="Arial" panose="020B0604020202020204"/>
              </a:rPr>
              <a:t>profond</a:t>
            </a:r>
            <a:r>
              <a:rPr lang="en-US" dirty="0">
                <a:solidFill>
                  <a:srgbClr val="000000"/>
                </a:solidFill>
                <a:ea typeface="Arial" panose="020B0604020202020204"/>
                <a:cs typeface="Arial" panose="020B0604020202020204"/>
                <a:sym typeface="Arial" panose="020B0604020202020204"/>
              </a:rPr>
              <a:t> et compact</a:t>
            </a:r>
            <a:endParaRPr lang="en-US" sz="3200" dirty="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Box 9">
            <a:extLst>
              <a:ext uri="{FF2B5EF4-FFF2-40B4-BE49-F238E27FC236}">
                <a16:creationId xmlns:a16="http://schemas.microsoft.com/office/drawing/2014/main" id="{386DE552-2A11-D057-1995-3C32BCE3041F}"/>
              </a:ext>
            </a:extLst>
          </p:cNvPr>
          <p:cNvSpPr txBox="1"/>
          <p:nvPr/>
        </p:nvSpPr>
        <p:spPr>
          <a:xfrm>
            <a:off x="9200950" y="2918470"/>
            <a:ext cx="2913295" cy="1715213"/>
          </a:xfrm>
          <a:prstGeom prst="rect">
            <a:avLst/>
          </a:prstGeom>
          <a:ln w="19050">
            <a:solidFill>
              <a:schemeClr val="tx1"/>
            </a:solidFill>
          </a:ln>
        </p:spPr>
        <p:txBody>
          <a:bodyPr wrap="square" lIns="0" tIns="0" rIns="0" bIns="0" rtlCol="0" anchor="t">
            <a:spAutoFit/>
          </a:bodyPr>
          <a:lstStyle/>
          <a:p>
            <a:pPr algn="ctr" defTabSz="914400">
              <a:spcBef>
                <a:spcPct val="0"/>
              </a:spcBef>
            </a:pPr>
            <a:r>
              <a:rPr lang="en-US" dirty="0">
                <a:solidFill>
                  <a:srgbClr val="000000"/>
                </a:solidFill>
                <a:ea typeface="Open Sans" panose="020B0606030504020204"/>
                <a:cs typeface="Open Sans" panose="020B0606030504020204"/>
                <a:sym typeface="Open Sans" panose="020B0606030504020204"/>
              </a:rPr>
              <a:t>Dans la zone C: </a:t>
            </a:r>
            <a:r>
              <a:rPr lang="en-US" dirty="0" err="1">
                <a:solidFill>
                  <a:srgbClr val="000000"/>
                </a:solidFill>
                <a:ea typeface="Open Sans" panose="020B0606030504020204"/>
                <a:cs typeface="Open Sans" panose="020B0606030504020204"/>
                <a:sym typeface="Open Sans" panose="020B0606030504020204"/>
              </a:rPr>
              <a:t>l'horizon</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sableux</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est</a:t>
            </a:r>
            <a:r>
              <a:rPr lang="en-US" dirty="0">
                <a:solidFill>
                  <a:srgbClr val="000000"/>
                </a:solidFill>
                <a:ea typeface="Open Sans" panose="020B0606030504020204"/>
                <a:cs typeface="Open Sans" panose="020B0606030504020204"/>
                <a:sym typeface="Open Sans" panose="020B0606030504020204"/>
              </a:rPr>
              <a:t> trop </a:t>
            </a:r>
            <a:r>
              <a:rPr lang="en-US" dirty="0" err="1">
                <a:solidFill>
                  <a:srgbClr val="000000"/>
                </a:solidFill>
                <a:ea typeface="Open Sans" panose="020B0606030504020204"/>
                <a:cs typeface="Open Sans" panose="020B0606030504020204"/>
                <a:sym typeface="Open Sans" panose="020B0606030504020204"/>
              </a:rPr>
              <a:t>épais</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sa</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faible</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capacité</a:t>
            </a:r>
            <a:r>
              <a:rPr lang="en-US" dirty="0">
                <a:solidFill>
                  <a:srgbClr val="000000"/>
                </a:solidFill>
                <a:ea typeface="Open Sans" panose="020B0606030504020204"/>
                <a:cs typeface="Open Sans" panose="020B0606030504020204"/>
                <a:sym typeface="Open Sans" panose="020B0606030504020204"/>
              </a:rPr>
              <a:t> de </a:t>
            </a:r>
            <a:r>
              <a:rPr lang="en-US" dirty="0" err="1">
                <a:solidFill>
                  <a:srgbClr val="000000"/>
                </a:solidFill>
                <a:ea typeface="Open Sans" panose="020B0606030504020204"/>
                <a:cs typeface="Open Sans" panose="020B0606030504020204"/>
                <a:sym typeface="Open Sans" panose="020B0606030504020204"/>
              </a:rPr>
              <a:t>rétention</a:t>
            </a:r>
            <a:r>
              <a:rPr lang="en-US" dirty="0">
                <a:solidFill>
                  <a:srgbClr val="000000"/>
                </a:solidFill>
                <a:ea typeface="Open Sans" panose="020B0606030504020204"/>
                <a:cs typeface="Open Sans" panose="020B0606030504020204"/>
                <a:sym typeface="Open Sans" panose="020B0606030504020204"/>
              </a:rPr>
              <a:t> de </a:t>
            </a:r>
            <a:r>
              <a:rPr lang="en-US" dirty="0" err="1">
                <a:solidFill>
                  <a:srgbClr val="000000"/>
                </a:solidFill>
                <a:ea typeface="Open Sans" panose="020B0606030504020204"/>
                <a:cs typeface="Open Sans" panose="020B0606030504020204"/>
                <a:sym typeface="Open Sans" panose="020B0606030504020204"/>
              </a:rPr>
              <a:t>l'eau</a:t>
            </a:r>
            <a:r>
              <a:rPr lang="en-US" dirty="0">
                <a:solidFill>
                  <a:srgbClr val="000000"/>
                </a:solidFill>
                <a:ea typeface="Open Sans" panose="020B0606030504020204"/>
                <a:cs typeface="Open Sans" panose="020B0606030504020204"/>
                <a:sym typeface="Open Sans" panose="020B0606030504020204"/>
              </a:rPr>
              <a:t> ne </a:t>
            </a:r>
            <a:r>
              <a:rPr lang="en-US" dirty="0" err="1">
                <a:solidFill>
                  <a:srgbClr val="000000"/>
                </a:solidFill>
                <a:ea typeface="Open Sans" panose="020B0606030504020204"/>
                <a:cs typeface="Open Sans" panose="020B0606030504020204"/>
                <a:sym typeface="Open Sans" panose="020B0606030504020204"/>
              </a:rPr>
              <a:t>favorise</a:t>
            </a:r>
            <a:r>
              <a:rPr lang="en-US" dirty="0">
                <a:solidFill>
                  <a:srgbClr val="000000"/>
                </a:solidFill>
                <a:ea typeface="Open Sans" panose="020B0606030504020204"/>
                <a:cs typeface="Open Sans" panose="020B0606030504020204"/>
                <a:sym typeface="Open Sans" panose="020B0606030504020204"/>
              </a:rPr>
              <a:t> pas la </a:t>
            </a:r>
            <a:r>
              <a:rPr lang="en-US" dirty="0" err="1">
                <a:solidFill>
                  <a:srgbClr val="000000"/>
                </a:solidFill>
                <a:ea typeface="Open Sans" panose="020B0606030504020204"/>
                <a:cs typeface="Open Sans" panose="020B0606030504020204"/>
                <a:sym typeface="Open Sans" panose="020B0606030504020204"/>
              </a:rPr>
              <a:t>survie</a:t>
            </a:r>
            <a:r>
              <a:rPr lang="en-US" dirty="0">
                <a:solidFill>
                  <a:srgbClr val="000000"/>
                </a:solidFill>
                <a:ea typeface="Open Sans" panose="020B0606030504020204"/>
                <a:cs typeface="Open Sans" panose="020B0606030504020204"/>
                <a:sym typeface="Open Sans" panose="020B0606030504020204"/>
              </a:rPr>
              <a:t> du </a:t>
            </a:r>
            <a:r>
              <a:rPr lang="en-US" dirty="0" err="1">
                <a:solidFill>
                  <a:srgbClr val="000000"/>
                </a:solidFill>
                <a:ea typeface="Open Sans" panose="020B0606030504020204"/>
                <a:cs typeface="Open Sans" panose="020B0606030504020204"/>
                <a:sym typeface="Open Sans" panose="020B0606030504020204"/>
              </a:rPr>
              <a:t>chêne</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liège</a:t>
            </a:r>
            <a:r>
              <a:rPr lang="en-US" dirty="0">
                <a:solidFill>
                  <a:srgbClr val="000000"/>
                </a:solidFill>
                <a:ea typeface="Open Sans" panose="020B0606030504020204"/>
                <a:cs typeface="Open Sans" panose="020B0606030504020204"/>
                <a:sym typeface="Open Sans" panose="020B0606030504020204"/>
              </a:rPr>
              <a:t>.</a:t>
            </a:r>
          </a:p>
          <a:p>
            <a:pPr defTabSz="914400">
              <a:lnSpc>
                <a:spcPts val="2800"/>
              </a:lnSpc>
              <a:spcBef>
                <a:spcPct val="0"/>
              </a:spcBef>
            </a:pPr>
            <a:endParaRPr lang="en-US" dirty="0">
              <a:solidFill>
                <a:srgbClr val="000000"/>
              </a:solidFill>
              <a:ea typeface="Open Sans" panose="020B0606030504020204"/>
              <a:cs typeface="Open Sans" panose="020B0606030504020204"/>
              <a:sym typeface="Open Sans" panose="020B0606030504020204"/>
            </a:endParaRPr>
          </a:p>
        </p:txBody>
      </p:sp>
      <p:sp>
        <p:nvSpPr>
          <p:cNvPr id="4" name="TextBox 10">
            <a:extLst>
              <a:ext uri="{FF2B5EF4-FFF2-40B4-BE49-F238E27FC236}">
                <a16:creationId xmlns:a16="http://schemas.microsoft.com/office/drawing/2014/main" id="{E458BD27-6FF6-1779-7E6A-28F5449DD23B}"/>
              </a:ext>
            </a:extLst>
          </p:cNvPr>
          <p:cNvSpPr txBox="1"/>
          <p:nvPr/>
        </p:nvSpPr>
        <p:spPr>
          <a:xfrm>
            <a:off x="4822738" y="2993020"/>
            <a:ext cx="4048527" cy="1661993"/>
          </a:xfrm>
          <a:prstGeom prst="rect">
            <a:avLst/>
          </a:prstGeom>
          <a:ln w="19050">
            <a:solidFill>
              <a:schemeClr val="tx1"/>
            </a:solidFill>
          </a:ln>
        </p:spPr>
        <p:txBody>
          <a:bodyPr wrap="square" lIns="0" tIns="0" rIns="0" bIns="0" rtlCol="0" anchor="t">
            <a:spAutoFit/>
          </a:bodyPr>
          <a:lstStyle/>
          <a:p>
            <a:pPr algn="ctr" defTabSz="914400">
              <a:spcBef>
                <a:spcPct val="0"/>
              </a:spcBef>
            </a:pPr>
            <a:r>
              <a:rPr lang="en-US" dirty="0">
                <a:solidFill>
                  <a:srgbClr val="000000"/>
                </a:solidFill>
                <a:ea typeface="Open Sans" panose="020B0606030504020204"/>
                <a:cs typeface="Open Sans" panose="020B0606030504020204"/>
                <a:sym typeface="Open Sans" panose="020B0606030504020204"/>
              </a:rPr>
              <a:t>Dans la zone B: </a:t>
            </a:r>
            <a:r>
              <a:rPr lang="en-US" dirty="0" err="1">
                <a:solidFill>
                  <a:srgbClr val="000000"/>
                </a:solidFill>
                <a:ea typeface="Open Sans" panose="020B0606030504020204"/>
                <a:cs typeface="Open Sans" panose="020B0606030504020204"/>
                <a:sym typeface="Open Sans" panose="020B0606030504020204"/>
              </a:rPr>
              <a:t>l'horizon</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sableux</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est</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d'une</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épaisseur</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moyenne</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c'est</a:t>
            </a:r>
            <a:r>
              <a:rPr lang="en-US" dirty="0">
                <a:solidFill>
                  <a:srgbClr val="000000"/>
                </a:solidFill>
                <a:ea typeface="Open Sans" panose="020B0606030504020204"/>
                <a:cs typeface="Open Sans" panose="020B0606030504020204"/>
                <a:sym typeface="Open Sans" panose="020B0606030504020204"/>
              </a:rPr>
              <a:t> le sol le plus convenable à la vie du </a:t>
            </a:r>
            <a:r>
              <a:rPr lang="en-US" dirty="0" err="1">
                <a:solidFill>
                  <a:srgbClr val="000000"/>
                </a:solidFill>
                <a:ea typeface="Open Sans" panose="020B0606030504020204"/>
                <a:cs typeface="Open Sans" panose="020B0606030504020204"/>
                <a:sym typeface="Open Sans" panose="020B0606030504020204"/>
              </a:rPr>
              <a:t>chêne</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liège</a:t>
            </a:r>
            <a:r>
              <a:rPr lang="en-US" dirty="0">
                <a:solidFill>
                  <a:srgbClr val="000000"/>
                </a:solidFill>
                <a:ea typeface="Open Sans" panose="020B0606030504020204"/>
                <a:cs typeface="Open Sans" panose="020B0606030504020204"/>
                <a:sym typeface="Open Sans" panose="020B0606030504020204"/>
              </a:rPr>
              <a:t> car il </a:t>
            </a:r>
            <a:r>
              <a:rPr lang="en-US" dirty="0" err="1">
                <a:solidFill>
                  <a:srgbClr val="000000"/>
                </a:solidFill>
                <a:ea typeface="Open Sans" panose="020B0606030504020204"/>
                <a:cs typeface="Open Sans" panose="020B0606030504020204"/>
                <a:sym typeface="Open Sans" panose="020B0606030504020204"/>
              </a:rPr>
              <a:t>permet</a:t>
            </a:r>
            <a:r>
              <a:rPr lang="en-US" dirty="0">
                <a:solidFill>
                  <a:srgbClr val="000000"/>
                </a:solidFill>
                <a:ea typeface="Open Sans" panose="020B0606030504020204"/>
                <a:cs typeface="Open Sans" panose="020B0606030504020204"/>
                <a:sym typeface="Open Sans" panose="020B0606030504020204"/>
              </a:rPr>
              <a:t> aux </a:t>
            </a:r>
            <a:r>
              <a:rPr lang="en-US" dirty="0" err="1">
                <a:solidFill>
                  <a:srgbClr val="000000"/>
                </a:solidFill>
                <a:ea typeface="Open Sans" panose="020B0606030504020204"/>
                <a:cs typeface="Open Sans" panose="020B0606030504020204"/>
                <a:sym typeface="Open Sans" panose="020B0606030504020204"/>
              </a:rPr>
              <a:t>racines</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d'atteindre</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l'horizon</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argileux</a:t>
            </a:r>
            <a:r>
              <a:rPr lang="en-US" dirty="0">
                <a:solidFill>
                  <a:srgbClr val="000000"/>
                </a:solidFill>
                <a:ea typeface="Open Sans" panose="020B0606030504020204"/>
                <a:cs typeface="Open Sans" panose="020B0606030504020204"/>
                <a:sym typeface="Open Sans" panose="020B0606030504020204"/>
              </a:rPr>
              <a:t> pour </a:t>
            </a:r>
            <a:r>
              <a:rPr lang="en-US" dirty="0" err="1">
                <a:solidFill>
                  <a:srgbClr val="000000"/>
                </a:solidFill>
                <a:ea typeface="Open Sans" panose="020B0606030504020204"/>
                <a:cs typeface="Open Sans" panose="020B0606030504020204"/>
                <a:sym typeface="Open Sans" panose="020B0606030504020204"/>
              </a:rPr>
              <a:t>s'approvisionner</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en</a:t>
            </a:r>
            <a:r>
              <a:rPr lang="en-US" dirty="0">
                <a:solidFill>
                  <a:srgbClr val="000000"/>
                </a:solidFill>
                <a:ea typeface="Open Sans" panose="020B0606030504020204"/>
                <a:cs typeface="Open Sans" panose="020B0606030504020204"/>
                <a:sym typeface="Open Sans" panose="020B0606030504020204"/>
              </a:rPr>
              <a:t> eau, sans  que </a:t>
            </a:r>
            <a:r>
              <a:rPr lang="en-US" dirty="0" err="1">
                <a:solidFill>
                  <a:srgbClr val="000000"/>
                </a:solidFill>
                <a:ea typeface="Open Sans" panose="020B0606030504020204"/>
                <a:cs typeface="Open Sans" panose="020B0606030504020204"/>
                <a:sym typeface="Open Sans" panose="020B0606030504020204"/>
              </a:rPr>
              <a:t>ces</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racines</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s'asphyxient</a:t>
            </a:r>
            <a:r>
              <a:rPr lang="en-US" dirty="0">
                <a:solidFill>
                  <a:srgbClr val="000000"/>
                </a:solidFill>
                <a:ea typeface="Open Sans" panose="020B0606030504020204"/>
                <a:cs typeface="Open Sans" panose="020B0606030504020204"/>
                <a:sym typeface="Open Sans" panose="020B0606030504020204"/>
              </a:rPr>
              <a:t>.</a:t>
            </a:r>
          </a:p>
        </p:txBody>
      </p:sp>
      <p:sp>
        <p:nvSpPr>
          <p:cNvPr id="5" name="TextBox 11">
            <a:extLst>
              <a:ext uri="{FF2B5EF4-FFF2-40B4-BE49-F238E27FC236}">
                <a16:creationId xmlns:a16="http://schemas.microsoft.com/office/drawing/2014/main" id="{4B398B8E-E672-3C1A-77A6-B9936EE2BD65}"/>
              </a:ext>
            </a:extLst>
          </p:cNvPr>
          <p:cNvSpPr txBox="1"/>
          <p:nvPr/>
        </p:nvSpPr>
        <p:spPr>
          <a:xfrm>
            <a:off x="363894" y="2993021"/>
            <a:ext cx="4129159" cy="1661993"/>
          </a:xfrm>
          <a:prstGeom prst="rect">
            <a:avLst/>
          </a:prstGeom>
          <a:ln w="19050">
            <a:solidFill>
              <a:schemeClr val="tx1"/>
            </a:solidFill>
          </a:ln>
        </p:spPr>
        <p:txBody>
          <a:bodyPr wrap="square" lIns="0" tIns="0" rIns="0" bIns="0" rtlCol="0" anchor="t">
            <a:spAutoFit/>
          </a:bodyPr>
          <a:lstStyle/>
          <a:p>
            <a:pPr algn="ctr" defTabSz="914400">
              <a:spcBef>
                <a:spcPct val="0"/>
              </a:spcBef>
            </a:pPr>
            <a:r>
              <a:rPr lang="en-US" dirty="0">
                <a:solidFill>
                  <a:srgbClr val="000000"/>
                </a:solidFill>
                <a:ea typeface="Open Sans" panose="020B0606030504020204"/>
                <a:cs typeface="Open Sans" panose="020B0606030504020204"/>
                <a:sym typeface="Open Sans" panose="020B0606030504020204"/>
              </a:rPr>
              <a:t> Dans la zone A: </a:t>
            </a:r>
            <a:r>
              <a:rPr lang="en-US" dirty="0" err="1">
                <a:solidFill>
                  <a:srgbClr val="000000"/>
                </a:solidFill>
                <a:ea typeface="Open Sans" panose="020B0606030504020204"/>
                <a:cs typeface="Open Sans" panose="020B0606030504020204"/>
                <a:sym typeface="Open Sans" panose="020B0606030504020204"/>
              </a:rPr>
              <a:t>l'épaisseur</a:t>
            </a:r>
            <a:r>
              <a:rPr lang="en-US" dirty="0">
                <a:solidFill>
                  <a:srgbClr val="000000"/>
                </a:solidFill>
                <a:ea typeface="Open Sans" panose="020B0606030504020204"/>
                <a:cs typeface="Open Sans" panose="020B0606030504020204"/>
                <a:sym typeface="Open Sans" panose="020B0606030504020204"/>
              </a:rPr>
              <a:t> de </a:t>
            </a:r>
            <a:r>
              <a:rPr lang="en-US" dirty="0" err="1">
                <a:solidFill>
                  <a:srgbClr val="000000"/>
                </a:solidFill>
                <a:ea typeface="Open Sans" panose="020B0606030504020204"/>
                <a:cs typeface="Open Sans" panose="020B0606030504020204"/>
                <a:sym typeface="Open Sans" panose="020B0606030504020204"/>
              </a:rPr>
              <a:t>l'horizon</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sableux</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est</a:t>
            </a:r>
            <a:r>
              <a:rPr lang="en-US" dirty="0">
                <a:solidFill>
                  <a:srgbClr val="000000"/>
                </a:solidFill>
                <a:ea typeface="Open Sans" panose="020B0606030504020204"/>
                <a:cs typeface="Open Sans" panose="020B0606030504020204"/>
                <a:sym typeface="Open Sans" panose="020B0606030504020204"/>
              </a:rPr>
              <a:t> très </a:t>
            </a:r>
            <a:r>
              <a:rPr lang="en-US" dirty="0" err="1">
                <a:solidFill>
                  <a:srgbClr val="000000"/>
                </a:solidFill>
                <a:ea typeface="Open Sans" panose="020B0606030504020204"/>
                <a:cs typeface="Open Sans" panose="020B0606030504020204"/>
                <a:sym typeface="Open Sans" panose="020B0606030504020204"/>
              </a:rPr>
              <a:t>faible</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l'horizon</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argileux</a:t>
            </a:r>
            <a:r>
              <a:rPr lang="en-US" dirty="0">
                <a:solidFill>
                  <a:srgbClr val="000000"/>
                </a:solidFill>
                <a:ea typeface="Open Sans" panose="020B0606030504020204"/>
                <a:cs typeface="Open Sans" panose="020B0606030504020204"/>
                <a:sym typeface="Open Sans" panose="020B0606030504020204"/>
              </a:rPr>
              <a:t> qui a </a:t>
            </a:r>
            <a:r>
              <a:rPr lang="en-US" dirty="0" err="1">
                <a:solidFill>
                  <a:srgbClr val="000000"/>
                </a:solidFill>
                <a:ea typeface="Open Sans" panose="020B0606030504020204"/>
                <a:cs typeface="Open Sans" panose="020B0606030504020204"/>
                <a:sym typeface="Open Sans" panose="020B0606030504020204"/>
              </a:rPr>
              <a:t>une</a:t>
            </a:r>
            <a:r>
              <a:rPr lang="en-US" dirty="0">
                <a:solidFill>
                  <a:srgbClr val="000000"/>
                </a:solidFill>
                <a:ea typeface="Open Sans" panose="020B0606030504020204"/>
                <a:cs typeface="Open Sans" panose="020B0606030504020204"/>
                <a:sym typeface="Open Sans" panose="020B0606030504020204"/>
              </a:rPr>
              <a:t> forte </a:t>
            </a:r>
            <a:r>
              <a:rPr lang="en-US" dirty="0" err="1">
                <a:solidFill>
                  <a:srgbClr val="000000"/>
                </a:solidFill>
                <a:ea typeface="Open Sans" panose="020B0606030504020204"/>
                <a:cs typeface="Open Sans" panose="020B0606030504020204"/>
                <a:sym typeface="Open Sans" panose="020B0606030504020204"/>
              </a:rPr>
              <a:t>capacité</a:t>
            </a:r>
            <a:r>
              <a:rPr lang="en-US" dirty="0">
                <a:solidFill>
                  <a:srgbClr val="000000"/>
                </a:solidFill>
                <a:ea typeface="Open Sans" panose="020B0606030504020204"/>
                <a:cs typeface="Open Sans" panose="020B0606030504020204"/>
                <a:sym typeface="Open Sans" panose="020B0606030504020204"/>
              </a:rPr>
              <a:t> de </a:t>
            </a:r>
            <a:r>
              <a:rPr lang="en-US" dirty="0" err="1">
                <a:solidFill>
                  <a:srgbClr val="000000"/>
                </a:solidFill>
                <a:ea typeface="Open Sans" panose="020B0606030504020204"/>
                <a:cs typeface="Open Sans" panose="020B0606030504020204"/>
                <a:sym typeface="Open Sans" panose="020B0606030504020204"/>
              </a:rPr>
              <a:t>rétention</a:t>
            </a:r>
            <a:r>
              <a:rPr lang="en-US" dirty="0">
                <a:solidFill>
                  <a:srgbClr val="000000"/>
                </a:solidFill>
                <a:ea typeface="Open Sans" panose="020B0606030504020204"/>
                <a:cs typeface="Open Sans" panose="020B0606030504020204"/>
                <a:sym typeface="Open Sans" panose="020B0606030504020204"/>
              </a:rPr>
              <a:t> de </a:t>
            </a:r>
            <a:r>
              <a:rPr lang="en-US" dirty="0" err="1">
                <a:solidFill>
                  <a:srgbClr val="000000"/>
                </a:solidFill>
                <a:ea typeface="Open Sans" panose="020B0606030504020204"/>
                <a:cs typeface="Open Sans" panose="020B0606030504020204"/>
                <a:sym typeface="Open Sans" panose="020B0606030504020204"/>
              </a:rPr>
              <a:t>l'eau</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va</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provoquer</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l'asphyxie</a:t>
            </a:r>
            <a:r>
              <a:rPr lang="en-US" dirty="0">
                <a:solidFill>
                  <a:srgbClr val="000000"/>
                </a:solidFill>
                <a:ea typeface="Open Sans" panose="020B0606030504020204"/>
                <a:cs typeface="Open Sans" panose="020B0606030504020204"/>
                <a:sym typeface="Open Sans" panose="020B0606030504020204"/>
              </a:rPr>
              <a:t> des </a:t>
            </a:r>
            <a:r>
              <a:rPr lang="en-US" dirty="0" err="1">
                <a:solidFill>
                  <a:srgbClr val="000000"/>
                </a:solidFill>
                <a:ea typeface="Open Sans" panose="020B0606030504020204"/>
                <a:cs typeface="Open Sans" panose="020B0606030504020204"/>
                <a:sym typeface="Open Sans" panose="020B0606030504020204"/>
              </a:rPr>
              <a:t>racines</a:t>
            </a:r>
            <a:r>
              <a:rPr lang="en-US" dirty="0">
                <a:solidFill>
                  <a:srgbClr val="000000"/>
                </a:solidFill>
                <a:ea typeface="Open Sans" panose="020B0606030504020204"/>
                <a:cs typeface="Open Sans" panose="020B0606030504020204"/>
                <a:sym typeface="Open Sans" panose="020B0606030504020204"/>
              </a:rPr>
              <a:t>. Ce </a:t>
            </a:r>
            <a:r>
              <a:rPr lang="en-US" dirty="0" err="1">
                <a:solidFill>
                  <a:srgbClr val="000000"/>
                </a:solidFill>
                <a:ea typeface="Open Sans" panose="020B0606030504020204"/>
                <a:cs typeface="Open Sans" panose="020B0606030504020204"/>
                <a:sym typeface="Open Sans" panose="020B0606030504020204"/>
              </a:rPr>
              <a:t>sont</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donc</a:t>
            </a:r>
            <a:r>
              <a:rPr lang="en-US" dirty="0">
                <a:solidFill>
                  <a:srgbClr val="000000"/>
                </a:solidFill>
                <a:ea typeface="Open Sans" panose="020B0606030504020204"/>
                <a:cs typeface="Open Sans" panose="020B0606030504020204"/>
                <a:sym typeface="Open Sans" panose="020B0606030504020204"/>
              </a:rPr>
              <a:t> des conditions non </a:t>
            </a:r>
            <a:r>
              <a:rPr lang="en-US" dirty="0" err="1">
                <a:solidFill>
                  <a:srgbClr val="000000"/>
                </a:solidFill>
                <a:ea typeface="Open Sans" panose="020B0606030504020204"/>
                <a:cs typeface="Open Sans" panose="020B0606030504020204"/>
                <a:sym typeface="Open Sans" panose="020B0606030504020204"/>
              </a:rPr>
              <a:t>convenables</a:t>
            </a:r>
            <a:r>
              <a:rPr lang="en-US" dirty="0">
                <a:solidFill>
                  <a:srgbClr val="000000"/>
                </a:solidFill>
                <a:ea typeface="Open Sans" panose="020B0606030504020204"/>
                <a:cs typeface="Open Sans" panose="020B0606030504020204"/>
                <a:sym typeface="Open Sans" panose="020B0606030504020204"/>
              </a:rPr>
              <a:t> à la </a:t>
            </a:r>
            <a:r>
              <a:rPr lang="en-US" dirty="0" err="1">
                <a:solidFill>
                  <a:srgbClr val="000000"/>
                </a:solidFill>
                <a:ea typeface="Open Sans" panose="020B0606030504020204"/>
                <a:cs typeface="Open Sans" panose="020B0606030504020204"/>
                <a:sym typeface="Open Sans" panose="020B0606030504020204"/>
              </a:rPr>
              <a:t>survie</a:t>
            </a:r>
            <a:r>
              <a:rPr lang="en-US" dirty="0">
                <a:solidFill>
                  <a:srgbClr val="000000"/>
                </a:solidFill>
                <a:ea typeface="Open Sans" panose="020B0606030504020204"/>
                <a:cs typeface="Open Sans" panose="020B0606030504020204"/>
                <a:sym typeface="Open Sans" panose="020B0606030504020204"/>
              </a:rPr>
              <a:t> du </a:t>
            </a:r>
            <a:r>
              <a:rPr lang="en-US" dirty="0" err="1">
                <a:solidFill>
                  <a:srgbClr val="000000"/>
                </a:solidFill>
                <a:ea typeface="Open Sans" panose="020B0606030504020204"/>
                <a:cs typeface="Open Sans" panose="020B0606030504020204"/>
                <a:sym typeface="Open Sans" panose="020B0606030504020204"/>
              </a:rPr>
              <a:t>chêne</a:t>
            </a:r>
            <a:r>
              <a:rPr lang="en-US" dirty="0">
                <a:solidFill>
                  <a:srgbClr val="000000"/>
                </a:solidFill>
                <a:ea typeface="Open Sans" panose="020B0606030504020204"/>
                <a:cs typeface="Open Sans" panose="020B0606030504020204"/>
                <a:sym typeface="Open Sans" panose="020B0606030504020204"/>
              </a:rPr>
              <a:t> </a:t>
            </a:r>
            <a:r>
              <a:rPr lang="en-US" dirty="0" err="1">
                <a:solidFill>
                  <a:srgbClr val="000000"/>
                </a:solidFill>
                <a:ea typeface="Open Sans" panose="020B0606030504020204"/>
                <a:cs typeface="Open Sans" panose="020B0606030504020204"/>
                <a:sym typeface="Open Sans" panose="020B0606030504020204"/>
              </a:rPr>
              <a:t>liège</a:t>
            </a:r>
            <a:r>
              <a:rPr lang="en-US" dirty="0">
                <a:solidFill>
                  <a:srgbClr val="000000"/>
                </a:solidFill>
                <a:ea typeface="Open Sans" panose="020B0606030504020204"/>
                <a:cs typeface="Open Sans" panose="020B0606030504020204"/>
                <a:sym typeface="Open Sans" panose="020B0606030504020204"/>
              </a:rPr>
              <a:t>.</a:t>
            </a:r>
          </a:p>
        </p:txBody>
      </p:sp>
      <p:sp>
        <p:nvSpPr>
          <p:cNvPr id="6" name="Freeform 12">
            <a:extLst>
              <a:ext uri="{FF2B5EF4-FFF2-40B4-BE49-F238E27FC236}">
                <a16:creationId xmlns:a16="http://schemas.microsoft.com/office/drawing/2014/main" id="{AFA66CAE-7EF6-5FEA-6AF5-ADEBF9AC62D4}"/>
              </a:ext>
            </a:extLst>
          </p:cNvPr>
          <p:cNvSpPr/>
          <p:nvPr/>
        </p:nvSpPr>
        <p:spPr>
          <a:xfrm>
            <a:off x="0" y="-1"/>
            <a:ext cx="12192000" cy="2360645"/>
          </a:xfrm>
          <a:custGeom>
            <a:avLst/>
            <a:gdLst/>
            <a:ahLst/>
            <a:cxnLst/>
            <a:rect l="l" t="t" r="r" b="b"/>
            <a:pathLst>
              <a:path w="13331900" h="3674414">
                <a:moveTo>
                  <a:pt x="0" y="0"/>
                </a:moveTo>
                <a:lnTo>
                  <a:pt x="13331900" y="0"/>
                </a:lnTo>
                <a:lnTo>
                  <a:pt x="13331900" y="3674414"/>
                </a:lnTo>
                <a:lnTo>
                  <a:pt x="0" y="3674414"/>
                </a:lnTo>
                <a:lnTo>
                  <a:pt x="0" y="0"/>
                </a:lnTo>
                <a:close/>
              </a:path>
            </a:pathLst>
          </a:custGeom>
          <a:blipFill>
            <a:blip r:embed="rId2"/>
            <a:stretch>
              <a:fillRect t="-691" r="-12884" b="-3176"/>
            </a:stretch>
          </a:blipFill>
          <a:ln w="19050">
            <a:solidFill>
              <a:schemeClr val="tx1"/>
            </a:solidFill>
          </a:ln>
        </p:spPr>
        <p:txBody>
          <a:bodyPr/>
          <a:lstStyle/>
          <a:p>
            <a:endParaRPr lang="fr-FR" dirty="0"/>
          </a:p>
        </p:txBody>
      </p:sp>
      <p:sp>
        <p:nvSpPr>
          <p:cNvPr id="7" name="Flèche : bas 6">
            <a:extLst>
              <a:ext uri="{FF2B5EF4-FFF2-40B4-BE49-F238E27FC236}">
                <a16:creationId xmlns:a16="http://schemas.microsoft.com/office/drawing/2014/main" id="{AFC86A9B-173A-789E-66FD-5D1493EC3A4C}"/>
              </a:ext>
            </a:extLst>
          </p:cNvPr>
          <p:cNvSpPr/>
          <p:nvPr/>
        </p:nvSpPr>
        <p:spPr>
          <a:xfrm>
            <a:off x="2365673" y="2435383"/>
            <a:ext cx="317241" cy="445763"/>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5F8C3422-E4BB-0D34-ECC8-E82F59516F4A}"/>
              </a:ext>
            </a:extLst>
          </p:cNvPr>
          <p:cNvPicPr>
            <a:picLocks noChangeAspect="1"/>
          </p:cNvPicPr>
          <p:nvPr/>
        </p:nvPicPr>
        <p:blipFill>
          <a:blip r:embed="rId3"/>
          <a:stretch>
            <a:fillRect/>
          </a:stretch>
        </p:blipFill>
        <p:spPr>
          <a:xfrm>
            <a:off x="10376833" y="2417810"/>
            <a:ext cx="353599" cy="463336"/>
          </a:xfrm>
          <a:prstGeom prst="rect">
            <a:avLst/>
          </a:prstGeom>
        </p:spPr>
      </p:pic>
      <p:pic>
        <p:nvPicPr>
          <p:cNvPr id="11" name="Image 10">
            <a:extLst>
              <a:ext uri="{FF2B5EF4-FFF2-40B4-BE49-F238E27FC236}">
                <a16:creationId xmlns:a16="http://schemas.microsoft.com/office/drawing/2014/main" id="{549EC864-5CA7-1861-5266-43B4DCA43990}"/>
              </a:ext>
            </a:extLst>
          </p:cNvPr>
          <p:cNvPicPr>
            <a:picLocks noChangeAspect="1"/>
          </p:cNvPicPr>
          <p:nvPr/>
        </p:nvPicPr>
        <p:blipFill>
          <a:blip r:embed="rId3"/>
          <a:stretch>
            <a:fillRect/>
          </a:stretch>
        </p:blipFill>
        <p:spPr>
          <a:xfrm>
            <a:off x="6493402" y="2445164"/>
            <a:ext cx="353599" cy="463336"/>
          </a:xfrm>
          <a:prstGeom prst="rect">
            <a:avLst/>
          </a:prstGeom>
        </p:spPr>
      </p:pic>
    </p:spTree>
    <p:extLst>
      <p:ext uri="{BB962C8B-B14F-4D97-AF65-F5344CB8AC3E}">
        <p14:creationId xmlns:p14="http://schemas.microsoft.com/office/powerpoint/2010/main" val="2112880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24177CF-71AB-A4DC-CB1B-BDEEBCCFAA9E}"/>
              </a:ext>
            </a:extLst>
          </p:cNvPr>
          <p:cNvSpPr txBox="1"/>
          <p:nvPr/>
        </p:nvSpPr>
        <p:spPr>
          <a:xfrm>
            <a:off x="1760764" y="148031"/>
            <a:ext cx="8670471" cy="400110"/>
          </a:xfrm>
          <a:prstGeom prst="rect">
            <a:avLst/>
          </a:prstGeom>
          <a:noFill/>
        </p:spPr>
        <p:txBody>
          <a:bodyPr wrap="square">
            <a:spAutoFit/>
          </a:bodyPr>
          <a:lstStyle/>
          <a:p>
            <a:r>
              <a:rPr lang="fr-FR" sz="2000" b="1" dirty="0">
                <a:solidFill>
                  <a:srgbClr val="00B050"/>
                </a:solidFill>
              </a:rPr>
              <a:t>L’influence de la composition chimique du sol sur la répartition du chêne liège. </a:t>
            </a:r>
          </a:p>
        </p:txBody>
      </p:sp>
      <p:pic>
        <p:nvPicPr>
          <p:cNvPr id="7" name="Image 6">
            <a:extLst>
              <a:ext uri="{FF2B5EF4-FFF2-40B4-BE49-F238E27FC236}">
                <a16:creationId xmlns:a16="http://schemas.microsoft.com/office/drawing/2014/main" id="{F872AE8A-8800-EC5A-9782-FC84062E46C7}"/>
              </a:ext>
            </a:extLst>
          </p:cNvPr>
          <p:cNvPicPr>
            <a:picLocks noChangeAspect="1"/>
          </p:cNvPicPr>
          <p:nvPr/>
        </p:nvPicPr>
        <p:blipFill>
          <a:blip r:embed="rId2">
            <a:extLst>
              <a:ext uri="{28A0092B-C50C-407E-A947-70E740481C1C}">
                <a14:useLocalDpi xmlns:a14="http://schemas.microsoft.com/office/drawing/2010/main" val="0"/>
              </a:ext>
            </a:extLst>
          </a:blip>
          <a:srcRect l="14442" t="34085" r="13368" b="13802"/>
          <a:stretch>
            <a:fillRect/>
          </a:stretch>
        </p:blipFill>
        <p:spPr>
          <a:xfrm>
            <a:off x="158620" y="676217"/>
            <a:ext cx="11896531" cy="3632062"/>
          </a:xfrm>
          <a:prstGeom prst="rect">
            <a:avLst/>
          </a:prstGeom>
        </p:spPr>
      </p:pic>
      <p:sp>
        <p:nvSpPr>
          <p:cNvPr id="9" name="ZoneTexte 8">
            <a:extLst>
              <a:ext uri="{FF2B5EF4-FFF2-40B4-BE49-F238E27FC236}">
                <a16:creationId xmlns:a16="http://schemas.microsoft.com/office/drawing/2014/main" id="{CC948F24-7C65-11F7-239B-1F9C6133B1CC}"/>
              </a:ext>
            </a:extLst>
          </p:cNvPr>
          <p:cNvSpPr txBox="1"/>
          <p:nvPr/>
        </p:nvSpPr>
        <p:spPr>
          <a:xfrm>
            <a:off x="-140737" y="4436355"/>
            <a:ext cx="12473472" cy="369332"/>
          </a:xfrm>
          <a:prstGeom prst="rect">
            <a:avLst/>
          </a:prstGeom>
          <a:noFill/>
        </p:spPr>
        <p:txBody>
          <a:bodyPr wrap="square">
            <a:spAutoFit/>
          </a:bodyPr>
          <a:lstStyle/>
          <a:p>
            <a:r>
              <a:rPr lang="fr-FR" dirty="0"/>
              <a:t> La figure  représente une coupe horizontale de la répartition des espèces végétales entre la forêt de Témara et le plateau des </a:t>
            </a:r>
            <a:r>
              <a:rPr lang="fr-FR" dirty="0" err="1"/>
              <a:t>zaers</a:t>
            </a:r>
            <a:r>
              <a:rPr lang="fr-FR" dirty="0"/>
              <a:t>. </a:t>
            </a:r>
          </a:p>
        </p:txBody>
      </p:sp>
      <p:sp>
        <p:nvSpPr>
          <p:cNvPr id="11" name="ZoneTexte 10">
            <a:extLst>
              <a:ext uri="{FF2B5EF4-FFF2-40B4-BE49-F238E27FC236}">
                <a16:creationId xmlns:a16="http://schemas.microsoft.com/office/drawing/2014/main" id="{708E3009-E822-F6D2-32C1-1864CC91C011}"/>
              </a:ext>
            </a:extLst>
          </p:cNvPr>
          <p:cNvSpPr txBox="1"/>
          <p:nvPr/>
        </p:nvSpPr>
        <p:spPr>
          <a:xfrm>
            <a:off x="646921" y="4922098"/>
            <a:ext cx="11545079" cy="923330"/>
          </a:xfrm>
          <a:prstGeom prst="rect">
            <a:avLst/>
          </a:prstGeom>
          <a:noFill/>
        </p:spPr>
        <p:txBody>
          <a:bodyPr wrap="square">
            <a:spAutoFit/>
          </a:bodyPr>
          <a:lstStyle/>
          <a:p>
            <a:r>
              <a:rPr lang="en-US" sz="1800" dirty="0">
                <a:solidFill>
                  <a:srgbClr val="000000"/>
                </a:solidFill>
                <a:latin typeface="Open Sans" panose="020B0606030504020204"/>
                <a:ea typeface="Open Sans" panose="020B0606030504020204"/>
                <a:cs typeface="Open Sans" panose="020B0606030504020204"/>
                <a:sym typeface="Open Sans" panose="020B0606030504020204"/>
              </a:rPr>
              <a:t>A </a:t>
            </a:r>
            <a:r>
              <a:rPr lang="en-US" sz="1800" dirty="0" err="1">
                <a:solidFill>
                  <a:srgbClr val="000000"/>
                </a:solidFill>
                <a:latin typeface="Open Sans" panose="020B0606030504020204"/>
                <a:ea typeface="Open Sans" panose="020B0606030504020204"/>
                <a:cs typeface="Open Sans" panose="020B0606030504020204"/>
                <a:sym typeface="Open Sans" panose="020B0606030504020204"/>
              </a:rPr>
              <a:t>partir</a:t>
            </a:r>
            <a:r>
              <a:rPr lang="en-US" sz="1800" dirty="0">
                <a:solidFill>
                  <a:srgbClr val="000000"/>
                </a:solidFill>
                <a:latin typeface="Open Sans" panose="020B0606030504020204"/>
                <a:ea typeface="Open Sans" panose="020B0606030504020204"/>
                <a:cs typeface="Open Sans" panose="020B0606030504020204"/>
                <a:sym typeface="Open Sans" panose="020B0606030504020204"/>
              </a:rPr>
              <a:t> de la figure on observe que le </a:t>
            </a:r>
            <a:r>
              <a:rPr lang="en-US" sz="1800" dirty="0" err="1">
                <a:solidFill>
                  <a:srgbClr val="000000"/>
                </a:solidFill>
                <a:latin typeface="Open Sans" panose="020B0606030504020204"/>
                <a:ea typeface="Open Sans" panose="020B0606030504020204"/>
                <a:cs typeface="Open Sans" panose="020B0606030504020204"/>
                <a:sym typeface="Open Sans" panose="020B0606030504020204"/>
              </a:rPr>
              <a:t>chêne-liège</a:t>
            </a:r>
            <a:r>
              <a:rPr lang="en-US" sz="1800" dirty="0">
                <a:solidFill>
                  <a:srgbClr val="000000"/>
                </a:solidFill>
                <a:latin typeface="Open Sans" panose="020B0606030504020204"/>
                <a:ea typeface="Open Sans" panose="020B0606030504020204"/>
                <a:cs typeface="Open Sans" panose="020B0606030504020204"/>
                <a:sym typeface="Open Sans" panose="020B0606030504020204"/>
              </a:rPr>
              <a:t> se </a:t>
            </a:r>
            <a:r>
              <a:rPr lang="en-US" sz="1800" dirty="0" err="1">
                <a:solidFill>
                  <a:srgbClr val="000000"/>
                </a:solidFill>
                <a:latin typeface="Open Sans" panose="020B0606030504020204"/>
                <a:ea typeface="Open Sans" panose="020B0606030504020204"/>
                <a:cs typeface="Open Sans" panose="020B0606030504020204"/>
                <a:sym typeface="Open Sans" panose="020B0606030504020204"/>
              </a:rPr>
              <a:t>développe</a:t>
            </a:r>
            <a:r>
              <a:rPr lang="en-US" sz="1800" dirty="0">
                <a:solidFill>
                  <a:srgbClr val="000000"/>
                </a:solidFill>
                <a:latin typeface="Open Sans" panose="020B0606030504020204"/>
                <a:ea typeface="Open Sans" panose="020B0606030504020204"/>
                <a:cs typeface="Open Sans" panose="020B0606030504020204"/>
                <a:sym typeface="Open Sans" panose="020B0606030504020204"/>
              </a:rPr>
              <a:t> sur les sols de nature </a:t>
            </a:r>
            <a:r>
              <a:rPr lang="en-US" sz="1800" dirty="0" err="1">
                <a:solidFill>
                  <a:srgbClr val="000000"/>
                </a:solidFill>
                <a:latin typeface="Open Sans" panose="020B0606030504020204"/>
                <a:ea typeface="Open Sans" panose="020B0606030504020204"/>
                <a:cs typeface="Open Sans" panose="020B0606030504020204"/>
                <a:sym typeface="Open Sans" panose="020B0606030504020204"/>
              </a:rPr>
              <a:t>siliceuse</a:t>
            </a:r>
            <a:r>
              <a:rPr lang="en-US" sz="1800" dirty="0">
                <a:solidFill>
                  <a:srgbClr val="000000"/>
                </a:solidFill>
                <a:latin typeface="Open Sans" panose="020B0606030504020204"/>
                <a:ea typeface="Open Sans" panose="020B0606030504020204"/>
                <a:cs typeface="Open Sans" panose="020B0606030504020204"/>
                <a:sym typeface="Open Sans" panose="020B0606030504020204"/>
              </a:rPr>
              <a:t> (Granite, sable, </a:t>
            </a:r>
            <a:r>
              <a:rPr lang="en-US" sz="1800" dirty="0" err="1">
                <a:solidFill>
                  <a:srgbClr val="000000"/>
                </a:solidFill>
                <a:latin typeface="Open Sans" panose="020B0606030504020204"/>
                <a:ea typeface="Open Sans" panose="020B0606030504020204"/>
                <a:cs typeface="Open Sans" panose="020B0606030504020204"/>
                <a:sym typeface="Open Sans" panose="020B0606030504020204"/>
              </a:rPr>
              <a:t>sable+argile</a:t>
            </a:r>
            <a:r>
              <a:rPr lang="en-US" sz="1800" dirty="0">
                <a:solidFill>
                  <a:srgbClr val="000000"/>
                </a:solidFill>
                <a:latin typeface="Open Sans" panose="020B0606030504020204"/>
                <a:ea typeface="Open Sans" panose="020B0606030504020204"/>
                <a:cs typeface="Open Sans" panose="020B0606030504020204"/>
                <a:sym typeface="Open Sans" panose="020B0606030504020204"/>
              </a:rPr>
              <a:t>, </a:t>
            </a:r>
            <a:r>
              <a:rPr lang="en-US" sz="1800" dirty="0" err="1">
                <a:solidFill>
                  <a:srgbClr val="000000"/>
                </a:solidFill>
                <a:latin typeface="Open Sans" panose="020B0606030504020204"/>
                <a:ea typeface="Open Sans" panose="020B0606030504020204"/>
                <a:cs typeface="Open Sans" panose="020B0606030504020204"/>
                <a:sym typeface="Open Sans" panose="020B0606030504020204"/>
              </a:rPr>
              <a:t>schiste</a:t>
            </a:r>
            <a:r>
              <a:rPr lang="en-US" sz="1800" dirty="0">
                <a:solidFill>
                  <a:srgbClr val="000000"/>
                </a:solidFill>
                <a:latin typeface="Open Sans" panose="020B0606030504020204"/>
                <a:ea typeface="Open Sans" panose="020B0606030504020204"/>
                <a:cs typeface="Open Sans" panose="020B0606030504020204"/>
                <a:sym typeface="Open Sans" panose="020B0606030504020204"/>
              </a:rPr>
              <a:t>) (pH </a:t>
            </a:r>
            <a:r>
              <a:rPr lang="en-US" sz="1800" dirty="0" err="1">
                <a:solidFill>
                  <a:srgbClr val="000000"/>
                </a:solidFill>
                <a:latin typeface="Open Sans" panose="020B0606030504020204"/>
                <a:ea typeface="Open Sans" panose="020B0606030504020204"/>
                <a:cs typeface="Open Sans" panose="020B0606030504020204"/>
                <a:sym typeface="Open Sans" panose="020B0606030504020204"/>
              </a:rPr>
              <a:t>acide</a:t>
            </a:r>
            <a:r>
              <a:rPr lang="en-US" sz="1800" dirty="0">
                <a:solidFill>
                  <a:srgbClr val="000000"/>
                </a:solidFill>
                <a:latin typeface="Open Sans" panose="020B0606030504020204"/>
                <a:ea typeface="Open Sans" panose="020B0606030504020204"/>
                <a:cs typeface="Open Sans" panose="020B0606030504020204"/>
                <a:sym typeface="Open Sans" panose="020B0606030504020204"/>
              </a:rPr>
              <a:t>) . Alors </a:t>
            </a:r>
            <a:r>
              <a:rPr lang="en-US" sz="1800" dirty="0" err="1">
                <a:solidFill>
                  <a:srgbClr val="000000"/>
                </a:solidFill>
                <a:latin typeface="Open Sans" panose="020B0606030504020204"/>
                <a:ea typeface="Open Sans" panose="020B0606030504020204"/>
                <a:cs typeface="Open Sans" panose="020B0606030504020204"/>
                <a:sym typeface="Open Sans" panose="020B0606030504020204"/>
              </a:rPr>
              <a:t>qu’il</a:t>
            </a:r>
            <a:r>
              <a:rPr lang="en-US" sz="1800" dirty="0">
                <a:solidFill>
                  <a:srgbClr val="000000"/>
                </a:solidFill>
                <a:latin typeface="Open Sans" panose="020B0606030504020204"/>
                <a:ea typeface="Open Sans" panose="020B0606030504020204"/>
                <a:cs typeface="Open Sans" panose="020B0606030504020204"/>
                <a:sym typeface="Open Sans" panose="020B0606030504020204"/>
              </a:rPr>
              <a:t> ne </a:t>
            </a:r>
            <a:r>
              <a:rPr lang="en-US" sz="1800" dirty="0" err="1">
                <a:solidFill>
                  <a:srgbClr val="000000"/>
                </a:solidFill>
                <a:latin typeface="Open Sans" panose="020B0606030504020204"/>
                <a:ea typeface="Open Sans" panose="020B0606030504020204"/>
                <a:cs typeface="Open Sans" panose="020B0606030504020204"/>
                <a:sym typeface="Open Sans" panose="020B0606030504020204"/>
              </a:rPr>
              <a:t>pousse</a:t>
            </a:r>
            <a:r>
              <a:rPr lang="en-US" sz="1800" dirty="0">
                <a:solidFill>
                  <a:srgbClr val="000000"/>
                </a:solidFill>
                <a:latin typeface="Open Sans" panose="020B0606030504020204"/>
                <a:ea typeface="Open Sans" panose="020B0606030504020204"/>
                <a:cs typeface="Open Sans" panose="020B0606030504020204"/>
                <a:sym typeface="Open Sans" panose="020B0606030504020204"/>
              </a:rPr>
              <a:t> pas dans les sols de nature </a:t>
            </a:r>
            <a:r>
              <a:rPr lang="en-US" sz="1800" dirty="0" err="1">
                <a:solidFill>
                  <a:srgbClr val="000000"/>
                </a:solidFill>
                <a:latin typeface="Open Sans" panose="020B0606030504020204"/>
                <a:ea typeface="Open Sans" panose="020B0606030504020204"/>
                <a:cs typeface="Open Sans" panose="020B0606030504020204"/>
                <a:sym typeface="Open Sans" panose="020B0606030504020204"/>
              </a:rPr>
              <a:t>calcaire</a:t>
            </a:r>
            <a:r>
              <a:rPr lang="en-US" sz="1800" dirty="0">
                <a:solidFill>
                  <a:srgbClr val="000000"/>
                </a:solidFill>
                <a:latin typeface="Open Sans" panose="020B0606030504020204"/>
                <a:ea typeface="Open Sans" panose="020B0606030504020204"/>
                <a:cs typeface="Open Sans" panose="020B0606030504020204"/>
                <a:sym typeface="Open Sans" panose="020B0606030504020204"/>
              </a:rPr>
              <a:t> </a:t>
            </a:r>
            <a:r>
              <a:rPr lang="en-US" dirty="0">
                <a:solidFill>
                  <a:srgbClr val="000000"/>
                </a:solidFill>
                <a:latin typeface="Open Sans" panose="020B0606030504020204"/>
                <a:ea typeface="Open Sans" panose="020B0606030504020204"/>
                <a:cs typeface="Open Sans" panose="020B0606030504020204"/>
                <a:sym typeface="Open Sans" panose="020B0606030504020204"/>
              </a:rPr>
              <a:t>(</a:t>
            </a:r>
            <a:r>
              <a:rPr lang="en-US" spc="-43" dirty="0">
                <a:solidFill>
                  <a:srgbClr val="000000"/>
                </a:solidFill>
                <a:latin typeface="Arial" panose="020B0604020202020204"/>
                <a:ea typeface="Arial" panose="020B0604020202020204"/>
                <a:cs typeface="Arial" panose="020B0604020202020204"/>
                <a:sym typeface="Arial" panose="020B0604020202020204"/>
              </a:rPr>
              <a:t>pH </a:t>
            </a:r>
            <a:r>
              <a:rPr lang="en-US" spc="-43" dirty="0" err="1">
                <a:solidFill>
                  <a:srgbClr val="000000"/>
                </a:solidFill>
                <a:latin typeface="Arial" panose="020B0604020202020204"/>
                <a:ea typeface="Arial" panose="020B0604020202020204"/>
                <a:cs typeface="Arial" panose="020B0604020202020204"/>
                <a:sym typeface="Arial" panose="020B0604020202020204"/>
              </a:rPr>
              <a:t>basique</a:t>
            </a:r>
            <a:r>
              <a:rPr lang="en-US" spc="-43" dirty="0">
                <a:solidFill>
                  <a:srgbClr val="000000"/>
                </a:solidFill>
                <a:latin typeface="Arial" panose="020B0604020202020204"/>
                <a:ea typeface="Arial" panose="020B0604020202020204"/>
                <a:cs typeface="Arial" panose="020B0604020202020204"/>
                <a:sym typeface="Arial" panose="020B0604020202020204"/>
              </a:rPr>
              <a:t>)</a:t>
            </a:r>
            <a:r>
              <a:rPr lang="en-US" sz="1800" dirty="0">
                <a:solidFill>
                  <a:srgbClr val="000000"/>
                </a:solidFill>
                <a:latin typeface="Open Sans" panose="020B0606030504020204"/>
                <a:ea typeface="Open Sans" panose="020B0606030504020204"/>
                <a:cs typeface="Open Sans" panose="020B0606030504020204"/>
                <a:sym typeface="Open Sans" panose="020B0606030504020204"/>
              </a:rPr>
              <a:t> </a:t>
            </a:r>
          </a:p>
        </p:txBody>
      </p:sp>
      <p:sp>
        <p:nvSpPr>
          <p:cNvPr id="12" name="Flèche : droite 11">
            <a:extLst>
              <a:ext uri="{FF2B5EF4-FFF2-40B4-BE49-F238E27FC236}">
                <a16:creationId xmlns:a16="http://schemas.microsoft.com/office/drawing/2014/main" id="{A2DE4145-5A9F-2540-DD3F-C46C61AE6D09}"/>
              </a:ext>
            </a:extLst>
          </p:cNvPr>
          <p:cNvSpPr/>
          <p:nvPr/>
        </p:nvSpPr>
        <p:spPr>
          <a:xfrm>
            <a:off x="158620" y="5251468"/>
            <a:ext cx="382554" cy="264589"/>
          </a:xfrm>
          <a:prstGeom prst="rightArrow">
            <a:avLst/>
          </a:prstGeom>
          <a:solidFill>
            <a:schemeClr val="accent6">
              <a:lumMod val="50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13" name="TextBox 14">
            <a:extLst>
              <a:ext uri="{FF2B5EF4-FFF2-40B4-BE49-F238E27FC236}">
                <a16:creationId xmlns:a16="http://schemas.microsoft.com/office/drawing/2014/main" id="{9432733A-765E-EB38-3B10-A0903FE1B19A}"/>
              </a:ext>
            </a:extLst>
          </p:cNvPr>
          <p:cNvSpPr txBox="1"/>
          <p:nvPr/>
        </p:nvSpPr>
        <p:spPr>
          <a:xfrm>
            <a:off x="2827176" y="5766284"/>
            <a:ext cx="7492481" cy="830997"/>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chor="t">
            <a:spAutoFit/>
          </a:bodyPr>
          <a:lstStyle/>
          <a:p>
            <a:pPr algn="just"/>
            <a:r>
              <a:rPr lang="en-US" dirty="0">
                <a:ea typeface="Open Sans" panose="020B0606030504020204"/>
                <a:cs typeface="Open Sans" panose="020B0606030504020204"/>
                <a:sym typeface="Open Sans" panose="020B0606030504020204"/>
              </a:rPr>
              <a:t>Le </a:t>
            </a:r>
            <a:r>
              <a:rPr lang="en-US" dirty="0" err="1">
                <a:ea typeface="Open Sans" panose="020B0606030504020204"/>
                <a:cs typeface="Open Sans" panose="020B0606030504020204"/>
                <a:sym typeface="Open Sans" panose="020B0606030504020204"/>
              </a:rPr>
              <a:t>chêne-liège</a:t>
            </a:r>
            <a:r>
              <a:rPr lang="en-US" dirty="0">
                <a:ea typeface="Open Sans" panose="020B0606030504020204"/>
                <a:cs typeface="Open Sans" panose="020B0606030504020204"/>
                <a:sym typeface="Open Sans" panose="020B0606030504020204"/>
              </a:rPr>
              <a:t> :</a:t>
            </a:r>
          </a:p>
          <a:p>
            <a:pPr marL="742950" lvl="1" indent="-285750" algn="just">
              <a:buFont typeface="Wingdings" panose="05000000000000000000" pitchFamily="2" charset="2"/>
              <a:buChar char="§"/>
            </a:pPr>
            <a:r>
              <a:rPr lang="en-US" dirty="0">
                <a:ea typeface="Open Sans" panose="020B0606030504020204"/>
                <a:cs typeface="Open Sans" panose="020B0606030504020204"/>
                <a:sym typeface="Open Sans" panose="020B0606030504020204"/>
              </a:rPr>
              <a:t>  </a:t>
            </a:r>
            <a:r>
              <a:rPr lang="en-US" dirty="0" err="1">
                <a:ea typeface="Open Sans" panose="020B0606030504020204"/>
                <a:cs typeface="Open Sans" panose="020B0606030504020204"/>
                <a:sym typeface="Open Sans" panose="020B0606030504020204"/>
              </a:rPr>
              <a:t>est</a:t>
            </a:r>
            <a:r>
              <a:rPr lang="en-US" dirty="0">
                <a:ea typeface="Open Sans" panose="020B0606030504020204"/>
                <a:cs typeface="Open Sans" panose="020B0606030504020204"/>
                <a:sym typeface="Open Sans" panose="020B0606030504020204"/>
              </a:rPr>
              <a:t> </a:t>
            </a:r>
            <a:r>
              <a:rPr lang="en-US" dirty="0" err="1">
                <a:ea typeface="Open Sans" panose="020B0606030504020204"/>
                <a:cs typeface="Open Sans" panose="020B0606030504020204"/>
                <a:sym typeface="Open Sans" panose="020B0606030504020204"/>
              </a:rPr>
              <a:t>une</a:t>
            </a:r>
            <a:r>
              <a:rPr lang="en-US" dirty="0">
                <a:ea typeface="Open Sans" panose="020B0606030504020204"/>
                <a:cs typeface="Open Sans" panose="020B0606030504020204"/>
                <a:sym typeface="Open Sans" panose="020B0606030504020204"/>
              </a:rPr>
              <a:t> </a:t>
            </a:r>
            <a:r>
              <a:rPr lang="en-US" dirty="0" err="1">
                <a:ea typeface="Open Sans" panose="020B0606030504020204"/>
                <a:cs typeface="Open Sans" panose="020B0606030504020204"/>
                <a:sym typeface="Open Sans" panose="020B0606030504020204"/>
              </a:rPr>
              <a:t>espèce</a:t>
            </a:r>
            <a:r>
              <a:rPr lang="en-US" dirty="0">
                <a:ea typeface="Open Sans" panose="020B0606030504020204"/>
                <a:cs typeface="Open Sans" panose="020B0606030504020204"/>
                <a:sym typeface="Open Sans" panose="020B0606030504020204"/>
              </a:rPr>
              <a:t> </a:t>
            </a:r>
            <a:r>
              <a:rPr lang="en-US" dirty="0" err="1">
                <a:ea typeface="Open Sans" panose="020B0606030504020204"/>
                <a:cs typeface="Open Sans" panose="020B0606030504020204"/>
                <a:sym typeface="Open Sans" panose="020B0606030504020204"/>
              </a:rPr>
              <a:t>silicole</a:t>
            </a:r>
            <a:r>
              <a:rPr lang="en-US" dirty="0">
                <a:ea typeface="Open Sans" panose="020B0606030504020204"/>
                <a:cs typeface="Open Sans" panose="020B0606030504020204"/>
                <a:sym typeface="Open Sans" panose="020B0606030504020204"/>
              </a:rPr>
              <a:t> : il ne </a:t>
            </a:r>
            <a:r>
              <a:rPr lang="en-US" dirty="0" err="1">
                <a:ea typeface="Open Sans" panose="020B0606030504020204"/>
                <a:cs typeface="Open Sans" panose="020B0606030504020204"/>
                <a:sym typeface="Open Sans" panose="020B0606030504020204"/>
              </a:rPr>
              <a:t>pousse</a:t>
            </a:r>
            <a:r>
              <a:rPr lang="en-US" dirty="0">
                <a:ea typeface="Open Sans" panose="020B0606030504020204"/>
                <a:cs typeface="Open Sans" panose="020B0606030504020204"/>
                <a:sym typeface="Open Sans" panose="020B0606030504020204"/>
              </a:rPr>
              <a:t> que dans les sols </a:t>
            </a:r>
            <a:r>
              <a:rPr lang="en-US" dirty="0" err="1">
                <a:ea typeface="Open Sans" panose="020B0606030504020204"/>
                <a:cs typeface="Open Sans" panose="020B0606030504020204"/>
                <a:sym typeface="Open Sans" panose="020B0606030504020204"/>
              </a:rPr>
              <a:t>siliceux</a:t>
            </a:r>
            <a:r>
              <a:rPr lang="en-US" dirty="0">
                <a:ea typeface="Open Sans" panose="020B0606030504020204"/>
                <a:cs typeface="Open Sans" panose="020B0606030504020204"/>
                <a:sym typeface="Open Sans" panose="020B0606030504020204"/>
              </a:rPr>
              <a:t>.</a:t>
            </a:r>
          </a:p>
          <a:p>
            <a:pPr marL="742950" lvl="1" indent="-285750" algn="just">
              <a:buFont typeface="Wingdings" panose="05000000000000000000" pitchFamily="2" charset="2"/>
              <a:buChar char="§"/>
            </a:pPr>
            <a:r>
              <a:rPr lang="en-US" dirty="0">
                <a:ea typeface="Open Sans" panose="020B0606030504020204"/>
                <a:cs typeface="Open Sans" panose="020B0606030504020204"/>
                <a:sym typeface="Open Sans" panose="020B0606030504020204"/>
              </a:rPr>
              <a:t>  </a:t>
            </a:r>
            <a:r>
              <a:rPr lang="en-US" dirty="0" err="1">
                <a:ea typeface="Open Sans" panose="020B0606030504020204"/>
                <a:cs typeface="Open Sans" panose="020B0606030504020204"/>
                <a:sym typeface="Open Sans" panose="020B0606030504020204"/>
              </a:rPr>
              <a:t>est</a:t>
            </a:r>
            <a:r>
              <a:rPr lang="en-US" dirty="0">
                <a:ea typeface="Open Sans" panose="020B0606030504020204"/>
                <a:cs typeface="Open Sans" panose="020B0606030504020204"/>
                <a:sym typeface="Open Sans" panose="020B0606030504020204"/>
              </a:rPr>
              <a:t> </a:t>
            </a:r>
            <a:r>
              <a:rPr lang="en-US" dirty="0" err="1">
                <a:ea typeface="Open Sans" panose="020B0606030504020204"/>
                <a:cs typeface="Open Sans" panose="020B0606030504020204"/>
                <a:sym typeface="Open Sans" panose="020B0606030504020204"/>
              </a:rPr>
              <a:t>une</a:t>
            </a:r>
            <a:r>
              <a:rPr lang="en-US" dirty="0">
                <a:ea typeface="Open Sans" panose="020B0606030504020204"/>
                <a:cs typeface="Open Sans" panose="020B0606030504020204"/>
                <a:sym typeface="Open Sans" panose="020B0606030504020204"/>
              </a:rPr>
              <a:t> </a:t>
            </a:r>
            <a:r>
              <a:rPr lang="en-US" dirty="0" err="1">
                <a:ea typeface="Open Sans" panose="020B0606030504020204"/>
                <a:cs typeface="Open Sans" panose="020B0606030504020204"/>
                <a:sym typeface="Open Sans" panose="020B0606030504020204"/>
              </a:rPr>
              <a:t>espèce</a:t>
            </a:r>
            <a:r>
              <a:rPr lang="en-US" dirty="0">
                <a:ea typeface="Open Sans" panose="020B0606030504020204"/>
                <a:cs typeface="Open Sans" panose="020B0606030504020204"/>
                <a:sym typeface="Open Sans" panose="020B0606030504020204"/>
              </a:rPr>
              <a:t> calcifuge : il ne </a:t>
            </a:r>
            <a:r>
              <a:rPr lang="en-US" dirty="0" err="1">
                <a:ea typeface="Open Sans" panose="020B0606030504020204"/>
                <a:cs typeface="Open Sans" panose="020B0606030504020204"/>
                <a:sym typeface="Open Sans" panose="020B0606030504020204"/>
              </a:rPr>
              <a:t>pousse</a:t>
            </a:r>
            <a:r>
              <a:rPr lang="en-US" dirty="0">
                <a:ea typeface="Open Sans" panose="020B0606030504020204"/>
                <a:cs typeface="Open Sans" panose="020B0606030504020204"/>
                <a:sym typeface="Open Sans" panose="020B0606030504020204"/>
              </a:rPr>
              <a:t> pas dans les sols </a:t>
            </a:r>
            <a:r>
              <a:rPr lang="en-US" dirty="0" err="1">
                <a:ea typeface="Open Sans" panose="020B0606030504020204"/>
                <a:cs typeface="Open Sans" panose="020B0606030504020204"/>
                <a:sym typeface="Open Sans" panose="020B0606030504020204"/>
              </a:rPr>
              <a:t>calcaires</a:t>
            </a:r>
            <a:r>
              <a:rPr lang="en-US" dirty="0">
                <a:ea typeface="Open Sans" panose="020B0606030504020204"/>
                <a:cs typeface="Open Sans" panose="020B0606030504020204"/>
                <a:sym typeface="Open Sans" panose="020B0606030504020204"/>
              </a:rPr>
              <a:t>.</a:t>
            </a:r>
          </a:p>
        </p:txBody>
      </p:sp>
    </p:spTree>
    <p:extLst>
      <p:ext uri="{BB962C8B-B14F-4D97-AF65-F5344CB8AC3E}">
        <p14:creationId xmlns:p14="http://schemas.microsoft.com/office/powerpoint/2010/main" val="2599328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9D0F7E8-D3DB-F39F-C416-05827E5B2399}"/>
              </a:ext>
            </a:extLst>
          </p:cNvPr>
          <p:cNvSpPr txBox="1"/>
          <p:nvPr/>
        </p:nvSpPr>
        <p:spPr>
          <a:xfrm>
            <a:off x="442037" y="1764298"/>
            <a:ext cx="11150081" cy="3170099"/>
          </a:xfrm>
          <a:prstGeom prst="rect">
            <a:avLst/>
          </a:prstGeom>
          <a:noFill/>
        </p:spPr>
        <p:txBody>
          <a:bodyPr wrap="square">
            <a:spAutoFit/>
          </a:bodyPr>
          <a:lstStyle/>
          <a:p>
            <a:r>
              <a:rPr lang="fr-FR" sz="2000" dirty="0"/>
              <a:t>Le pH du sol détermine l'activité des micro-organismes et, par conséquent, le type de décomposition de la matière organique :</a:t>
            </a:r>
          </a:p>
          <a:p>
            <a:endParaRPr lang="fr-FR" sz="2000" dirty="0"/>
          </a:p>
          <a:p>
            <a:r>
              <a:rPr lang="fr-FR" sz="2000" dirty="0"/>
              <a:t> </a:t>
            </a:r>
            <a:r>
              <a:rPr lang="fr-FR" sz="2000" b="1" dirty="0">
                <a:solidFill>
                  <a:srgbClr val="002060"/>
                </a:solidFill>
              </a:rPr>
              <a:t>En milieu neutre </a:t>
            </a:r>
            <a:r>
              <a:rPr lang="fr-FR" sz="2000" dirty="0"/>
              <a:t>(pH ≈ 7), les bactéries sont actives et transforment rapidement la litière en un humus riche (mull), favorable à une végétation productive.</a:t>
            </a:r>
          </a:p>
          <a:p>
            <a:r>
              <a:rPr lang="fr-FR" sz="2000" b="1" dirty="0">
                <a:solidFill>
                  <a:srgbClr val="002060"/>
                </a:solidFill>
              </a:rPr>
              <a:t>En milieu acide </a:t>
            </a:r>
            <a:r>
              <a:rPr lang="fr-FR" sz="2000" dirty="0"/>
              <a:t>(pH &lt; 5,5), les bactéries laissent place à des champignons moins efficaces. La décomposition ralentit, la litière s'accumule en un humus pauvre (mor), ce qui sélectionne des plantes adaptées (calcifuges comme la bruyère ou le châtaignier).</a:t>
            </a:r>
          </a:p>
          <a:p>
            <a:r>
              <a:rPr lang="fr-FR" sz="2000" b="1" dirty="0">
                <a:solidFill>
                  <a:srgbClr val="002060"/>
                </a:solidFill>
              </a:rPr>
              <a:t> En milieu basique</a:t>
            </a:r>
            <a:r>
              <a:rPr lang="fr-FR" sz="2000" dirty="0"/>
              <a:t>, on trouve des plantes calcicoles (buis, orchidées) capables d'assimiler le fer, même peu soluble.</a:t>
            </a:r>
          </a:p>
        </p:txBody>
      </p:sp>
      <p:sp>
        <p:nvSpPr>
          <p:cNvPr id="5" name="ZoneTexte 4">
            <a:extLst>
              <a:ext uri="{FF2B5EF4-FFF2-40B4-BE49-F238E27FC236}">
                <a16:creationId xmlns:a16="http://schemas.microsoft.com/office/drawing/2014/main" id="{92752720-1079-31FA-513F-724E39E8B50E}"/>
              </a:ext>
            </a:extLst>
          </p:cNvPr>
          <p:cNvSpPr txBox="1"/>
          <p:nvPr/>
        </p:nvSpPr>
        <p:spPr>
          <a:xfrm>
            <a:off x="744116" y="418619"/>
            <a:ext cx="10545924" cy="400110"/>
          </a:xfrm>
          <a:prstGeom prst="rect">
            <a:avLst/>
          </a:prstGeom>
          <a:noFill/>
        </p:spPr>
        <p:txBody>
          <a:bodyPr wrap="square">
            <a:spAutoFit/>
          </a:bodyPr>
          <a:lstStyle/>
          <a:p>
            <a:r>
              <a:rPr lang="fr-FR" sz="2000" b="1" dirty="0">
                <a:solidFill>
                  <a:srgbClr val="00B050"/>
                </a:solidFill>
              </a:rPr>
              <a:t>L'effet du pH sur l'activité biologique du sol et la répartition des végétaux </a:t>
            </a:r>
          </a:p>
        </p:txBody>
      </p:sp>
    </p:spTree>
    <p:extLst>
      <p:ext uri="{BB962C8B-B14F-4D97-AF65-F5344CB8AC3E}">
        <p14:creationId xmlns:p14="http://schemas.microsoft.com/office/powerpoint/2010/main" val="31958780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2E197C7-B9A7-25EF-8660-3C5AA00C0814}"/>
              </a:ext>
            </a:extLst>
          </p:cNvPr>
          <p:cNvSpPr txBox="1"/>
          <p:nvPr/>
        </p:nvSpPr>
        <p:spPr>
          <a:xfrm>
            <a:off x="212271" y="90272"/>
            <a:ext cx="6097554" cy="400110"/>
          </a:xfrm>
          <a:prstGeom prst="rect">
            <a:avLst/>
          </a:prstGeom>
          <a:noFill/>
        </p:spPr>
        <p:txBody>
          <a:bodyPr wrap="square">
            <a:spAutoFit/>
          </a:bodyPr>
          <a:lstStyle/>
          <a:p>
            <a:r>
              <a:rPr lang="fr-FR" sz="2000" b="1" dirty="0">
                <a:solidFill>
                  <a:srgbClr val="00B050"/>
                </a:solidFill>
              </a:rPr>
              <a:t>L’influence du pH sur la croissance végétale: </a:t>
            </a:r>
          </a:p>
        </p:txBody>
      </p:sp>
      <p:grpSp>
        <p:nvGrpSpPr>
          <p:cNvPr id="4" name="Group 5">
            <a:extLst>
              <a:ext uri="{FF2B5EF4-FFF2-40B4-BE49-F238E27FC236}">
                <a16:creationId xmlns:a16="http://schemas.microsoft.com/office/drawing/2014/main" id="{813847C1-E46A-529A-2289-D66F022C4194}"/>
              </a:ext>
            </a:extLst>
          </p:cNvPr>
          <p:cNvGrpSpPr/>
          <p:nvPr/>
        </p:nvGrpSpPr>
        <p:grpSpPr>
          <a:xfrm>
            <a:off x="8260897" y="570451"/>
            <a:ext cx="3822246" cy="1938992"/>
            <a:chOff x="0" y="0"/>
            <a:chExt cx="812800" cy="812800"/>
          </a:xfrm>
        </p:grpSpPr>
        <p:sp>
          <p:nvSpPr>
            <p:cNvPr id="5" name="Freeform 6">
              <a:extLst>
                <a:ext uri="{FF2B5EF4-FFF2-40B4-BE49-F238E27FC236}">
                  <a16:creationId xmlns:a16="http://schemas.microsoft.com/office/drawing/2014/main" id="{A186350B-F3F5-9949-83F6-2ECF7F940001}"/>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2"/>
              <a:stretch>
                <a:fillRect l="-24906" r="-24906"/>
              </a:stretch>
            </a:blipFill>
          </p:spPr>
        </p:sp>
      </p:grpSp>
      <p:grpSp>
        <p:nvGrpSpPr>
          <p:cNvPr id="6" name="Group 8">
            <a:extLst>
              <a:ext uri="{FF2B5EF4-FFF2-40B4-BE49-F238E27FC236}">
                <a16:creationId xmlns:a16="http://schemas.microsoft.com/office/drawing/2014/main" id="{B686D3A5-D8FA-38F8-E2E6-9867EB67E347}"/>
              </a:ext>
            </a:extLst>
          </p:cNvPr>
          <p:cNvGrpSpPr/>
          <p:nvPr/>
        </p:nvGrpSpPr>
        <p:grpSpPr>
          <a:xfrm>
            <a:off x="4080202" y="570451"/>
            <a:ext cx="4031596" cy="1938992"/>
            <a:chOff x="0" y="0"/>
            <a:chExt cx="812800" cy="812800"/>
          </a:xfrm>
        </p:grpSpPr>
        <p:sp>
          <p:nvSpPr>
            <p:cNvPr id="7" name="Freeform 9">
              <a:extLst>
                <a:ext uri="{FF2B5EF4-FFF2-40B4-BE49-F238E27FC236}">
                  <a16:creationId xmlns:a16="http://schemas.microsoft.com/office/drawing/2014/main" id="{C49DCB29-D3F5-EBE1-92D5-624746C43897}"/>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3"/>
              <a:stretch>
                <a:fillRect b="-33333"/>
              </a:stretch>
            </a:blipFill>
          </p:spPr>
        </p:sp>
      </p:grpSp>
      <p:sp>
        <p:nvSpPr>
          <p:cNvPr id="8" name="Freeform 10">
            <a:extLst>
              <a:ext uri="{FF2B5EF4-FFF2-40B4-BE49-F238E27FC236}">
                <a16:creationId xmlns:a16="http://schemas.microsoft.com/office/drawing/2014/main" id="{097D9745-48C8-DF16-5D16-0E544AB3D28A}"/>
              </a:ext>
            </a:extLst>
          </p:cNvPr>
          <p:cNvSpPr/>
          <p:nvPr/>
        </p:nvSpPr>
        <p:spPr>
          <a:xfrm>
            <a:off x="1976348" y="2687216"/>
            <a:ext cx="7816325" cy="2970455"/>
          </a:xfrm>
          <a:custGeom>
            <a:avLst/>
            <a:gdLst/>
            <a:ahLst/>
            <a:cxnLst/>
            <a:rect l="l" t="t" r="r" b="b"/>
            <a:pathLst>
              <a:path w="13110535" h="4818122">
                <a:moveTo>
                  <a:pt x="0" y="0"/>
                </a:moveTo>
                <a:lnTo>
                  <a:pt x="13110535" y="0"/>
                </a:lnTo>
                <a:lnTo>
                  <a:pt x="13110535" y="4818121"/>
                </a:lnTo>
                <a:lnTo>
                  <a:pt x="0" y="4818121"/>
                </a:lnTo>
                <a:lnTo>
                  <a:pt x="0" y="0"/>
                </a:lnTo>
                <a:close/>
              </a:path>
            </a:pathLst>
          </a:custGeom>
          <a:blipFill>
            <a:blip r:embed="rId4"/>
            <a:stretch>
              <a:fillRect/>
            </a:stretch>
          </a:blipFill>
        </p:spPr>
      </p:sp>
      <p:sp>
        <p:nvSpPr>
          <p:cNvPr id="9" name="TextBox 13">
            <a:extLst>
              <a:ext uri="{FF2B5EF4-FFF2-40B4-BE49-F238E27FC236}">
                <a16:creationId xmlns:a16="http://schemas.microsoft.com/office/drawing/2014/main" id="{9D384996-27D6-43D4-8A5B-C07382A43365}"/>
              </a:ext>
            </a:extLst>
          </p:cNvPr>
          <p:cNvSpPr txBox="1"/>
          <p:nvPr/>
        </p:nvSpPr>
        <p:spPr>
          <a:xfrm>
            <a:off x="275066" y="607502"/>
            <a:ext cx="3402563" cy="1938992"/>
          </a:xfrm>
          <a:prstGeom prst="rect">
            <a:avLst/>
          </a:prstGeom>
        </p:spPr>
        <p:txBody>
          <a:bodyPr wrap="square" lIns="0" tIns="0" rIns="0" bIns="0" rtlCol="0" anchor="t">
            <a:spAutoFit/>
          </a:bodyPr>
          <a:lstStyle/>
          <a:p>
            <a:pPr algn="l"/>
            <a:r>
              <a:rPr lang="en-US" dirty="0" err="1">
                <a:solidFill>
                  <a:srgbClr val="000000"/>
                </a:solidFill>
                <a:ea typeface="Open Sans" panose="020B0606030504020204"/>
                <a:cs typeface="Open Sans" panose="020B0606030504020204"/>
                <a:sym typeface="Open Sans" panose="020B0606030504020204"/>
              </a:rPr>
              <a:t>L'étude</a:t>
            </a:r>
            <a:r>
              <a:rPr lang="en-US" dirty="0">
                <a:solidFill>
                  <a:srgbClr val="000000"/>
                </a:solidFill>
                <a:ea typeface="Open Sans" panose="020B0606030504020204"/>
                <a:cs typeface="Open Sans" panose="020B0606030504020204"/>
                <a:sym typeface="Open Sans" panose="020B0606030504020204"/>
              </a:rPr>
              <a:t> de </a:t>
            </a:r>
            <a:r>
              <a:rPr lang="en-US" dirty="0" err="1">
                <a:solidFill>
                  <a:srgbClr val="000000"/>
                </a:solidFill>
                <a:ea typeface="Open Sans" panose="020B0606030504020204"/>
                <a:cs typeface="Open Sans" panose="020B0606030504020204"/>
                <a:sym typeface="Open Sans" panose="020B0606030504020204"/>
              </a:rPr>
              <a:t>l'influence</a:t>
            </a:r>
            <a:r>
              <a:rPr lang="en-US" dirty="0">
                <a:solidFill>
                  <a:srgbClr val="000000"/>
                </a:solidFill>
                <a:ea typeface="Open Sans" panose="020B0606030504020204"/>
                <a:cs typeface="Open Sans" panose="020B0606030504020204"/>
                <a:sym typeface="Open Sans" panose="020B0606030504020204"/>
              </a:rPr>
              <a:t> du pH du sol sur </a:t>
            </a:r>
            <a:r>
              <a:rPr lang="en-US" dirty="0" err="1">
                <a:solidFill>
                  <a:srgbClr val="000000"/>
                </a:solidFill>
                <a:ea typeface="Open Sans" panose="020B0606030504020204"/>
                <a:cs typeface="Open Sans" panose="020B0606030504020204"/>
                <a:sym typeface="Open Sans" panose="020B0606030504020204"/>
              </a:rPr>
              <a:t>l'absorption</a:t>
            </a:r>
            <a:r>
              <a:rPr lang="en-US" dirty="0">
                <a:solidFill>
                  <a:srgbClr val="000000"/>
                </a:solidFill>
                <a:ea typeface="Open Sans" panose="020B0606030504020204"/>
                <a:cs typeface="Open Sans" panose="020B0606030504020204"/>
                <a:sym typeface="Open Sans" panose="020B0606030504020204"/>
              </a:rPr>
              <a:t> du calcium (Ca²⁺) et de </a:t>
            </a:r>
            <a:r>
              <a:rPr lang="en-US" dirty="0" err="1">
                <a:solidFill>
                  <a:srgbClr val="000000"/>
                </a:solidFill>
                <a:ea typeface="Open Sans" panose="020B0606030504020204"/>
                <a:cs typeface="Open Sans" panose="020B0606030504020204"/>
                <a:sym typeface="Open Sans" panose="020B0606030504020204"/>
              </a:rPr>
              <a:t>l'effet</a:t>
            </a:r>
            <a:r>
              <a:rPr lang="en-US" dirty="0">
                <a:solidFill>
                  <a:srgbClr val="000000"/>
                </a:solidFill>
                <a:ea typeface="Open Sans" panose="020B0606030504020204"/>
                <a:cs typeface="Open Sans" panose="020B0606030504020204"/>
                <a:sym typeface="Open Sans" panose="020B0606030504020204"/>
              </a:rPr>
              <a:t> de </a:t>
            </a:r>
            <a:r>
              <a:rPr lang="en-US" dirty="0" err="1">
                <a:solidFill>
                  <a:srgbClr val="000000"/>
                </a:solidFill>
                <a:ea typeface="Open Sans" panose="020B0606030504020204"/>
                <a:cs typeface="Open Sans" panose="020B0606030504020204"/>
                <a:sym typeface="Open Sans" panose="020B0606030504020204"/>
              </a:rPr>
              <a:t>ce</a:t>
            </a:r>
            <a:r>
              <a:rPr lang="en-US" dirty="0">
                <a:solidFill>
                  <a:srgbClr val="000000"/>
                </a:solidFill>
                <a:ea typeface="Open Sans" panose="020B0606030504020204"/>
                <a:cs typeface="Open Sans" panose="020B0606030504020204"/>
                <a:sym typeface="Open Sans" panose="020B0606030504020204"/>
              </a:rPr>
              <a:t> dernier sur </a:t>
            </a:r>
            <a:r>
              <a:rPr lang="en-US" dirty="0" err="1">
                <a:solidFill>
                  <a:srgbClr val="000000"/>
                </a:solidFill>
                <a:ea typeface="Open Sans" panose="020B0606030504020204"/>
                <a:cs typeface="Open Sans" panose="020B0606030504020204"/>
                <a:sym typeface="Open Sans" panose="020B0606030504020204"/>
              </a:rPr>
              <a:t>l'absorption</a:t>
            </a:r>
            <a:r>
              <a:rPr lang="en-US" dirty="0">
                <a:solidFill>
                  <a:srgbClr val="000000"/>
                </a:solidFill>
                <a:ea typeface="Open Sans" panose="020B0606030504020204"/>
                <a:cs typeface="Open Sans" panose="020B0606030504020204"/>
                <a:sym typeface="Open Sans" panose="020B0606030504020204"/>
              </a:rPr>
              <a:t> du potassium (K⁺) </a:t>
            </a:r>
            <a:r>
              <a:rPr lang="en-US" dirty="0" err="1">
                <a:solidFill>
                  <a:srgbClr val="000000"/>
                </a:solidFill>
                <a:ea typeface="Open Sans" panose="020B0606030504020204"/>
                <a:cs typeface="Open Sans" panose="020B0606030504020204"/>
                <a:sym typeface="Open Sans" panose="020B0606030504020204"/>
              </a:rPr>
              <a:t>permet</a:t>
            </a:r>
            <a:r>
              <a:rPr lang="en-US" dirty="0">
                <a:solidFill>
                  <a:srgbClr val="000000"/>
                </a:solidFill>
                <a:ea typeface="Open Sans" panose="020B0606030504020204"/>
                <a:cs typeface="Open Sans" panose="020B0606030504020204"/>
                <a:sym typeface="Open Sans" panose="020B0606030504020204"/>
              </a:rPr>
              <a:t> de </a:t>
            </a:r>
            <a:r>
              <a:rPr lang="en-US" dirty="0" err="1">
                <a:solidFill>
                  <a:srgbClr val="000000"/>
                </a:solidFill>
                <a:ea typeface="Open Sans" panose="020B0606030504020204"/>
                <a:cs typeface="Open Sans" panose="020B0606030504020204"/>
                <a:sym typeface="Open Sans" panose="020B0606030504020204"/>
              </a:rPr>
              <a:t>comprendre</a:t>
            </a:r>
            <a:r>
              <a:rPr lang="en-US" dirty="0">
                <a:solidFill>
                  <a:srgbClr val="000000"/>
                </a:solidFill>
                <a:ea typeface="Open Sans" panose="020B0606030504020204"/>
                <a:cs typeface="Open Sans" panose="020B0606030504020204"/>
                <a:sym typeface="Open Sans" panose="020B0606030504020204"/>
              </a:rPr>
              <a:t> la </a:t>
            </a:r>
            <a:r>
              <a:rPr lang="en-US" dirty="0" err="1">
                <a:solidFill>
                  <a:srgbClr val="000000"/>
                </a:solidFill>
                <a:ea typeface="Open Sans" panose="020B0606030504020204"/>
                <a:cs typeface="Open Sans" panose="020B0606030504020204"/>
                <a:sym typeface="Open Sans" panose="020B0606030504020204"/>
              </a:rPr>
              <a:t>répartition</a:t>
            </a:r>
            <a:r>
              <a:rPr lang="en-US" dirty="0">
                <a:solidFill>
                  <a:srgbClr val="000000"/>
                </a:solidFill>
                <a:ea typeface="Open Sans" panose="020B0606030504020204"/>
                <a:cs typeface="Open Sans" panose="020B0606030504020204"/>
                <a:sym typeface="Open Sans" panose="020B0606030504020204"/>
              </a:rPr>
              <a:t> des plantes </a:t>
            </a:r>
            <a:r>
              <a:rPr lang="en-US" dirty="0" err="1">
                <a:solidFill>
                  <a:srgbClr val="000000"/>
                </a:solidFill>
                <a:ea typeface="Open Sans" panose="020B0606030504020204"/>
                <a:cs typeface="Open Sans" panose="020B0606030504020204"/>
                <a:sym typeface="Open Sans" panose="020B0606030504020204"/>
              </a:rPr>
              <a:t>selon</a:t>
            </a:r>
            <a:r>
              <a:rPr lang="en-US" dirty="0">
                <a:solidFill>
                  <a:srgbClr val="000000"/>
                </a:solidFill>
                <a:ea typeface="Open Sans" panose="020B0606030504020204"/>
                <a:cs typeface="Open Sans" panose="020B0606030504020204"/>
                <a:sym typeface="Open Sans" panose="020B0606030504020204"/>
              </a:rPr>
              <a:t> le type de sol.</a:t>
            </a:r>
          </a:p>
        </p:txBody>
      </p:sp>
      <p:sp>
        <p:nvSpPr>
          <p:cNvPr id="10" name="ZoneTexte 9">
            <a:extLst>
              <a:ext uri="{FF2B5EF4-FFF2-40B4-BE49-F238E27FC236}">
                <a16:creationId xmlns:a16="http://schemas.microsoft.com/office/drawing/2014/main" id="{30E6B7A0-DBA3-E8A4-4893-ECDE3FEC75DC}"/>
              </a:ext>
            </a:extLst>
          </p:cNvPr>
          <p:cNvSpPr txBox="1"/>
          <p:nvPr/>
        </p:nvSpPr>
        <p:spPr>
          <a:xfrm>
            <a:off x="0" y="5657671"/>
            <a:ext cx="12192000" cy="1200329"/>
          </a:xfrm>
          <a:prstGeom prst="rect">
            <a:avLst/>
          </a:prstGeom>
          <a:noFill/>
        </p:spPr>
        <p:txBody>
          <a:bodyPr wrap="square">
            <a:spAutoFit/>
          </a:bodyPr>
          <a:lstStyle/>
          <a:p>
            <a:r>
              <a:rPr lang="fr-FR" dirty="0"/>
              <a:t>L'absorption du calcium (Ca²⁺) par les racines augmente avec le pH du sol chez les deux espèces, lupin jaune et Vicia </a:t>
            </a:r>
            <a:r>
              <a:rPr lang="fr-FR" dirty="0" err="1"/>
              <a:t>faba</a:t>
            </a:r>
            <a:r>
              <a:rPr lang="fr-FR" dirty="0"/>
              <a:t>. Cependant, chez le lupin jaune (espèce calcifuge), la présence de Ca²⁺ inhibe fortement l'absorption du potassium (K⁺), élément essentiel à la croissance. Cette inhibition n'affecte pas Vicia </a:t>
            </a:r>
            <a:r>
              <a:rPr lang="fr-FR" dirty="0" err="1"/>
              <a:t>faba</a:t>
            </a:r>
            <a:r>
              <a:rPr lang="fr-FR" dirty="0"/>
              <a:t> (espèce calcicole), ce qui explique pourquoi le lupin jaune ne peut se développer sur sols calcaires contrairement à Vicia </a:t>
            </a:r>
            <a:r>
              <a:rPr lang="fr-FR" dirty="0" err="1"/>
              <a:t>faba</a:t>
            </a:r>
            <a:r>
              <a:rPr lang="fr-FR" dirty="0"/>
              <a:t>.</a:t>
            </a:r>
          </a:p>
        </p:txBody>
      </p:sp>
    </p:spTree>
    <p:extLst>
      <p:ext uri="{BB962C8B-B14F-4D97-AF65-F5344CB8AC3E}">
        <p14:creationId xmlns:p14="http://schemas.microsoft.com/office/powerpoint/2010/main" val="17739115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2BF46777-866D-E5C1-A9A3-20E9AC673661}"/>
              </a:ext>
            </a:extLst>
          </p:cNvPr>
          <p:cNvSpPr txBox="1"/>
          <p:nvPr/>
        </p:nvSpPr>
        <p:spPr>
          <a:xfrm>
            <a:off x="427653" y="2157920"/>
            <a:ext cx="11336694" cy="203132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fr-FR" dirty="0"/>
              <a:t>Le pH du sol contrôle la disponibilité des éléments minéraux et conditionne la répartition des plantes.</a:t>
            </a:r>
          </a:p>
          <a:p>
            <a:pPr marL="285750" indent="-285750">
              <a:buFont typeface="Arial" panose="020B0604020202020204" pitchFamily="34" charset="0"/>
              <a:buChar char="•"/>
            </a:pPr>
            <a:r>
              <a:rPr lang="fr-FR" b="1" dirty="0">
                <a:solidFill>
                  <a:schemeClr val="accent1">
                    <a:lumMod val="50000"/>
                  </a:schemeClr>
                </a:solidFill>
              </a:rPr>
              <a:t>En milieu acide </a:t>
            </a:r>
            <a:r>
              <a:rPr lang="fr-FR" dirty="0"/>
              <a:t>: diminution de l’absorption du calcium, certains éléments (fer, aluminium) deviennent toxiques (deviennent plus solubles et sont absorbés en excès par les racines). </a:t>
            </a:r>
          </a:p>
          <a:p>
            <a:pPr marL="285750" indent="-285750">
              <a:buFont typeface="Arial" panose="020B0604020202020204" pitchFamily="34" charset="0"/>
              <a:buChar char="•"/>
            </a:pPr>
            <a:r>
              <a:rPr lang="fr-FR" b="1" dirty="0">
                <a:solidFill>
                  <a:schemeClr val="accent1">
                    <a:lumMod val="50000"/>
                  </a:schemeClr>
                </a:solidFill>
              </a:rPr>
              <a:t>En milieu basique </a:t>
            </a:r>
            <a:r>
              <a:rPr lang="fr-FR" dirty="0"/>
              <a:t>: carence en fer et inhibition de l'absorption du potassium chez les espèces calcifuges(deviennent insolubles et ne peuvent plus être absorbés par les racines.).</a:t>
            </a:r>
          </a:p>
          <a:p>
            <a:r>
              <a:rPr lang="fr-FR" dirty="0"/>
              <a:t>Ainsi, selon leur tolérance, les plantes se répartissent en espèces calcicoles (adaptées aux sols basiques) et calcifuges (inféodées aux sols acides).</a:t>
            </a:r>
          </a:p>
        </p:txBody>
      </p:sp>
    </p:spTree>
    <p:extLst>
      <p:ext uri="{BB962C8B-B14F-4D97-AF65-F5344CB8AC3E}">
        <p14:creationId xmlns:p14="http://schemas.microsoft.com/office/powerpoint/2010/main" val="26697527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F0B0B71-D1B8-2058-6717-69B28CA64F70}"/>
              </a:ext>
            </a:extLst>
          </p:cNvPr>
          <p:cNvSpPr txBox="1"/>
          <p:nvPr/>
        </p:nvSpPr>
        <p:spPr>
          <a:xfrm>
            <a:off x="2593912" y="-155726"/>
            <a:ext cx="6802016" cy="586956"/>
          </a:xfrm>
          <a:prstGeom prst="rect">
            <a:avLst/>
          </a:prstGeom>
          <a:noFill/>
        </p:spPr>
        <p:txBody>
          <a:bodyPr wrap="square">
            <a:spAutoFit/>
          </a:bodyPr>
          <a:lstStyle/>
          <a:p>
            <a:pPr algn="l">
              <a:lnSpc>
                <a:spcPts val="4575"/>
              </a:lnSpc>
            </a:pPr>
            <a:r>
              <a:rPr lang="en-US" sz="1800" b="1" spc="3" dirty="0" err="1">
                <a:solidFill>
                  <a:srgbClr val="008000"/>
                </a:solidFill>
                <a:latin typeface="Playfair Display Bold"/>
                <a:ea typeface="Playfair Display Bold"/>
                <a:cs typeface="Playfair Display Bold"/>
                <a:sym typeface="Playfair Display Bold"/>
              </a:rPr>
              <a:t>L’influence</a:t>
            </a:r>
            <a:r>
              <a:rPr lang="en-US" sz="1800" b="1" spc="3" dirty="0">
                <a:solidFill>
                  <a:srgbClr val="008000"/>
                </a:solidFill>
                <a:latin typeface="Playfair Display Bold"/>
                <a:ea typeface="Playfair Display Bold"/>
                <a:cs typeface="Playfair Display Bold"/>
                <a:sym typeface="Playfair Display Bold"/>
              </a:rPr>
              <a:t> de </a:t>
            </a:r>
            <a:r>
              <a:rPr lang="en-US" sz="1800" b="1" spc="3" dirty="0" err="1">
                <a:solidFill>
                  <a:srgbClr val="008000"/>
                </a:solidFill>
                <a:latin typeface="Playfair Display Bold"/>
                <a:ea typeface="Playfair Display Bold"/>
                <a:cs typeface="Playfair Display Bold"/>
                <a:sym typeface="Playfair Display Bold"/>
              </a:rPr>
              <a:t>l’acidité</a:t>
            </a:r>
            <a:r>
              <a:rPr lang="en-US" sz="1800" b="1" spc="3" dirty="0">
                <a:solidFill>
                  <a:srgbClr val="008000"/>
                </a:solidFill>
                <a:latin typeface="Playfair Display Bold"/>
                <a:ea typeface="Playfair Display Bold"/>
                <a:cs typeface="Playfair Display Bold"/>
                <a:sym typeface="Playfair Display Bold"/>
              </a:rPr>
              <a:t> du sol sur la </a:t>
            </a:r>
            <a:r>
              <a:rPr lang="en-US" sz="1800" b="1" spc="3" dirty="0" err="1">
                <a:solidFill>
                  <a:srgbClr val="008000"/>
                </a:solidFill>
                <a:latin typeface="Playfair Display Bold"/>
                <a:ea typeface="Playfair Display Bold"/>
                <a:cs typeface="Playfair Display Bold"/>
                <a:sym typeface="Playfair Display Bold"/>
              </a:rPr>
              <a:t>répartition</a:t>
            </a:r>
            <a:r>
              <a:rPr lang="en-US" sz="1800" b="1" spc="3" dirty="0">
                <a:solidFill>
                  <a:srgbClr val="008000"/>
                </a:solidFill>
                <a:latin typeface="Playfair Display Bold"/>
                <a:ea typeface="Playfair Display Bold"/>
                <a:cs typeface="Playfair Display Bold"/>
                <a:sym typeface="Playfair Display Bold"/>
              </a:rPr>
              <a:t> des </a:t>
            </a:r>
            <a:r>
              <a:rPr lang="en-US" sz="1800" b="1" spc="3" dirty="0" err="1">
                <a:solidFill>
                  <a:srgbClr val="008000"/>
                </a:solidFill>
                <a:latin typeface="Playfair Display Bold"/>
                <a:ea typeface="Playfair Display Bold"/>
                <a:cs typeface="Playfair Display Bold"/>
                <a:sym typeface="Playfair Display Bold"/>
              </a:rPr>
              <a:t>animaux</a:t>
            </a:r>
            <a:r>
              <a:rPr lang="en-US" sz="1800" b="1" spc="3" dirty="0">
                <a:solidFill>
                  <a:srgbClr val="008000"/>
                </a:solidFill>
                <a:latin typeface="Playfair Display Bold"/>
                <a:ea typeface="Playfair Display Bold"/>
                <a:cs typeface="Playfair Display Bold"/>
                <a:sym typeface="Playfair Display Bold"/>
              </a:rPr>
              <a:t>.</a:t>
            </a:r>
            <a:r>
              <a:rPr lang="en-US" sz="1800" b="1" spc="3" dirty="0">
                <a:solidFill>
                  <a:srgbClr val="000000"/>
                </a:solidFill>
                <a:latin typeface="Playfair Display Bold"/>
                <a:ea typeface="Playfair Display Bold"/>
                <a:cs typeface="Playfair Display Bold"/>
                <a:sym typeface="Playfair Display Bold"/>
              </a:rPr>
              <a:t> </a:t>
            </a:r>
          </a:p>
        </p:txBody>
      </p:sp>
      <p:sp>
        <p:nvSpPr>
          <p:cNvPr id="4" name="TextBox 5">
            <a:extLst>
              <a:ext uri="{FF2B5EF4-FFF2-40B4-BE49-F238E27FC236}">
                <a16:creationId xmlns:a16="http://schemas.microsoft.com/office/drawing/2014/main" id="{31B8FF47-CC76-1C62-A320-58C765888A80}"/>
              </a:ext>
            </a:extLst>
          </p:cNvPr>
          <p:cNvSpPr txBox="1"/>
          <p:nvPr/>
        </p:nvSpPr>
        <p:spPr>
          <a:xfrm>
            <a:off x="142291" y="709339"/>
            <a:ext cx="11875537" cy="553998"/>
          </a:xfrm>
          <a:prstGeom prst="rect">
            <a:avLst/>
          </a:prstGeom>
        </p:spPr>
        <p:txBody>
          <a:bodyPr wrap="square" lIns="0" tIns="0" rIns="0" bIns="0" rtlCol="0" anchor="t">
            <a:spAutoFit/>
          </a:bodyPr>
          <a:lstStyle/>
          <a:p>
            <a:pPr algn="l"/>
            <a:r>
              <a:rPr lang="en-US" dirty="0" err="1">
                <a:solidFill>
                  <a:srgbClr val="000000"/>
                </a:solidFill>
                <a:ea typeface="Arial" panose="020B0604020202020204"/>
                <a:cs typeface="Arial" panose="020B0604020202020204"/>
                <a:sym typeface="Arial" panose="020B0604020202020204"/>
              </a:rPr>
              <a:t>Activité</a:t>
            </a:r>
            <a:r>
              <a:rPr lang="en-US" dirty="0">
                <a:solidFill>
                  <a:srgbClr val="000000"/>
                </a:solidFill>
                <a:ea typeface="Arial" panose="020B0604020202020204"/>
                <a:cs typeface="Arial" panose="020B0604020202020204"/>
                <a:sym typeface="Arial" panose="020B0604020202020204"/>
              </a:rPr>
              <a:t> des </a:t>
            </a:r>
            <a:r>
              <a:rPr lang="en-US" dirty="0" err="1">
                <a:solidFill>
                  <a:srgbClr val="000000"/>
                </a:solidFill>
                <a:ea typeface="Arial" panose="020B0604020202020204"/>
                <a:cs typeface="Arial" panose="020B0604020202020204"/>
                <a:sym typeface="Arial" panose="020B0604020202020204"/>
              </a:rPr>
              <a:t>vers</a:t>
            </a:r>
            <a:r>
              <a:rPr lang="en-US" dirty="0">
                <a:solidFill>
                  <a:srgbClr val="000000"/>
                </a:solidFill>
                <a:ea typeface="Arial" panose="020B0604020202020204"/>
                <a:cs typeface="Arial" panose="020B0604020202020204"/>
                <a:sym typeface="Arial" panose="020B0604020202020204"/>
              </a:rPr>
              <a:t> de terre (</a:t>
            </a:r>
            <a:r>
              <a:rPr lang="en-US" dirty="0" err="1">
                <a:solidFill>
                  <a:srgbClr val="000000"/>
                </a:solidFill>
                <a:ea typeface="Arial" panose="020B0604020202020204"/>
                <a:cs typeface="Arial" panose="020B0604020202020204"/>
                <a:sym typeface="Arial" panose="020B0604020202020204"/>
              </a:rPr>
              <a:t>traduite</a:t>
            </a:r>
            <a:r>
              <a:rPr lang="en-US" dirty="0">
                <a:solidFill>
                  <a:srgbClr val="000000"/>
                </a:solidFill>
                <a:ea typeface="Arial" panose="020B0604020202020204"/>
                <a:cs typeface="Arial" panose="020B0604020202020204"/>
                <a:sym typeface="Arial" panose="020B0604020202020204"/>
              </a:rPr>
              <a:t> par la </a:t>
            </a:r>
            <a:r>
              <a:rPr lang="en-US" dirty="0" err="1">
                <a:solidFill>
                  <a:srgbClr val="000000"/>
                </a:solidFill>
                <a:ea typeface="Arial" panose="020B0604020202020204"/>
                <a:cs typeface="Arial" panose="020B0604020202020204"/>
                <a:sym typeface="Arial" panose="020B0604020202020204"/>
              </a:rPr>
              <a:t>densité</a:t>
            </a:r>
            <a:r>
              <a:rPr lang="en-US" dirty="0">
                <a:solidFill>
                  <a:srgbClr val="000000"/>
                </a:solidFill>
                <a:ea typeface="Arial" panose="020B0604020202020204"/>
                <a:cs typeface="Arial" panose="020B0604020202020204"/>
                <a:sym typeface="Arial" panose="020B0604020202020204"/>
              </a:rPr>
              <a:t> de </a:t>
            </a:r>
            <a:r>
              <a:rPr lang="en-US" dirty="0" err="1">
                <a:solidFill>
                  <a:srgbClr val="000000"/>
                </a:solidFill>
                <a:ea typeface="Arial" panose="020B0604020202020204"/>
                <a:cs typeface="Arial" panose="020B0604020202020204"/>
                <a:sym typeface="Arial" panose="020B0604020202020204"/>
              </a:rPr>
              <a:t>galeries</a:t>
            </a:r>
            <a:r>
              <a:rPr lang="en-US" dirty="0">
                <a:solidFill>
                  <a:srgbClr val="000000"/>
                </a:solidFill>
                <a:ea typeface="Arial" panose="020B0604020202020204"/>
                <a:cs typeface="Arial" panose="020B0604020202020204"/>
                <a:sym typeface="Arial" panose="020B0604020202020204"/>
              </a:rPr>
              <a:t> </a:t>
            </a:r>
            <a:r>
              <a:rPr lang="en-US" dirty="0" err="1">
                <a:solidFill>
                  <a:srgbClr val="000000"/>
                </a:solidFill>
                <a:ea typeface="Arial" panose="020B0604020202020204"/>
                <a:cs typeface="Arial" panose="020B0604020202020204"/>
                <a:sym typeface="Arial" panose="020B0604020202020204"/>
              </a:rPr>
              <a:t>creusées</a:t>
            </a:r>
            <a:r>
              <a:rPr lang="en-US" dirty="0">
                <a:solidFill>
                  <a:srgbClr val="000000"/>
                </a:solidFill>
                <a:ea typeface="Arial" panose="020B0604020202020204"/>
                <a:cs typeface="Arial" panose="020B0604020202020204"/>
                <a:sym typeface="Arial" panose="020B0604020202020204"/>
              </a:rPr>
              <a:t> </a:t>
            </a:r>
            <a:r>
              <a:rPr lang="en-US" dirty="0" err="1">
                <a:solidFill>
                  <a:srgbClr val="000000"/>
                </a:solidFill>
                <a:ea typeface="Arial" panose="020B0604020202020204"/>
                <a:cs typeface="Arial" panose="020B0604020202020204"/>
                <a:sym typeface="Arial" panose="020B0604020202020204"/>
              </a:rPr>
              <a:t>durant</a:t>
            </a:r>
            <a:r>
              <a:rPr lang="en-US" dirty="0">
                <a:solidFill>
                  <a:srgbClr val="000000"/>
                </a:solidFill>
                <a:ea typeface="Arial" panose="020B0604020202020204"/>
                <a:cs typeface="Arial" panose="020B0604020202020204"/>
                <a:sym typeface="Arial" panose="020B0604020202020204"/>
              </a:rPr>
              <a:t> un </a:t>
            </a:r>
            <a:r>
              <a:rPr lang="en-US" dirty="0" err="1">
                <a:solidFill>
                  <a:srgbClr val="000000"/>
                </a:solidFill>
                <a:ea typeface="Arial" panose="020B0604020202020204"/>
                <a:cs typeface="Arial" panose="020B0604020202020204"/>
                <a:sym typeface="Arial" panose="020B0604020202020204"/>
              </a:rPr>
              <a:t>mois</a:t>
            </a:r>
            <a:r>
              <a:rPr lang="en-US" dirty="0">
                <a:solidFill>
                  <a:srgbClr val="000000"/>
                </a:solidFill>
                <a:ea typeface="Arial" panose="020B0604020202020204"/>
                <a:cs typeface="Arial" panose="020B0604020202020204"/>
                <a:sym typeface="Arial" panose="020B0604020202020204"/>
              </a:rPr>
              <a:t>) </a:t>
            </a:r>
            <a:r>
              <a:rPr lang="en-US" dirty="0" err="1">
                <a:solidFill>
                  <a:srgbClr val="000000"/>
                </a:solidFill>
                <a:ea typeface="Arial" panose="020B0604020202020204"/>
                <a:cs typeface="Arial" panose="020B0604020202020204"/>
                <a:sym typeface="Arial" panose="020B0604020202020204"/>
              </a:rPr>
              <a:t>introduits</a:t>
            </a:r>
            <a:r>
              <a:rPr lang="en-US" dirty="0">
                <a:solidFill>
                  <a:srgbClr val="000000"/>
                </a:solidFill>
                <a:ea typeface="Arial" panose="020B0604020202020204"/>
                <a:cs typeface="Arial" panose="020B0604020202020204"/>
                <a:sym typeface="Arial" panose="020B0604020202020204"/>
              </a:rPr>
              <a:t> dans 3 </a:t>
            </a:r>
            <a:r>
              <a:rPr lang="en-US" dirty="0" err="1">
                <a:solidFill>
                  <a:srgbClr val="000000"/>
                </a:solidFill>
                <a:ea typeface="Arial" panose="020B0604020202020204"/>
                <a:cs typeface="Arial" panose="020B0604020202020204"/>
                <a:sym typeface="Arial" panose="020B0604020202020204"/>
              </a:rPr>
              <a:t>échantillons</a:t>
            </a:r>
            <a:r>
              <a:rPr lang="en-US" dirty="0">
                <a:solidFill>
                  <a:srgbClr val="000000"/>
                </a:solidFill>
                <a:ea typeface="Arial" panose="020B0604020202020204"/>
                <a:cs typeface="Arial" panose="020B0604020202020204"/>
                <a:sym typeface="Arial" panose="020B0604020202020204"/>
              </a:rPr>
              <a:t> de sol à </a:t>
            </a:r>
            <a:r>
              <a:rPr lang="en-US" dirty="0" err="1">
                <a:solidFill>
                  <a:srgbClr val="000000"/>
                </a:solidFill>
                <a:ea typeface="Arial" panose="020B0604020202020204"/>
                <a:cs typeface="Arial" panose="020B0604020202020204"/>
                <a:sym typeface="Arial" panose="020B0604020202020204"/>
              </a:rPr>
              <a:t>différents</a:t>
            </a:r>
            <a:r>
              <a:rPr lang="en-US" dirty="0">
                <a:solidFill>
                  <a:srgbClr val="000000"/>
                </a:solidFill>
                <a:ea typeface="Arial" panose="020B0604020202020204"/>
                <a:cs typeface="Arial" panose="020B0604020202020204"/>
                <a:sym typeface="Arial" panose="020B0604020202020204"/>
              </a:rPr>
              <a:t> </a:t>
            </a:r>
            <a:r>
              <a:rPr lang="en-US" dirty="0" err="1">
                <a:solidFill>
                  <a:srgbClr val="000000"/>
                </a:solidFill>
                <a:ea typeface="Arial" panose="020B0604020202020204"/>
                <a:cs typeface="Arial" panose="020B0604020202020204"/>
                <a:sym typeface="Arial" panose="020B0604020202020204"/>
              </a:rPr>
              <a:t>pH.</a:t>
            </a:r>
            <a:endParaRPr lang="en-US" dirty="0">
              <a:solidFill>
                <a:srgbClr val="000000"/>
              </a:solidFill>
              <a:ea typeface="Arial" panose="020B0604020202020204"/>
              <a:cs typeface="Arial" panose="020B0604020202020204"/>
              <a:sym typeface="Arial" panose="020B0604020202020204"/>
            </a:endParaRPr>
          </a:p>
        </p:txBody>
      </p:sp>
      <p:pic>
        <p:nvPicPr>
          <p:cNvPr id="5" name="Image 4">
            <a:extLst>
              <a:ext uri="{FF2B5EF4-FFF2-40B4-BE49-F238E27FC236}">
                <a16:creationId xmlns:a16="http://schemas.microsoft.com/office/drawing/2014/main" id="{6574A236-71F7-06AF-0081-AACB89D5B4E5}"/>
              </a:ext>
            </a:extLst>
          </p:cNvPr>
          <p:cNvPicPr>
            <a:picLocks noChangeAspect="1"/>
          </p:cNvPicPr>
          <p:nvPr/>
        </p:nvPicPr>
        <p:blipFill>
          <a:blip r:embed="rId2"/>
          <a:srcRect l="3826" r="2806" b="2514"/>
          <a:stretch>
            <a:fillRect/>
          </a:stretch>
        </p:blipFill>
        <p:spPr>
          <a:xfrm>
            <a:off x="388385" y="1385720"/>
            <a:ext cx="11383348" cy="3514973"/>
          </a:xfrm>
          <a:prstGeom prst="rect">
            <a:avLst/>
          </a:prstGeom>
          <a:ln w="19050">
            <a:solidFill>
              <a:schemeClr val="tx1"/>
            </a:solidFill>
          </a:ln>
        </p:spPr>
      </p:pic>
      <p:sp>
        <p:nvSpPr>
          <p:cNvPr id="7" name="ZoneTexte 6">
            <a:extLst>
              <a:ext uri="{FF2B5EF4-FFF2-40B4-BE49-F238E27FC236}">
                <a16:creationId xmlns:a16="http://schemas.microsoft.com/office/drawing/2014/main" id="{7EA3251B-B339-B9B5-7B9F-2B210BA4A4DE}"/>
              </a:ext>
            </a:extLst>
          </p:cNvPr>
          <p:cNvSpPr txBox="1"/>
          <p:nvPr/>
        </p:nvSpPr>
        <p:spPr>
          <a:xfrm>
            <a:off x="1564043" y="5472280"/>
            <a:ext cx="9390096" cy="400110"/>
          </a:xfrm>
          <a:prstGeom prst="rect">
            <a:avLst/>
          </a:prstGeom>
          <a:noFill/>
        </p:spPr>
        <p:txBody>
          <a:bodyPr wrap="square">
            <a:spAutoFit/>
          </a:bodyPr>
          <a:lstStyle/>
          <a:p>
            <a:r>
              <a:rPr lang="fr-FR" sz="2000" dirty="0"/>
              <a:t>Le ver de terre montre une préférence pour les sols neutres et surtout les sols basiques.</a:t>
            </a:r>
          </a:p>
        </p:txBody>
      </p:sp>
      <p:sp>
        <p:nvSpPr>
          <p:cNvPr id="8" name="Flèche : droite 7">
            <a:extLst>
              <a:ext uri="{FF2B5EF4-FFF2-40B4-BE49-F238E27FC236}">
                <a16:creationId xmlns:a16="http://schemas.microsoft.com/office/drawing/2014/main" id="{F146B152-95FC-57D7-62E1-0CBC12DDE0A6}"/>
              </a:ext>
            </a:extLst>
          </p:cNvPr>
          <p:cNvSpPr/>
          <p:nvPr/>
        </p:nvSpPr>
        <p:spPr>
          <a:xfrm>
            <a:off x="962607" y="5523045"/>
            <a:ext cx="550507" cy="298580"/>
          </a:xfrm>
          <a:prstGeom prst="rightArrow">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9323674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1CF0255-D028-4F84-428F-56B775690278}"/>
              </a:ext>
            </a:extLst>
          </p:cNvPr>
          <p:cNvPicPr>
            <a:picLocks noChangeAspect="1"/>
          </p:cNvPicPr>
          <p:nvPr/>
        </p:nvPicPr>
        <p:blipFill>
          <a:blip r:embed="rId2"/>
          <a:srcRect l="3674" t="8202" r="3112" b="10801"/>
          <a:stretch>
            <a:fillRect/>
          </a:stretch>
        </p:blipFill>
        <p:spPr>
          <a:xfrm>
            <a:off x="413656" y="1382486"/>
            <a:ext cx="11364687" cy="2939144"/>
          </a:xfrm>
          <a:prstGeom prst="rect">
            <a:avLst/>
          </a:prstGeom>
          <a:ln w="28575">
            <a:solidFill>
              <a:schemeClr val="tx1"/>
            </a:solidFill>
          </a:ln>
        </p:spPr>
      </p:pic>
      <p:sp>
        <p:nvSpPr>
          <p:cNvPr id="4" name="ZoneTexte 3">
            <a:extLst>
              <a:ext uri="{FF2B5EF4-FFF2-40B4-BE49-F238E27FC236}">
                <a16:creationId xmlns:a16="http://schemas.microsoft.com/office/drawing/2014/main" id="{5F5CF443-F573-C1C1-B0F4-9D0B009DE09D}"/>
              </a:ext>
            </a:extLst>
          </p:cNvPr>
          <p:cNvSpPr txBox="1"/>
          <p:nvPr/>
        </p:nvSpPr>
        <p:spPr>
          <a:xfrm>
            <a:off x="2593908" y="69186"/>
            <a:ext cx="6662059" cy="602473"/>
          </a:xfrm>
          <a:prstGeom prst="rect">
            <a:avLst/>
          </a:prstGeom>
          <a:noFill/>
        </p:spPr>
        <p:txBody>
          <a:bodyPr wrap="square">
            <a:spAutoFit/>
          </a:bodyPr>
          <a:lstStyle/>
          <a:p>
            <a:pPr algn="ctr">
              <a:lnSpc>
                <a:spcPts val="4600"/>
              </a:lnSpc>
              <a:spcBef>
                <a:spcPct val="0"/>
              </a:spcBef>
            </a:pPr>
            <a:r>
              <a:rPr lang="en-US" sz="2000" b="1" dirty="0">
                <a:solidFill>
                  <a:srgbClr val="00B050"/>
                </a:solidFill>
                <a:ea typeface="Arial Bold" panose="020B0704020202020204"/>
                <a:cs typeface="Arial Bold" panose="020B0704020202020204"/>
                <a:sym typeface="Arial Bold" panose="020B0704020202020204"/>
              </a:rPr>
              <a:t>Influence du sol sur la </a:t>
            </a:r>
            <a:r>
              <a:rPr lang="en-US" sz="2000" b="1" dirty="0" err="1">
                <a:solidFill>
                  <a:srgbClr val="00B050"/>
                </a:solidFill>
                <a:ea typeface="Arial Bold" panose="020B0704020202020204"/>
                <a:cs typeface="Arial Bold" panose="020B0704020202020204"/>
                <a:sym typeface="Arial Bold" panose="020B0704020202020204"/>
              </a:rPr>
              <a:t>répartition</a:t>
            </a:r>
            <a:r>
              <a:rPr lang="en-US" sz="2000" b="1" dirty="0">
                <a:solidFill>
                  <a:srgbClr val="00B050"/>
                </a:solidFill>
                <a:ea typeface="Arial Bold" panose="020B0704020202020204"/>
                <a:cs typeface="Arial Bold" panose="020B0704020202020204"/>
                <a:sym typeface="Arial Bold" panose="020B0704020202020204"/>
              </a:rPr>
              <a:t> des </a:t>
            </a:r>
            <a:r>
              <a:rPr lang="en-US" sz="2000" b="1" dirty="0" err="1">
                <a:solidFill>
                  <a:srgbClr val="00B050"/>
                </a:solidFill>
                <a:ea typeface="Arial Bold" panose="020B0704020202020204"/>
                <a:cs typeface="Arial Bold" panose="020B0704020202020204"/>
                <a:sym typeface="Arial Bold" panose="020B0704020202020204"/>
              </a:rPr>
              <a:t>animaux</a:t>
            </a:r>
            <a:r>
              <a:rPr lang="en-US" sz="2000" b="1" dirty="0">
                <a:solidFill>
                  <a:srgbClr val="00B050"/>
                </a:solidFill>
                <a:ea typeface="Arial Bold" panose="020B0704020202020204"/>
                <a:cs typeface="Arial Bold" panose="020B0704020202020204"/>
                <a:sym typeface="Arial Bold" panose="020B0704020202020204"/>
              </a:rPr>
              <a:t> : Campagnol</a:t>
            </a:r>
          </a:p>
        </p:txBody>
      </p:sp>
      <p:sp>
        <p:nvSpPr>
          <p:cNvPr id="7" name="ZoneTexte 6">
            <a:extLst>
              <a:ext uri="{FF2B5EF4-FFF2-40B4-BE49-F238E27FC236}">
                <a16:creationId xmlns:a16="http://schemas.microsoft.com/office/drawing/2014/main" id="{9E224912-45A2-C1DE-8FCB-62E307B9BD38}"/>
              </a:ext>
            </a:extLst>
          </p:cNvPr>
          <p:cNvSpPr txBox="1"/>
          <p:nvPr/>
        </p:nvSpPr>
        <p:spPr>
          <a:xfrm>
            <a:off x="2035629" y="5236109"/>
            <a:ext cx="9632301" cy="400110"/>
          </a:xfrm>
          <a:prstGeom prst="rect">
            <a:avLst/>
          </a:prstGeom>
          <a:noFill/>
        </p:spPr>
        <p:txBody>
          <a:bodyPr wrap="square">
            <a:spAutoFit/>
          </a:bodyPr>
          <a:lstStyle/>
          <a:p>
            <a:pPr algn="ctr"/>
            <a:r>
              <a:rPr lang="en-US" sz="2000" dirty="0">
                <a:ea typeface="Open Sans" panose="020B0606030504020204"/>
                <a:cs typeface="Open Sans" panose="020B0606030504020204"/>
                <a:sym typeface="Open Sans" panose="020B0606030504020204"/>
              </a:rPr>
              <a:t>On remarque que le </a:t>
            </a:r>
            <a:r>
              <a:rPr lang="en-US" sz="2000" dirty="0" err="1">
                <a:ea typeface="Open Sans" panose="020B0606030504020204"/>
                <a:cs typeface="Open Sans" panose="020B0606030504020204"/>
                <a:sym typeface="Open Sans" panose="020B0606030504020204"/>
              </a:rPr>
              <a:t>Compagnol</a:t>
            </a:r>
            <a:r>
              <a:rPr lang="en-US" sz="2000" dirty="0">
                <a:ea typeface="Open Sans" panose="020B0606030504020204"/>
                <a:cs typeface="Open Sans" panose="020B0606030504020204"/>
                <a:sym typeface="Open Sans" panose="020B0606030504020204"/>
              </a:rPr>
              <a:t> </a:t>
            </a:r>
            <a:r>
              <a:rPr lang="en-US" sz="2000" dirty="0" err="1">
                <a:ea typeface="Open Sans" panose="020B0606030504020204"/>
                <a:cs typeface="Open Sans" panose="020B0606030504020204"/>
                <a:sym typeface="Open Sans" panose="020B0606030504020204"/>
              </a:rPr>
              <a:t>préfère</a:t>
            </a:r>
            <a:r>
              <a:rPr lang="en-US" sz="2000" dirty="0">
                <a:ea typeface="Open Sans" panose="020B0606030504020204"/>
                <a:cs typeface="Open Sans" panose="020B0606030504020204"/>
                <a:sym typeface="Open Sans" panose="020B0606030504020204"/>
              </a:rPr>
              <a:t> les sols </a:t>
            </a:r>
            <a:r>
              <a:rPr lang="en-US" sz="2000" dirty="0" err="1">
                <a:ea typeface="Open Sans" panose="020B0606030504020204"/>
                <a:cs typeface="Open Sans" panose="020B0606030504020204"/>
                <a:sym typeface="Open Sans" panose="020B0606030504020204"/>
              </a:rPr>
              <a:t>dont</a:t>
            </a:r>
            <a:r>
              <a:rPr lang="en-US" sz="2000" dirty="0">
                <a:ea typeface="Open Sans" panose="020B0606030504020204"/>
                <a:cs typeface="Open Sans" panose="020B0606030504020204"/>
                <a:sym typeface="Open Sans" panose="020B0606030504020204"/>
              </a:rPr>
              <a:t> concentration du sodium </a:t>
            </a:r>
            <a:r>
              <a:rPr lang="en-US" sz="2000" dirty="0" err="1">
                <a:ea typeface="Open Sans" panose="020B0606030504020204"/>
                <a:cs typeface="Open Sans" panose="020B0606030504020204"/>
                <a:sym typeface="Open Sans" panose="020B0606030504020204"/>
              </a:rPr>
              <a:t>est</a:t>
            </a:r>
            <a:r>
              <a:rPr lang="en-US" sz="2000" dirty="0">
                <a:ea typeface="Open Sans" panose="020B0606030504020204"/>
                <a:cs typeface="Open Sans" panose="020B0606030504020204"/>
                <a:sym typeface="Open Sans" panose="020B0606030504020204"/>
              </a:rPr>
              <a:t> </a:t>
            </a:r>
            <a:r>
              <a:rPr lang="en-US" sz="2000" dirty="0" err="1">
                <a:ea typeface="Open Sans" panose="020B0606030504020204"/>
                <a:cs typeface="Open Sans" panose="020B0606030504020204"/>
                <a:sym typeface="Open Sans" panose="020B0606030504020204"/>
              </a:rPr>
              <a:t>élevée</a:t>
            </a:r>
            <a:r>
              <a:rPr lang="en-US" sz="2000" dirty="0">
                <a:ea typeface="Open Sans" panose="020B0606030504020204"/>
                <a:cs typeface="Open Sans" panose="020B0606030504020204"/>
                <a:sym typeface="Open Sans" panose="020B0606030504020204"/>
              </a:rPr>
              <a:t>.</a:t>
            </a:r>
          </a:p>
        </p:txBody>
      </p:sp>
      <p:sp>
        <p:nvSpPr>
          <p:cNvPr id="8" name="Flèche : droite 7">
            <a:extLst>
              <a:ext uri="{FF2B5EF4-FFF2-40B4-BE49-F238E27FC236}">
                <a16:creationId xmlns:a16="http://schemas.microsoft.com/office/drawing/2014/main" id="{5A8BC239-20F8-725B-7705-DA6FC97D70AC}"/>
              </a:ext>
            </a:extLst>
          </p:cNvPr>
          <p:cNvSpPr/>
          <p:nvPr/>
        </p:nvSpPr>
        <p:spPr>
          <a:xfrm>
            <a:off x="1393371" y="5279571"/>
            <a:ext cx="566057" cy="391886"/>
          </a:xfrm>
          <a:prstGeom prst="rightArrow">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632050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2FCACC36-77A5-4951-1BF2-FCC0A93336DA}"/>
              </a:ext>
            </a:extLst>
          </p:cNvPr>
          <p:cNvSpPr txBox="1"/>
          <p:nvPr/>
        </p:nvSpPr>
        <p:spPr>
          <a:xfrm>
            <a:off x="2677886" y="304211"/>
            <a:ext cx="7439216" cy="510140"/>
          </a:xfrm>
          <a:prstGeom prst="rect">
            <a:avLst/>
          </a:prstGeom>
        </p:spPr>
        <p:txBody>
          <a:bodyPr wrap="square" lIns="0" tIns="0" rIns="0" bIns="0" rtlCol="0" anchor="t">
            <a:spAutoFit/>
          </a:bodyPr>
          <a:lstStyle/>
          <a:p>
            <a:pPr algn="ctr">
              <a:lnSpc>
                <a:spcPts val="4600"/>
              </a:lnSpc>
              <a:spcBef>
                <a:spcPct val="0"/>
              </a:spcBef>
            </a:pPr>
            <a:r>
              <a:rPr lang="en-US" sz="2000" b="1" dirty="0">
                <a:solidFill>
                  <a:srgbClr val="00B050"/>
                </a:solidFill>
                <a:ea typeface="Arial Bold" panose="020B0704020202020204"/>
                <a:cs typeface="Arial Bold" panose="020B0704020202020204"/>
                <a:sym typeface="Arial Bold" panose="020B0704020202020204"/>
              </a:rPr>
              <a:t>Influence du sol sur la </a:t>
            </a:r>
            <a:r>
              <a:rPr lang="en-US" sz="2000" b="1" dirty="0" err="1">
                <a:solidFill>
                  <a:srgbClr val="00B050"/>
                </a:solidFill>
                <a:ea typeface="Arial Bold" panose="020B0704020202020204"/>
                <a:cs typeface="Arial Bold" panose="020B0704020202020204"/>
                <a:sym typeface="Arial Bold" panose="020B0704020202020204"/>
              </a:rPr>
              <a:t>répartition</a:t>
            </a:r>
            <a:r>
              <a:rPr lang="en-US" sz="2000" b="1" dirty="0">
                <a:solidFill>
                  <a:srgbClr val="00B050"/>
                </a:solidFill>
                <a:ea typeface="Arial Bold" panose="020B0704020202020204"/>
                <a:cs typeface="Arial Bold" panose="020B0704020202020204"/>
                <a:sym typeface="Arial Bold" panose="020B0704020202020204"/>
              </a:rPr>
              <a:t> des </a:t>
            </a:r>
            <a:r>
              <a:rPr lang="en-US" sz="2000" b="1" dirty="0" err="1">
                <a:solidFill>
                  <a:srgbClr val="00B050"/>
                </a:solidFill>
                <a:ea typeface="Arial Bold" panose="020B0704020202020204"/>
                <a:cs typeface="Arial Bold" panose="020B0704020202020204"/>
                <a:sym typeface="Arial Bold" panose="020B0704020202020204"/>
              </a:rPr>
              <a:t>animaux</a:t>
            </a:r>
            <a:r>
              <a:rPr lang="en-US" sz="2000" b="1" dirty="0">
                <a:solidFill>
                  <a:srgbClr val="00B050"/>
                </a:solidFill>
                <a:ea typeface="Arial Bold" panose="020B0704020202020204"/>
                <a:cs typeface="Arial Bold" panose="020B0704020202020204"/>
                <a:sym typeface="Arial Bold" panose="020B0704020202020204"/>
              </a:rPr>
              <a:t>: </a:t>
            </a:r>
            <a:r>
              <a:rPr lang="en-US" sz="2000" b="1" dirty="0" err="1">
                <a:solidFill>
                  <a:srgbClr val="00B050"/>
                </a:solidFill>
                <a:ea typeface="Arial Bold" panose="020B0704020202020204"/>
                <a:cs typeface="Arial Bold" panose="020B0704020202020204"/>
                <a:sym typeface="Arial Bold" panose="020B0704020202020204"/>
              </a:rPr>
              <a:t>Carabe</a:t>
            </a:r>
            <a:r>
              <a:rPr lang="en-US" sz="2000" b="1" dirty="0">
                <a:solidFill>
                  <a:srgbClr val="00B050"/>
                </a:solidFill>
                <a:ea typeface="Arial Bold" panose="020B0704020202020204"/>
                <a:cs typeface="Arial Bold" panose="020B0704020202020204"/>
                <a:sym typeface="Arial Bold" panose="020B0704020202020204"/>
              </a:rPr>
              <a:t> A et B</a:t>
            </a:r>
          </a:p>
        </p:txBody>
      </p:sp>
      <p:sp>
        <p:nvSpPr>
          <p:cNvPr id="3" name="TextBox 6">
            <a:extLst>
              <a:ext uri="{FF2B5EF4-FFF2-40B4-BE49-F238E27FC236}">
                <a16:creationId xmlns:a16="http://schemas.microsoft.com/office/drawing/2014/main" id="{50EB971F-DE85-EDFC-7777-7923C4DBE1CA}"/>
              </a:ext>
            </a:extLst>
          </p:cNvPr>
          <p:cNvSpPr txBox="1"/>
          <p:nvPr/>
        </p:nvSpPr>
        <p:spPr>
          <a:xfrm>
            <a:off x="1837388" y="5774196"/>
            <a:ext cx="8909109" cy="615553"/>
          </a:xfrm>
          <a:prstGeom prst="rect">
            <a:avLst/>
          </a:prstGeom>
        </p:spPr>
        <p:txBody>
          <a:bodyPr wrap="square" lIns="0" tIns="0" rIns="0" bIns="0" rtlCol="0" anchor="t">
            <a:spAutoFit/>
          </a:bodyPr>
          <a:lstStyle/>
          <a:p>
            <a:pPr algn="ctr">
              <a:spcBef>
                <a:spcPct val="0"/>
              </a:spcBef>
            </a:pPr>
            <a:r>
              <a:rPr lang="en-US" sz="2000" dirty="0">
                <a:ea typeface="Arial" panose="020B0604020202020204"/>
                <a:cs typeface="Arial" panose="020B0604020202020204"/>
                <a:sym typeface="Arial" panose="020B0604020202020204"/>
              </a:rPr>
              <a:t>On remarque </a:t>
            </a:r>
            <a:r>
              <a:rPr lang="en-US" sz="2000" dirty="0" err="1">
                <a:ea typeface="Arial" panose="020B0604020202020204"/>
                <a:cs typeface="Arial" panose="020B0604020202020204"/>
                <a:sym typeface="Arial" panose="020B0604020202020204"/>
              </a:rPr>
              <a:t>l'absence</a:t>
            </a:r>
            <a:r>
              <a:rPr lang="en-US" sz="2000" dirty="0">
                <a:ea typeface="Arial" panose="020B0604020202020204"/>
                <a:cs typeface="Arial" panose="020B0604020202020204"/>
                <a:sym typeface="Arial" panose="020B0604020202020204"/>
              </a:rPr>
              <a:t> de </a:t>
            </a:r>
            <a:r>
              <a:rPr lang="en-US" sz="2000" dirty="0" err="1">
                <a:ea typeface="Arial" panose="020B0604020202020204"/>
                <a:cs typeface="Arial" panose="020B0604020202020204"/>
                <a:sym typeface="Arial" panose="020B0604020202020204"/>
              </a:rPr>
              <a:t>l'espèce</a:t>
            </a:r>
            <a:r>
              <a:rPr lang="en-US" sz="2000" dirty="0">
                <a:ea typeface="Arial" panose="020B0604020202020204"/>
                <a:cs typeface="Arial" panose="020B0604020202020204"/>
                <a:sym typeface="Arial" panose="020B0604020202020204"/>
              </a:rPr>
              <a:t> A sur le sable </a:t>
            </a:r>
            <a:r>
              <a:rPr lang="en-US" sz="2000" dirty="0" err="1">
                <a:ea typeface="Arial" panose="020B0604020202020204"/>
                <a:cs typeface="Arial" panose="020B0604020202020204"/>
                <a:sym typeface="Arial" panose="020B0604020202020204"/>
              </a:rPr>
              <a:t>grossier</a:t>
            </a:r>
            <a:r>
              <a:rPr lang="en-US" sz="2000" dirty="0">
                <a:ea typeface="Arial" panose="020B0604020202020204"/>
                <a:cs typeface="Arial" panose="020B0604020202020204"/>
                <a:sym typeface="Arial" panose="020B0604020202020204"/>
              </a:rPr>
              <a:t> avec </a:t>
            </a:r>
            <a:r>
              <a:rPr lang="en-US" sz="2000" dirty="0" err="1">
                <a:ea typeface="Arial" panose="020B0604020202020204"/>
                <a:cs typeface="Arial" panose="020B0604020202020204"/>
                <a:sym typeface="Arial" panose="020B0604020202020204"/>
              </a:rPr>
              <a:t>préférence</a:t>
            </a:r>
            <a:r>
              <a:rPr lang="en-US" sz="2000" dirty="0">
                <a:ea typeface="Arial" panose="020B0604020202020204"/>
                <a:cs typeface="Arial" panose="020B0604020202020204"/>
                <a:sym typeface="Arial" panose="020B0604020202020204"/>
              </a:rPr>
              <a:t> des sol </a:t>
            </a:r>
            <a:r>
              <a:rPr lang="en-US" sz="2000" dirty="0" err="1">
                <a:ea typeface="Arial" panose="020B0604020202020204"/>
                <a:cs typeface="Arial" panose="020B0604020202020204"/>
                <a:sym typeface="Arial" panose="020B0604020202020204"/>
              </a:rPr>
              <a:t>argileux</a:t>
            </a:r>
            <a:r>
              <a:rPr lang="en-US" sz="2000" dirty="0">
                <a:ea typeface="Arial" panose="020B0604020202020204"/>
                <a:cs typeface="Arial" panose="020B0604020202020204"/>
                <a:sym typeface="Arial" panose="020B0604020202020204"/>
              </a:rPr>
              <a:t>. Par </a:t>
            </a:r>
            <a:r>
              <a:rPr lang="en-US" sz="2000" dirty="0" err="1">
                <a:ea typeface="Arial" panose="020B0604020202020204"/>
                <a:cs typeface="Arial" panose="020B0604020202020204"/>
                <a:sym typeface="Arial" panose="020B0604020202020204"/>
              </a:rPr>
              <a:t>contre</a:t>
            </a:r>
            <a:r>
              <a:rPr lang="en-US" sz="2000" dirty="0">
                <a:ea typeface="Arial" panose="020B0604020202020204"/>
                <a:cs typeface="Arial" panose="020B0604020202020204"/>
                <a:sym typeface="Arial" panose="020B0604020202020204"/>
              </a:rPr>
              <a:t> </a:t>
            </a:r>
            <a:r>
              <a:rPr lang="en-US" sz="2000" dirty="0" err="1">
                <a:ea typeface="Arial" panose="020B0604020202020204"/>
                <a:cs typeface="Arial" panose="020B0604020202020204"/>
                <a:sym typeface="Arial" panose="020B0604020202020204"/>
              </a:rPr>
              <a:t>l'espèce</a:t>
            </a:r>
            <a:r>
              <a:rPr lang="en-US" sz="2000" dirty="0">
                <a:ea typeface="Arial" panose="020B0604020202020204"/>
                <a:cs typeface="Arial" panose="020B0604020202020204"/>
                <a:sym typeface="Arial" panose="020B0604020202020204"/>
              </a:rPr>
              <a:t> B </a:t>
            </a:r>
            <a:r>
              <a:rPr lang="en-US" sz="2000" dirty="0" err="1">
                <a:ea typeface="Arial" panose="020B0604020202020204"/>
                <a:cs typeface="Arial" panose="020B0604020202020204"/>
                <a:sym typeface="Arial" panose="020B0604020202020204"/>
              </a:rPr>
              <a:t>est</a:t>
            </a:r>
            <a:r>
              <a:rPr lang="en-US" sz="2000" dirty="0">
                <a:ea typeface="Arial" panose="020B0604020202020204"/>
                <a:cs typeface="Arial" panose="020B0604020202020204"/>
                <a:sym typeface="Arial" panose="020B0604020202020204"/>
              </a:rPr>
              <a:t> </a:t>
            </a:r>
            <a:r>
              <a:rPr lang="en-US" sz="2000" dirty="0" err="1">
                <a:ea typeface="Arial" panose="020B0604020202020204"/>
                <a:cs typeface="Arial" panose="020B0604020202020204"/>
                <a:sym typeface="Arial" panose="020B0604020202020204"/>
              </a:rPr>
              <a:t>présente</a:t>
            </a:r>
            <a:r>
              <a:rPr lang="en-US" sz="2000" dirty="0">
                <a:ea typeface="Arial" panose="020B0604020202020204"/>
                <a:cs typeface="Arial" panose="020B0604020202020204"/>
                <a:sym typeface="Arial" panose="020B0604020202020204"/>
              </a:rPr>
              <a:t> sur </a:t>
            </a:r>
            <a:r>
              <a:rPr lang="en-US" sz="2000" dirty="0" err="1">
                <a:ea typeface="Arial" panose="020B0604020202020204"/>
                <a:cs typeface="Arial" panose="020B0604020202020204"/>
                <a:sym typeface="Arial" panose="020B0604020202020204"/>
              </a:rPr>
              <a:t>tous</a:t>
            </a:r>
            <a:r>
              <a:rPr lang="en-US" sz="2000" dirty="0">
                <a:ea typeface="Arial" panose="020B0604020202020204"/>
                <a:cs typeface="Arial" panose="020B0604020202020204"/>
                <a:sym typeface="Arial" panose="020B0604020202020204"/>
              </a:rPr>
              <a:t> les types de sol.</a:t>
            </a:r>
          </a:p>
        </p:txBody>
      </p:sp>
      <p:pic>
        <p:nvPicPr>
          <p:cNvPr id="6" name="Image 5">
            <a:extLst>
              <a:ext uri="{FF2B5EF4-FFF2-40B4-BE49-F238E27FC236}">
                <a16:creationId xmlns:a16="http://schemas.microsoft.com/office/drawing/2014/main" id="{A8199329-FB7C-D59A-FC90-49FB17A9B5E6}"/>
              </a:ext>
            </a:extLst>
          </p:cNvPr>
          <p:cNvPicPr>
            <a:picLocks noChangeAspect="1"/>
          </p:cNvPicPr>
          <p:nvPr/>
        </p:nvPicPr>
        <p:blipFill>
          <a:blip r:embed="rId2"/>
          <a:srcRect l="1114" t="11875" r="2600" b="19683"/>
          <a:stretch>
            <a:fillRect/>
          </a:stretch>
        </p:blipFill>
        <p:spPr>
          <a:xfrm>
            <a:off x="1267037" y="1149881"/>
            <a:ext cx="9657926" cy="4288784"/>
          </a:xfrm>
          <a:prstGeom prst="rect">
            <a:avLst/>
          </a:prstGeom>
        </p:spPr>
      </p:pic>
      <p:sp>
        <p:nvSpPr>
          <p:cNvPr id="7" name="Flèche : droite 6">
            <a:extLst>
              <a:ext uri="{FF2B5EF4-FFF2-40B4-BE49-F238E27FC236}">
                <a16:creationId xmlns:a16="http://schemas.microsoft.com/office/drawing/2014/main" id="{9431DBE6-CEFB-7FE1-3231-F37EF242050B}"/>
              </a:ext>
            </a:extLst>
          </p:cNvPr>
          <p:cNvSpPr/>
          <p:nvPr/>
        </p:nvSpPr>
        <p:spPr>
          <a:xfrm>
            <a:off x="1125522" y="5935097"/>
            <a:ext cx="598715" cy="293749"/>
          </a:xfrm>
          <a:prstGeom prst="rightArrow">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608566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24354" y="439615"/>
            <a:ext cx="9196754" cy="584775"/>
          </a:xfrm>
          <a:prstGeom prst="rect">
            <a:avLst/>
          </a:prstGeom>
          <a:solidFill>
            <a:schemeClr val="accent2">
              <a:lumMod val="20000"/>
              <a:lumOff val="80000"/>
            </a:schemeClr>
          </a:solidFill>
          <a:ln w="19050">
            <a:solidFill>
              <a:srgbClr val="00B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fr-FR" sz="3200" b="1" i="0" dirty="0">
                <a:solidFill>
                  <a:srgbClr val="FF0000"/>
                </a:solidFill>
                <a:effectLst/>
                <a:latin typeface="Times New Roman" panose="02020603050405020304" pitchFamily="18" charset="0"/>
                <a:cs typeface="Times New Roman" panose="02020603050405020304" pitchFamily="18" charset="0"/>
              </a:rPr>
              <a:t>Rôle des êtres vivants dans l’évolution du sol</a:t>
            </a:r>
            <a:endParaRPr lang="fr-FR" sz="3200" b="1" dirty="0">
              <a:solidFill>
                <a:srgbClr val="FF0000"/>
              </a:solidFill>
              <a:latin typeface="Times New Roman" panose="02020603050405020304" pitchFamily="18" charset="0"/>
              <a:cs typeface="Times New Roman" panose="02020603050405020304" pitchFamily="18" charset="0"/>
            </a:endParaRPr>
          </a:p>
        </p:txBody>
      </p:sp>
      <p:sp>
        <p:nvSpPr>
          <p:cNvPr id="5" name="ZoneTexte 4"/>
          <p:cNvSpPr txBox="1"/>
          <p:nvPr/>
        </p:nvSpPr>
        <p:spPr>
          <a:xfrm>
            <a:off x="360484" y="1188869"/>
            <a:ext cx="10489223" cy="2062103"/>
          </a:xfrm>
          <a:prstGeom prst="rect">
            <a:avLst/>
          </a:prstGeom>
          <a:noFill/>
        </p:spPr>
        <p:txBody>
          <a:bodyPr wrap="square" rtlCol="0">
            <a:spAutoFit/>
          </a:bodyPr>
          <a:lstStyle/>
          <a:p>
            <a:r>
              <a:rPr lang="fr-FR" sz="2800" b="1" i="0" u="sng" dirty="0">
                <a:solidFill>
                  <a:srgbClr val="00B050"/>
                </a:solidFill>
                <a:effectLst/>
              </a:rPr>
              <a:t>Mise en évidence des êtres vivants du sol (La faune) </a:t>
            </a:r>
            <a:r>
              <a:rPr lang="fr-FR" sz="2400" b="1" i="0" u="sng" dirty="0">
                <a:solidFill>
                  <a:srgbClr val="00B050"/>
                </a:solidFill>
                <a:effectLst/>
              </a:rPr>
              <a:t>:</a:t>
            </a:r>
          </a:p>
          <a:p>
            <a:r>
              <a:rPr lang="fr-FR" b="1" i="0" dirty="0">
                <a:effectLst/>
              </a:rPr>
              <a:t>    </a:t>
            </a:r>
            <a:r>
              <a:rPr lang="fr-FR" sz="2400" b="1" i="0" u="sng" dirty="0">
                <a:solidFill>
                  <a:schemeClr val="accent1">
                    <a:lumMod val="75000"/>
                  </a:schemeClr>
                </a:solidFill>
                <a:effectLst/>
                <a:latin typeface="Times New Roman" panose="02020603050405020304" pitchFamily="18" charset="0"/>
                <a:cs typeface="Times New Roman" panose="02020603050405020304" pitchFamily="18" charset="0"/>
              </a:rPr>
              <a:t>Méthode de Berlèse :</a:t>
            </a:r>
          </a:p>
          <a:p>
            <a:endParaRPr lang="fr-FR" b="1" i="0" u="sng" dirty="0">
              <a:solidFill>
                <a:schemeClr val="accent1">
                  <a:lumMod val="75000"/>
                </a:schemeClr>
              </a:solidFill>
              <a:effectLst/>
            </a:endParaRPr>
          </a:p>
          <a:p>
            <a:endParaRPr lang="fr-FR" b="1" i="0" u="sng" dirty="0">
              <a:solidFill>
                <a:schemeClr val="accent1">
                  <a:lumMod val="75000"/>
                </a:schemeClr>
              </a:solidFill>
              <a:effectLst/>
            </a:endParaRPr>
          </a:p>
          <a:p>
            <a:endParaRPr lang="fr-FR" b="1" i="0" u="sng" dirty="0">
              <a:solidFill>
                <a:schemeClr val="accent1">
                  <a:lumMod val="75000"/>
                </a:schemeClr>
              </a:solidFill>
              <a:effectLst/>
            </a:endParaRPr>
          </a:p>
          <a:p>
            <a:endParaRPr lang="fr-FR" dirty="0"/>
          </a:p>
        </p:txBody>
      </p:sp>
      <p:sp>
        <p:nvSpPr>
          <p:cNvPr id="6"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Rectangle 2"/>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0" name="ZoneTexte 9"/>
          <p:cNvSpPr txBox="1"/>
          <p:nvPr/>
        </p:nvSpPr>
        <p:spPr>
          <a:xfrm>
            <a:off x="782516" y="2461846"/>
            <a:ext cx="3719145" cy="3170099"/>
          </a:xfrm>
          <a:prstGeom prst="rect">
            <a:avLst/>
          </a:prstGeom>
          <a:ln w="28575"/>
        </p:spPr>
        <p:style>
          <a:lnRef idx="2">
            <a:schemeClr val="accent5"/>
          </a:lnRef>
          <a:fillRef idx="1">
            <a:schemeClr val="lt1"/>
          </a:fillRef>
          <a:effectRef idx="0">
            <a:schemeClr val="accent5"/>
          </a:effectRef>
          <a:fontRef idx="minor">
            <a:schemeClr val="dk1"/>
          </a:fontRef>
        </p:style>
        <p:txBody>
          <a:bodyPr wrap="square" rtlCol="0">
            <a:spAutoFit/>
          </a:bodyPr>
          <a:lstStyle/>
          <a:p>
            <a:pPr marL="342900" indent="-342900">
              <a:buFont typeface="Wingdings" panose="05000000000000000000" pitchFamily="2" charset="2"/>
              <a:buChar char="q"/>
            </a:pPr>
            <a:r>
              <a:rPr lang="fr-FR" sz="2000" b="0" i="0" dirty="0">
                <a:effectLst/>
                <a:latin typeface="Times New Roman" panose="02020603050405020304" pitchFamily="18" charset="0"/>
                <a:cs typeface="Times New Roman" panose="02020603050405020304" pitchFamily="18" charset="0"/>
              </a:rPr>
              <a:t>La technique de </a:t>
            </a:r>
            <a:r>
              <a:rPr lang="fr-FR" sz="2000" b="1" i="0" dirty="0">
                <a:effectLst/>
                <a:latin typeface="Times New Roman" panose="02020603050405020304" pitchFamily="18" charset="0"/>
                <a:cs typeface="Times New Roman" panose="02020603050405020304" pitchFamily="18" charset="0"/>
              </a:rPr>
              <a:t>Berlèse</a:t>
            </a:r>
            <a:r>
              <a:rPr lang="fr-FR" sz="2000" b="0" i="0" dirty="0">
                <a:effectLst/>
                <a:latin typeface="Times New Roman" panose="02020603050405020304" pitchFamily="18" charset="0"/>
                <a:cs typeface="Times New Roman" panose="02020603050405020304" pitchFamily="18" charset="0"/>
              </a:rPr>
              <a:t> se base sur le principe que les animaux vivant dans le sol fuient la lumière et la chaleur de </a:t>
            </a:r>
            <a:r>
              <a:rPr lang="fr-FR" sz="2000" b="1" i="0" dirty="0">
                <a:effectLst/>
                <a:latin typeface="Times New Roman" panose="02020603050405020304" pitchFamily="18" charset="0"/>
                <a:cs typeface="Times New Roman" panose="02020603050405020304" pitchFamily="18" charset="0"/>
              </a:rPr>
              <a:t>la lampe</a:t>
            </a:r>
            <a:r>
              <a:rPr lang="fr-FR" sz="2000" b="0" i="0" dirty="0">
                <a:effectLst/>
                <a:latin typeface="Times New Roman" panose="02020603050405020304" pitchFamily="18" charset="0"/>
                <a:cs typeface="Times New Roman" panose="02020603050405020304" pitchFamily="18" charset="0"/>
              </a:rPr>
              <a:t>, et tombent dans le flacon qui contient de l'alcool, permettant leurs conservations. On peut en suite les observer à </a:t>
            </a:r>
            <a:r>
              <a:rPr lang="fr-FR" sz="2000" b="1" i="0" dirty="0">
                <a:effectLst/>
                <a:latin typeface="Times New Roman" panose="02020603050405020304" pitchFamily="18" charset="0"/>
                <a:cs typeface="Times New Roman" panose="02020603050405020304" pitchFamily="18" charset="0"/>
              </a:rPr>
              <a:t>la loupe binoculaire</a:t>
            </a:r>
            <a:r>
              <a:rPr lang="fr-FR" sz="2000" b="0" i="0" dirty="0">
                <a:effectLst/>
                <a:latin typeface="Times New Roman" panose="02020603050405020304" pitchFamily="18" charset="0"/>
                <a:cs typeface="Times New Roman" panose="02020603050405020304" pitchFamily="18" charset="0"/>
              </a:rPr>
              <a:t> puis les classer. </a:t>
            </a:r>
            <a:endParaRPr lang="fr-FR" sz="2000" dirty="0">
              <a:latin typeface="Times New Roman" panose="02020603050405020304" pitchFamily="18" charset="0"/>
              <a:cs typeface="Times New Roman" panose="02020603050405020304" pitchFamily="18" charset="0"/>
            </a:endParaRPr>
          </a:p>
        </p:txBody>
      </p:sp>
      <p:sp>
        <p:nvSpPr>
          <p:cNvPr id="11" name="ZoneTexte 10"/>
          <p:cNvSpPr txBox="1"/>
          <p:nvPr/>
        </p:nvSpPr>
        <p:spPr>
          <a:xfrm>
            <a:off x="6248400" y="1978269"/>
            <a:ext cx="5049715" cy="3653676"/>
          </a:xfrm>
          <a:prstGeom prst="rect">
            <a:avLst/>
          </a:prstGeom>
          <a:noFill/>
        </p:spPr>
        <p:txBody>
          <a:bodyPr wrap="square" rtlCol="0">
            <a:spAutoFit/>
          </a:bodyPr>
          <a:lstStyle/>
          <a:p>
            <a:endParaRPr lang="fr-FR" dirty="0"/>
          </a:p>
        </p:txBody>
      </p:sp>
      <p:sp>
        <p:nvSpPr>
          <p:cNvPr id="13" name="Freeform 10"/>
          <p:cNvSpPr/>
          <p:nvPr/>
        </p:nvSpPr>
        <p:spPr>
          <a:xfrm>
            <a:off x="5099539" y="2060858"/>
            <a:ext cx="6522353" cy="4360487"/>
          </a:xfrm>
          <a:custGeom>
            <a:avLst/>
            <a:gdLst/>
            <a:ahLst/>
            <a:cxnLst/>
            <a:rect l="l" t="t" r="r" b="b"/>
            <a:pathLst>
              <a:path w="8001619" h="6574303">
                <a:moveTo>
                  <a:pt x="0" y="0"/>
                </a:moveTo>
                <a:lnTo>
                  <a:pt x="8001618" y="0"/>
                </a:lnTo>
                <a:lnTo>
                  <a:pt x="8001618" y="6574303"/>
                </a:lnTo>
                <a:lnTo>
                  <a:pt x="0" y="6574303"/>
                </a:lnTo>
                <a:lnTo>
                  <a:pt x="0" y="0"/>
                </a:lnTo>
                <a:close/>
              </a:path>
            </a:pathLst>
          </a:custGeom>
          <a:blipFill>
            <a:blip r:embed="rId2"/>
            <a:stretch>
              <a:fillRect/>
            </a:stretch>
          </a:blipFill>
          <a:ln w="28575">
            <a:solidFill>
              <a:schemeClr val="accent1">
                <a:lumMod val="75000"/>
              </a:schemeClr>
            </a:solidFill>
          </a:ln>
        </p:spPr>
        <p:txBody>
          <a:bodyPr/>
          <a:lstStyle/>
          <a:p>
            <a:endParaRPr lang="fr-FR"/>
          </a:p>
        </p:txBody>
      </p:sp>
    </p:spTree>
    <p:extLst>
      <p:ext uri="{BB962C8B-B14F-4D97-AF65-F5344CB8AC3E}">
        <p14:creationId xmlns:p14="http://schemas.microsoft.com/office/powerpoint/2010/main" val="16408715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665" y="219806"/>
            <a:ext cx="11651196" cy="6483821"/>
            <a:chOff x="0" y="0"/>
            <a:chExt cx="4650963" cy="2506474"/>
          </a:xfrm>
        </p:grpSpPr>
        <p:sp>
          <p:nvSpPr>
            <p:cNvPr id="3" name="Freeform 3"/>
            <p:cNvSpPr/>
            <p:nvPr/>
          </p:nvSpPr>
          <p:spPr>
            <a:xfrm>
              <a:off x="0" y="0"/>
              <a:ext cx="4650963" cy="2506474"/>
            </a:xfrm>
            <a:custGeom>
              <a:avLst/>
              <a:gdLst/>
              <a:ahLst/>
              <a:cxnLst/>
              <a:rect l="l" t="t" r="r" b="b"/>
              <a:pathLst>
                <a:path w="4650963" h="2506474">
                  <a:moveTo>
                    <a:pt x="0" y="0"/>
                  </a:moveTo>
                  <a:lnTo>
                    <a:pt x="4650963" y="0"/>
                  </a:lnTo>
                  <a:lnTo>
                    <a:pt x="4650963" y="2506474"/>
                  </a:lnTo>
                  <a:lnTo>
                    <a:pt x="0" y="2506474"/>
                  </a:lnTo>
                  <a:close/>
                </a:path>
              </a:pathLst>
            </a:custGeom>
            <a:solidFill>
              <a:srgbClr val="FFFFFF"/>
            </a:solidFill>
          </p:spPr>
          <p:txBody>
            <a:bodyPr/>
            <a:lstStyle/>
            <a:p>
              <a:endParaRPr lang="fr-FR"/>
            </a:p>
          </p:txBody>
        </p:sp>
        <p:sp>
          <p:nvSpPr>
            <p:cNvPr id="4" name="TextBox 4"/>
            <p:cNvSpPr txBox="1"/>
            <p:nvPr/>
          </p:nvSpPr>
          <p:spPr>
            <a:xfrm>
              <a:off x="0" y="-38100"/>
              <a:ext cx="4650963" cy="2544574"/>
            </a:xfrm>
            <a:prstGeom prst="rect">
              <a:avLst/>
            </a:prstGeom>
          </p:spPr>
          <p:txBody>
            <a:bodyPr lIns="33867" tIns="33867" rIns="33867" bIns="33867" rtlCol="0" anchor="ctr"/>
            <a:lstStyle/>
            <a:p>
              <a:pPr algn="ctr">
                <a:lnSpc>
                  <a:spcPts val="1773"/>
                </a:lnSpc>
              </a:pPr>
              <a:endParaRPr sz="1200"/>
            </a:p>
          </p:txBody>
        </p:sp>
      </p:grpSp>
      <p:sp>
        <p:nvSpPr>
          <p:cNvPr id="7" name="TextBox 6"/>
          <p:cNvSpPr txBox="1"/>
          <p:nvPr/>
        </p:nvSpPr>
        <p:spPr>
          <a:xfrm>
            <a:off x="469510" y="219806"/>
            <a:ext cx="10637870" cy="1128514"/>
          </a:xfrm>
          <a:prstGeom prst="rect">
            <a:avLst/>
          </a:prstGeom>
        </p:spPr>
        <p:txBody>
          <a:bodyPr lIns="0" tIns="0" rIns="0" bIns="0" rtlCol="0" anchor="t">
            <a:spAutoFit/>
          </a:bodyPr>
          <a:lstStyle/>
          <a:p>
            <a:pPr algn="ctr">
              <a:lnSpc>
                <a:spcPts val="4567"/>
              </a:lnSpc>
            </a:pPr>
            <a:r>
              <a:rPr lang="en-US" sz="3200" b="1" u="sng" dirty="0">
                <a:solidFill>
                  <a:srgbClr val="00B050"/>
                </a:solidFill>
                <a:latin typeface="Times New Roman" panose="02020603050405020304" pitchFamily="18" charset="0"/>
                <a:ea typeface="Playfair Display Bold"/>
                <a:cs typeface="Times New Roman" panose="02020603050405020304" pitchFamily="18" charset="0"/>
                <a:sym typeface="Playfair Display Bold"/>
              </a:rPr>
              <a:t>Mise en évidence des êtres vivants du sol (La faune) </a:t>
            </a:r>
            <a:r>
              <a:rPr lang="en-US" sz="3200" b="1" dirty="0">
                <a:solidFill>
                  <a:srgbClr val="00B050"/>
                </a:solidFill>
                <a:latin typeface="Times New Roman" panose="02020603050405020304" pitchFamily="18" charset="0"/>
                <a:ea typeface="Playfair Display Bold"/>
                <a:cs typeface="Times New Roman" panose="02020603050405020304" pitchFamily="18" charset="0"/>
                <a:sym typeface="Playfair Display Bold"/>
              </a:rPr>
              <a:t>:</a:t>
            </a:r>
          </a:p>
          <a:p>
            <a:pPr algn="ctr">
              <a:lnSpc>
                <a:spcPts val="4567"/>
              </a:lnSpc>
            </a:pPr>
            <a:endParaRPr lang="en-US" sz="3200" b="1" dirty="0">
              <a:solidFill>
                <a:srgbClr val="00B050"/>
              </a:solidFill>
              <a:latin typeface="Times New Roman" panose="02020603050405020304" pitchFamily="18" charset="0"/>
              <a:ea typeface="Playfair Display Bold"/>
              <a:cs typeface="Times New Roman" panose="02020603050405020304" pitchFamily="18" charset="0"/>
              <a:sym typeface="Playfair Display Bold"/>
            </a:endParaRPr>
          </a:p>
        </p:txBody>
      </p:sp>
      <p:sp>
        <p:nvSpPr>
          <p:cNvPr id="11" name="TextBox 7"/>
          <p:cNvSpPr txBox="1"/>
          <p:nvPr/>
        </p:nvSpPr>
        <p:spPr>
          <a:xfrm>
            <a:off x="469510" y="889801"/>
            <a:ext cx="11136336" cy="1025922"/>
          </a:xfrm>
          <a:prstGeom prst="rect">
            <a:avLst/>
          </a:prstGeom>
        </p:spPr>
        <p:txBody>
          <a:bodyPr wrap="square" lIns="0" tIns="0" rIns="0" bIns="0" rtlCol="0" anchor="t">
            <a:spAutoFit/>
          </a:bodyPr>
          <a:lstStyle/>
          <a:p>
            <a:pPr marL="285750" indent="-285750" algn="l">
              <a:lnSpc>
                <a:spcPts val="4020"/>
              </a:lnSpc>
              <a:buFont typeface="Wingdings" panose="05000000000000000000" pitchFamily="2" charset="2"/>
              <a:buChar char="q"/>
            </a:pPr>
            <a:r>
              <a:rPr lang="en-US"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Le sol </a:t>
            </a:r>
            <a:r>
              <a:rPr lang="en-US" dirty="0">
                <a:latin typeface="Times New Roman" panose="02020603050405020304" pitchFamily="18" charset="0"/>
                <a:cs typeface="Times New Roman" panose="02020603050405020304" pitchFamily="18" charset="0"/>
                <a:sym typeface="Open Sans" panose="020B0606030504020204"/>
              </a:rPr>
              <a:t>abrite une </a:t>
            </a:r>
            <a:r>
              <a:rPr lang="en-US"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faune très</a:t>
            </a:r>
            <a:r>
              <a:rPr lang="en-US" dirty="0">
                <a:latin typeface="Times New Roman" panose="02020603050405020304" pitchFamily="18" charset="0"/>
                <a:cs typeface="Times New Roman" panose="02020603050405020304" pitchFamily="18" charset="0"/>
                <a:sym typeface="Open Sans" panose="020B0606030504020204"/>
              </a:rPr>
              <a:t> variée</a:t>
            </a:r>
            <a:r>
              <a:rPr lang="en-US"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que l'on appelle </a:t>
            </a:r>
            <a:r>
              <a:rPr lang="en-US" b="1"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la faune édaphique</a:t>
            </a:r>
            <a:r>
              <a:rPr lang="en-US"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Celle-ci comprend des organismes de tailles très diverses : des </a:t>
            </a:r>
            <a:r>
              <a:rPr lang="en-US" b="1"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vers de terre</a:t>
            </a:r>
            <a:r>
              <a:rPr lang="en-US"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visibles à l'œil nu, jusqu'à des animaux microscopiques comme </a:t>
            </a:r>
            <a:r>
              <a:rPr lang="en-US" b="1"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les nématodes</a:t>
            </a:r>
          </a:p>
        </p:txBody>
      </p:sp>
      <p:graphicFrame>
        <p:nvGraphicFramePr>
          <p:cNvPr id="17" name="Tableau 16"/>
          <p:cNvGraphicFramePr>
            <a:graphicFrameLocks noGrp="1"/>
          </p:cNvGraphicFramePr>
          <p:nvPr>
            <p:extLst>
              <p:ext uri="{D42A27DB-BD31-4B8C-83A1-F6EECF244321}">
                <p14:modId xmlns:p14="http://schemas.microsoft.com/office/powerpoint/2010/main" val="1520504256"/>
              </p:ext>
            </p:extLst>
          </p:nvPr>
        </p:nvGraphicFramePr>
        <p:xfrm>
          <a:off x="918101" y="2291873"/>
          <a:ext cx="10146324" cy="4035604"/>
        </p:xfrm>
        <a:graphic>
          <a:graphicData uri="http://schemas.openxmlformats.org/drawingml/2006/table">
            <a:tbl>
              <a:tblPr firstRow="1" bandRow="1">
                <a:tableStyleId>{21E4AEA4-8DFA-4A89-87EB-49C32662AFE0}</a:tableStyleId>
              </a:tblPr>
              <a:tblGrid>
                <a:gridCol w="1899140">
                  <a:extLst>
                    <a:ext uri="{9D8B030D-6E8A-4147-A177-3AD203B41FA5}">
                      <a16:colId xmlns:a16="http://schemas.microsoft.com/office/drawing/2014/main" val="4159556255"/>
                    </a:ext>
                  </a:extLst>
                </a:gridCol>
                <a:gridCol w="2409093">
                  <a:extLst>
                    <a:ext uri="{9D8B030D-6E8A-4147-A177-3AD203B41FA5}">
                      <a16:colId xmlns:a16="http://schemas.microsoft.com/office/drawing/2014/main" val="4152613039"/>
                    </a:ext>
                  </a:extLst>
                </a:gridCol>
                <a:gridCol w="2479430">
                  <a:extLst>
                    <a:ext uri="{9D8B030D-6E8A-4147-A177-3AD203B41FA5}">
                      <a16:colId xmlns:a16="http://schemas.microsoft.com/office/drawing/2014/main" val="2131435689"/>
                    </a:ext>
                  </a:extLst>
                </a:gridCol>
                <a:gridCol w="3358661">
                  <a:extLst>
                    <a:ext uri="{9D8B030D-6E8A-4147-A177-3AD203B41FA5}">
                      <a16:colId xmlns:a16="http://schemas.microsoft.com/office/drawing/2014/main" val="2958472849"/>
                    </a:ext>
                  </a:extLst>
                </a:gridCol>
              </a:tblGrid>
              <a:tr h="1008901">
                <a:tc>
                  <a:txBody>
                    <a:bodyPr/>
                    <a:lstStyle/>
                    <a:p>
                      <a:r>
                        <a:rPr lang="fr-FR" dirty="0"/>
                        <a:t>Groupe</a:t>
                      </a:r>
                      <a:r>
                        <a:rPr lang="fr-FR" baseline="0" dirty="0"/>
                        <a:t> </a:t>
                      </a:r>
                      <a:endParaRPr lang="fr-FR" dirty="0"/>
                    </a:p>
                  </a:txBody>
                  <a:tcPr/>
                </a:tc>
                <a:tc>
                  <a:txBody>
                    <a:bodyPr/>
                    <a:lstStyle/>
                    <a:p>
                      <a:pPr algn="l"/>
                      <a:r>
                        <a:rPr lang="fr-FR" dirty="0"/>
                        <a:t>Taille</a:t>
                      </a:r>
                      <a:r>
                        <a:rPr lang="fr-FR" baseline="0" dirty="0"/>
                        <a:t> </a:t>
                      </a:r>
                      <a:endParaRPr lang="fr-FR" dirty="0"/>
                    </a:p>
                  </a:txBody>
                  <a:tcPr/>
                </a:tc>
                <a:tc>
                  <a:txBody>
                    <a:bodyPr/>
                    <a:lstStyle/>
                    <a:p>
                      <a:r>
                        <a:rPr lang="fr-FR" dirty="0"/>
                        <a:t>Exemples</a:t>
                      </a:r>
                      <a:r>
                        <a:rPr lang="fr-FR" baseline="0" dirty="0"/>
                        <a:t> </a:t>
                      </a:r>
                      <a:endParaRPr lang="fr-FR" dirty="0"/>
                    </a:p>
                  </a:txBody>
                  <a:tcPr/>
                </a:tc>
                <a:tc>
                  <a:txBody>
                    <a:bodyPr/>
                    <a:lstStyle/>
                    <a:p>
                      <a:r>
                        <a:rPr lang="fr-FR" dirty="0"/>
                        <a:t>Images </a:t>
                      </a:r>
                    </a:p>
                  </a:txBody>
                  <a:tcPr/>
                </a:tc>
                <a:extLst>
                  <a:ext uri="{0D108BD9-81ED-4DB2-BD59-A6C34878D82A}">
                    <a16:rowId xmlns:a16="http://schemas.microsoft.com/office/drawing/2014/main" val="458205027"/>
                  </a:ext>
                </a:extLst>
              </a:tr>
              <a:tr h="1008901">
                <a:tc>
                  <a:txBody>
                    <a:bodyPr/>
                    <a:lstStyle/>
                    <a:p>
                      <a:r>
                        <a:rPr lang="fr-FR" b="1" dirty="0">
                          <a:effectLst/>
                        </a:rPr>
                        <a:t>Macrofaune</a:t>
                      </a:r>
                      <a:endParaRPr lang="fr-FR" b="1" dirty="0"/>
                    </a:p>
                  </a:txBody>
                  <a:tcPr/>
                </a:tc>
                <a:tc>
                  <a:txBody>
                    <a:bodyPr/>
                    <a:lstStyle/>
                    <a:p>
                      <a:r>
                        <a:rPr lang="fr-FR" dirty="0">
                          <a:effectLst/>
                        </a:rPr>
                        <a:t>Visible à l'œil nu</a:t>
                      </a:r>
                      <a:endParaRPr lang="fr-FR" dirty="0"/>
                    </a:p>
                  </a:txBody>
                  <a:tcPr/>
                </a:tc>
                <a:tc>
                  <a:txBody>
                    <a:bodyPr/>
                    <a:lstStyle/>
                    <a:p>
                      <a:r>
                        <a:rPr lang="fr-FR" dirty="0">
                          <a:effectLst/>
                        </a:rPr>
                        <a:t>Vers de terre, insectes</a:t>
                      </a:r>
                      <a:endParaRPr lang="fr-FR" dirty="0"/>
                    </a:p>
                  </a:txBody>
                  <a:tcPr/>
                </a:tc>
                <a:tc>
                  <a:txBody>
                    <a:bodyPr/>
                    <a:lstStyle/>
                    <a:p>
                      <a:endParaRPr lang="fr-FR" dirty="0"/>
                    </a:p>
                  </a:txBody>
                  <a:tcPr/>
                </a:tc>
                <a:extLst>
                  <a:ext uri="{0D108BD9-81ED-4DB2-BD59-A6C34878D82A}">
                    <a16:rowId xmlns:a16="http://schemas.microsoft.com/office/drawing/2014/main" val="1177235695"/>
                  </a:ext>
                </a:extLst>
              </a:tr>
              <a:tr h="1008901">
                <a:tc>
                  <a:txBody>
                    <a:bodyPr/>
                    <a:lstStyle/>
                    <a:p>
                      <a:r>
                        <a:rPr lang="fr-FR" b="1" dirty="0">
                          <a:effectLst/>
                        </a:rPr>
                        <a:t>Mésofaune</a:t>
                      </a:r>
                      <a:endParaRPr lang="fr-FR" b="1" dirty="0"/>
                    </a:p>
                  </a:txBody>
                  <a:tcPr/>
                </a:tc>
                <a:tc>
                  <a:txBody>
                    <a:bodyPr/>
                    <a:lstStyle/>
                    <a:p>
                      <a:r>
                        <a:rPr lang="fr-FR" dirty="0">
                          <a:effectLst/>
                        </a:rPr>
                        <a:t>Loupe nécessaire</a:t>
                      </a:r>
                      <a:endParaRPr lang="fr-FR" dirty="0"/>
                    </a:p>
                  </a:txBody>
                  <a:tcPr/>
                </a:tc>
                <a:tc>
                  <a:txBody>
                    <a:bodyPr/>
                    <a:lstStyle/>
                    <a:p>
                      <a:r>
                        <a:rPr lang="fr-FR" dirty="0">
                          <a:effectLst/>
                        </a:rPr>
                        <a:t>Acariens</a:t>
                      </a:r>
                      <a:r>
                        <a:rPr lang="fr-FR" baseline="0" dirty="0">
                          <a:effectLst/>
                        </a:rPr>
                        <a:t> </a:t>
                      </a:r>
                      <a:endParaRPr lang="fr-FR" dirty="0"/>
                    </a:p>
                  </a:txBody>
                  <a:tcPr/>
                </a:tc>
                <a:tc>
                  <a:txBody>
                    <a:bodyPr/>
                    <a:lstStyle/>
                    <a:p>
                      <a:endParaRPr lang="fr-FR" dirty="0"/>
                    </a:p>
                  </a:txBody>
                  <a:tcPr/>
                </a:tc>
                <a:extLst>
                  <a:ext uri="{0D108BD9-81ED-4DB2-BD59-A6C34878D82A}">
                    <a16:rowId xmlns:a16="http://schemas.microsoft.com/office/drawing/2014/main" val="3268405435"/>
                  </a:ext>
                </a:extLst>
              </a:tr>
              <a:tr h="1008901">
                <a:tc>
                  <a:txBody>
                    <a:bodyPr/>
                    <a:lstStyle/>
                    <a:p>
                      <a:r>
                        <a:rPr lang="fr-FR" b="1" dirty="0">
                          <a:effectLst/>
                        </a:rPr>
                        <a:t>Microfaune</a:t>
                      </a:r>
                      <a:endParaRPr lang="fr-FR" b="1" dirty="0"/>
                    </a:p>
                  </a:txBody>
                  <a:tcPr/>
                </a:tc>
                <a:tc>
                  <a:txBody>
                    <a:bodyPr/>
                    <a:lstStyle/>
                    <a:p>
                      <a:r>
                        <a:rPr lang="fr-FR" dirty="0">
                          <a:effectLst/>
                        </a:rPr>
                        <a:t>Microscopique</a:t>
                      </a:r>
                      <a:endParaRPr lang="fr-FR" dirty="0"/>
                    </a:p>
                  </a:txBody>
                  <a:tcPr/>
                </a:tc>
                <a:tc>
                  <a:txBody>
                    <a:bodyPr/>
                    <a:lstStyle/>
                    <a:p>
                      <a:r>
                        <a:rPr lang="fr-FR" dirty="0">
                          <a:effectLst/>
                        </a:rPr>
                        <a:t>Nématodes</a:t>
                      </a:r>
                      <a:endParaRPr lang="fr-FR" dirty="0"/>
                    </a:p>
                  </a:txBody>
                  <a:tcPr/>
                </a:tc>
                <a:tc>
                  <a:txBody>
                    <a:bodyPr/>
                    <a:lstStyle/>
                    <a:p>
                      <a:endParaRPr lang="fr-FR" dirty="0"/>
                    </a:p>
                  </a:txBody>
                  <a:tcPr/>
                </a:tc>
                <a:extLst>
                  <a:ext uri="{0D108BD9-81ED-4DB2-BD59-A6C34878D82A}">
                    <a16:rowId xmlns:a16="http://schemas.microsoft.com/office/drawing/2014/main" val="2979731376"/>
                  </a:ext>
                </a:extLst>
              </a:tr>
            </a:tbl>
          </a:graphicData>
        </a:graphic>
      </p:graphicFrame>
      <p:pic>
        <p:nvPicPr>
          <p:cNvPr id="18" name="Imag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1877" y="3434272"/>
            <a:ext cx="2894135" cy="711938"/>
          </a:xfrm>
          <a:prstGeom prst="rect">
            <a:avLst/>
          </a:prstGeom>
        </p:spPr>
      </p:pic>
      <p:pic>
        <p:nvPicPr>
          <p:cNvPr id="22" name="Imag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1877" y="4501255"/>
            <a:ext cx="2894135" cy="787354"/>
          </a:xfrm>
          <a:prstGeom prst="rect">
            <a:avLst/>
          </a:prstGeom>
        </p:spPr>
      </p:pic>
      <p:pic>
        <p:nvPicPr>
          <p:cNvPr id="24" name="Image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1878" y="5396747"/>
            <a:ext cx="2894134" cy="822592"/>
          </a:xfrm>
          <a:prstGeom prst="rect">
            <a:avLst/>
          </a:prstGeom>
        </p:spPr>
      </p:pic>
    </p:spTree>
    <p:extLst>
      <p:ext uri="{BB962C8B-B14F-4D97-AF65-F5344CB8AC3E}">
        <p14:creationId xmlns:p14="http://schemas.microsoft.com/office/powerpoint/2010/main" val="29981289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5284" y="718599"/>
            <a:ext cx="10905392" cy="1477328"/>
          </a:xfrm>
          <a:prstGeom prst="rect">
            <a:avLst/>
          </a:prstGeom>
          <a:ln w="28575"/>
        </p:spPr>
        <p:style>
          <a:lnRef idx="1">
            <a:schemeClr val="accent2"/>
          </a:lnRef>
          <a:fillRef idx="2">
            <a:schemeClr val="accent2"/>
          </a:fillRef>
          <a:effectRef idx="1">
            <a:schemeClr val="accent2"/>
          </a:effectRef>
          <a:fontRef idx="minor">
            <a:schemeClr val="dk1"/>
          </a:fontRef>
        </p:style>
        <p:txBody>
          <a:bodyPr wrap="square">
            <a:spAutoFit/>
          </a:bodyPr>
          <a:lstStyle/>
          <a:p>
            <a:pPr marL="285750" indent="-285750">
              <a:buFont typeface="Wingdings" panose="05000000000000000000" pitchFamily="2" charset="2"/>
              <a:buChar char="ü"/>
            </a:pPr>
            <a:r>
              <a:rPr lang="fr-FR" b="1" dirty="0">
                <a:solidFill>
                  <a:schemeClr val="accent1">
                    <a:lumMod val="75000"/>
                  </a:schemeClr>
                </a:solidFill>
                <a:latin typeface="Times New Roman" panose="02020603050405020304" pitchFamily="18" charset="0"/>
                <a:cs typeface="Times New Roman" panose="02020603050405020304" pitchFamily="18" charset="0"/>
              </a:rPr>
              <a:t>La microflore </a:t>
            </a:r>
            <a:r>
              <a:rPr lang="fr-FR" dirty="0">
                <a:latin typeface="Times New Roman" panose="02020603050405020304" pitchFamily="18" charset="0"/>
                <a:cs typeface="Times New Roman" panose="02020603050405020304" pitchFamily="18" charset="0"/>
              </a:rPr>
              <a:t>du sol désigne l’ensemble des micro-organismes présents dans le sol, notamment les bactéries, les champignons, les algues et les protozoaires. Ces micro-organismes participent à </a:t>
            </a:r>
            <a:r>
              <a:rPr lang="fr-FR" b="1" dirty="0">
                <a:solidFill>
                  <a:schemeClr val="accent1">
                    <a:lumMod val="75000"/>
                  </a:schemeClr>
                </a:solidFill>
                <a:latin typeface="Times New Roman" panose="02020603050405020304" pitchFamily="18" charset="0"/>
                <a:cs typeface="Times New Roman" panose="02020603050405020304" pitchFamily="18" charset="0"/>
              </a:rPr>
              <a:t>la dégradation </a:t>
            </a:r>
            <a:r>
              <a:rPr lang="fr-FR" dirty="0">
                <a:latin typeface="Times New Roman" panose="02020603050405020304" pitchFamily="18" charset="0"/>
                <a:cs typeface="Times New Roman" panose="02020603050405020304" pitchFamily="18" charset="0"/>
              </a:rPr>
              <a:t>de la matière organique et au recyclage des éléments minéraux, ce qui permet de libérer des nutriments utilisables par les plantes. Elle représente ainsi le principal moteur biologique responsable de </a:t>
            </a:r>
            <a:r>
              <a:rPr lang="fr-FR" b="1" dirty="0">
                <a:solidFill>
                  <a:schemeClr val="accent1">
                    <a:lumMod val="75000"/>
                  </a:schemeClr>
                </a:solidFill>
                <a:latin typeface="Times New Roman" panose="02020603050405020304" pitchFamily="18" charset="0"/>
                <a:cs typeface="Times New Roman" panose="02020603050405020304" pitchFamily="18" charset="0"/>
              </a:rPr>
              <a:t>la fertilité du sol.</a:t>
            </a:r>
          </a:p>
          <a:p>
            <a:pPr marL="285750" indent="-285750">
              <a:buFont typeface="Wingdings" panose="05000000000000000000" pitchFamily="2" charset="2"/>
              <a:buChar char="ü"/>
            </a:pPr>
            <a:r>
              <a:rPr lang="fr-FR" b="0" i="0" dirty="0">
                <a:effectLst/>
                <a:latin typeface="Times New Roman" panose="02020603050405020304" pitchFamily="18" charset="0"/>
                <a:cs typeface="Times New Roman" panose="02020603050405020304" pitchFamily="18" charset="0"/>
              </a:rPr>
              <a:t>La microflore du sol se divise en </a:t>
            </a:r>
            <a:r>
              <a:rPr lang="fr-FR" b="1" i="0" dirty="0">
                <a:solidFill>
                  <a:schemeClr val="accent1">
                    <a:lumMod val="75000"/>
                  </a:schemeClr>
                </a:solidFill>
                <a:effectLst/>
                <a:latin typeface="Times New Roman" panose="02020603050405020304" pitchFamily="18" charset="0"/>
                <a:cs typeface="Times New Roman" panose="02020603050405020304" pitchFamily="18" charset="0"/>
              </a:rPr>
              <a:t>cinq catégories </a:t>
            </a:r>
            <a:r>
              <a:rPr lang="fr-FR" b="0" i="0" dirty="0">
                <a:effectLst/>
                <a:latin typeface="Times New Roman" panose="02020603050405020304" pitchFamily="18" charset="0"/>
                <a:cs typeface="Times New Roman" panose="02020603050405020304" pitchFamily="18" charset="0"/>
              </a:rPr>
              <a:t>microbiologique</a:t>
            </a:r>
            <a:r>
              <a:rPr lang="fr-FR" b="0" i="0" dirty="0">
                <a:effectLst/>
              </a:rPr>
              <a:t>s </a:t>
            </a:r>
            <a:endParaRPr lang="fr-FR" dirty="0"/>
          </a:p>
        </p:txBody>
      </p:sp>
      <p:graphicFrame>
        <p:nvGraphicFramePr>
          <p:cNvPr id="11" name="Tableau 10"/>
          <p:cNvGraphicFramePr>
            <a:graphicFrameLocks noGrp="1"/>
          </p:cNvGraphicFramePr>
          <p:nvPr>
            <p:extLst>
              <p:ext uri="{D42A27DB-BD31-4B8C-83A1-F6EECF244321}">
                <p14:modId xmlns:p14="http://schemas.microsoft.com/office/powerpoint/2010/main" val="3954717380"/>
              </p:ext>
            </p:extLst>
          </p:nvPr>
        </p:nvGraphicFramePr>
        <p:xfrm>
          <a:off x="476251" y="2425374"/>
          <a:ext cx="11283460" cy="4089727"/>
        </p:xfrm>
        <a:graphic>
          <a:graphicData uri="http://schemas.openxmlformats.org/drawingml/2006/table">
            <a:tbl>
              <a:tblPr firstRow="1" bandRow="1">
                <a:tableStyleId>{5DA37D80-6434-44D0-A028-1B22A696006F}</a:tableStyleId>
              </a:tblPr>
              <a:tblGrid>
                <a:gridCol w="1883027">
                  <a:extLst>
                    <a:ext uri="{9D8B030D-6E8A-4147-A177-3AD203B41FA5}">
                      <a16:colId xmlns:a16="http://schemas.microsoft.com/office/drawing/2014/main" val="2049333470"/>
                    </a:ext>
                  </a:extLst>
                </a:gridCol>
                <a:gridCol w="4086760">
                  <a:extLst>
                    <a:ext uri="{9D8B030D-6E8A-4147-A177-3AD203B41FA5}">
                      <a16:colId xmlns:a16="http://schemas.microsoft.com/office/drawing/2014/main" val="322874012"/>
                    </a:ext>
                  </a:extLst>
                </a:gridCol>
                <a:gridCol w="5313673">
                  <a:extLst>
                    <a:ext uri="{9D8B030D-6E8A-4147-A177-3AD203B41FA5}">
                      <a16:colId xmlns:a16="http://schemas.microsoft.com/office/drawing/2014/main" val="3121781366"/>
                    </a:ext>
                  </a:extLst>
                </a:gridCol>
              </a:tblGrid>
              <a:tr h="487606">
                <a:tc>
                  <a:txBody>
                    <a:bodyPr/>
                    <a:lstStyle/>
                    <a:p>
                      <a:pPr algn="just" defTabSz="914400" rtl="0" eaLnBrk="1" latinLnBrk="0" hangingPunct="1">
                        <a:lnSpc>
                          <a:spcPts val="2433"/>
                        </a:lnSpc>
                      </a:pPr>
                      <a:r>
                        <a:rPr lang="fr-FR" sz="1737" kern="1200" dirty="0">
                          <a:solidFill>
                            <a:srgbClr val="000000"/>
                          </a:solidFill>
                          <a:latin typeface="Open Sans" panose="020B0606030504020204"/>
                          <a:ea typeface="Open Sans" panose="020B0606030504020204"/>
                          <a:cs typeface="Open Sans" panose="020B0606030504020204"/>
                        </a:rPr>
                        <a:t>Groupe</a:t>
                      </a:r>
                    </a:p>
                  </a:txBody>
                  <a:tcPr/>
                </a:tc>
                <a:tc>
                  <a:txBody>
                    <a:bodyPr/>
                    <a:lstStyle/>
                    <a:p>
                      <a:pPr algn="just" defTabSz="914400" rtl="0" eaLnBrk="1" latinLnBrk="0" hangingPunct="1">
                        <a:lnSpc>
                          <a:spcPts val="2433"/>
                        </a:lnSpc>
                      </a:pPr>
                      <a:r>
                        <a:rPr lang="fr-FR" sz="1737" kern="1200" dirty="0">
                          <a:solidFill>
                            <a:srgbClr val="000000"/>
                          </a:solidFill>
                          <a:latin typeface="Open Sans" panose="020B0606030504020204"/>
                          <a:ea typeface="Open Sans" panose="020B0606030504020204"/>
                          <a:cs typeface="Open Sans" panose="020B0606030504020204"/>
                        </a:rPr>
                        <a:t>Caractéristiques</a:t>
                      </a:r>
                    </a:p>
                  </a:txBody>
                  <a:tcPr/>
                </a:tc>
                <a:tc>
                  <a:txBody>
                    <a:bodyPr/>
                    <a:lstStyle/>
                    <a:p>
                      <a:pPr algn="just" defTabSz="914400" rtl="0" eaLnBrk="1" latinLnBrk="0" hangingPunct="1">
                        <a:lnSpc>
                          <a:spcPts val="2433"/>
                        </a:lnSpc>
                      </a:pPr>
                      <a:r>
                        <a:rPr lang="fr-FR" sz="1737" kern="1200" dirty="0">
                          <a:solidFill>
                            <a:srgbClr val="000000"/>
                          </a:solidFill>
                          <a:latin typeface="Open Sans" panose="020B0606030504020204"/>
                          <a:ea typeface="Open Sans" panose="020B0606030504020204"/>
                          <a:cs typeface="Open Sans" panose="020B0606030504020204"/>
                        </a:rPr>
                        <a:t>Rôles principaux</a:t>
                      </a:r>
                    </a:p>
                  </a:txBody>
                  <a:tcPr/>
                </a:tc>
                <a:extLst>
                  <a:ext uri="{0D108BD9-81ED-4DB2-BD59-A6C34878D82A}">
                    <a16:rowId xmlns:a16="http://schemas.microsoft.com/office/drawing/2014/main" val="3325455957"/>
                  </a:ext>
                </a:extLst>
              </a:tr>
              <a:tr h="702328">
                <a:tc>
                  <a:txBody>
                    <a:bodyPr/>
                    <a:lstStyle/>
                    <a:p>
                      <a:r>
                        <a:rPr lang="fr-FR" b="1" dirty="0">
                          <a:effectLst/>
                        </a:rPr>
                        <a:t>Bactéries</a:t>
                      </a:r>
                      <a:endParaRPr lang="fr-FR" b="1" dirty="0"/>
                    </a:p>
                  </a:txBody>
                  <a:tcPr/>
                </a:tc>
                <a:tc>
                  <a:txBody>
                    <a:bodyPr/>
                    <a:lstStyle/>
                    <a:p>
                      <a:r>
                        <a:rPr lang="fr-FR" sz="1600" dirty="0">
                          <a:effectLst/>
                        </a:rPr>
                        <a:t>Procaryotes, chimioorganotrophes, les plus abondants</a:t>
                      </a:r>
                      <a:endParaRPr lang="fr-FR" sz="1600" b="0" dirty="0">
                        <a:latin typeface="Times New Roman" panose="02020603050405020304" pitchFamily="18" charset="0"/>
                        <a:cs typeface="Times New Roman" panose="02020603050405020304" pitchFamily="18" charset="0"/>
                      </a:endParaRPr>
                    </a:p>
                  </a:txBody>
                  <a:tcPr/>
                </a:tc>
                <a:tc>
                  <a:txBody>
                    <a:bodyPr/>
                    <a:lstStyle/>
                    <a:p>
                      <a:r>
                        <a:rPr lang="fr-FR" sz="1600" kern="1200" dirty="0">
                          <a:effectLst/>
                        </a:rPr>
                        <a:t>- Minéralisation de la matière organique</a:t>
                      </a:r>
                    </a:p>
                    <a:p>
                      <a:r>
                        <a:rPr lang="fr-FR" sz="1600" kern="1200" dirty="0">
                          <a:effectLst/>
                        </a:rPr>
                        <a:t>- Cycle de l'azote (fixation, nitrification, dénitrification)</a:t>
                      </a:r>
                      <a:endParaRPr lang="fr-FR" sz="1600" b="0" kern="1200" dirty="0">
                        <a:solidFill>
                          <a:schemeClr val="dk1"/>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705545148"/>
                  </a:ext>
                </a:extLst>
              </a:tr>
              <a:tr h="635123">
                <a:tc>
                  <a:txBody>
                    <a:bodyPr/>
                    <a:lstStyle/>
                    <a:p>
                      <a:r>
                        <a:rPr lang="fr-FR" b="1" dirty="0">
                          <a:effectLst/>
                        </a:rPr>
                        <a:t>Actinomycètes</a:t>
                      </a:r>
                    </a:p>
                  </a:txBody>
                  <a:tcPr anchor="ctr"/>
                </a:tc>
                <a:tc>
                  <a:txBody>
                    <a:bodyPr/>
                    <a:lstStyle/>
                    <a:p>
                      <a:r>
                        <a:rPr lang="fr-FR" sz="1600" dirty="0">
                          <a:effectLst/>
                        </a:rPr>
                        <a:t>Bactéries filamenteuses Gram-positives</a:t>
                      </a:r>
                      <a:endParaRPr lang="fr-FR" sz="1600" b="0" dirty="0">
                        <a:latin typeface="Times New Roman" panose="02020603050405020304" pitchFamily="18" charset="0"/>
                        <a:cs typeface="Times New Roman" panose="02020603050405020304" pitchFamily="18" charset="0"/>
                      </a:endParaRPr>
                    </a:p>
                  </a:txBody>
                  <a:tcPr/>
                </a:tc>
                <a:tc>
                  <a:txBody>
                    <a:bodyPr/>
                    <a:lstStyle/>
                    <a:p>
                      <a:r>
                        <a:rPr lang="fr-FR" sz="1600" kern="1200" dirty="0">
                          <a:effectLst/>
                        </a:rPr>
                        <a:t>- Dégradation des polymères résistantes</a:t>
                      </a:r>
                      <a:r>
                        <a:rPr lang="fr-FR" sz="1600" kern="1200" baseline="0" dirty="0">
                          <a:effectLst/>
                        </a:rPr>
                        <a:t> </a:t>
                      </a:r>
                      <a:r>
                        <a:rPr lang="fr-FR" sz="1600" kern="1200" dirty="0">
                          <a:effectLst/>
                        </a:rPr>
                        <a:t>(lignine, chitine)</a:t>
                      </a:r>
                    </a:p>
                    <a:p>
                      <a:r>
                        <a:rPr lang="fr-FR" sz="1600" kern="1200" dirty="0">
                          <a:effectLst/>
                        </a:rPr>
                        <a:t>- Production d'antibiotiques</a:t>
                      </a:r>
                      <a:endParaRPr lang="fr-FR" sz="1600" b="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51308672"/>
                  </a:ext>
                </a:extLst>
              </a:tr>
              <a:tr h="943612">
                <a:tc>
                  <a:txBody>
                    <a:bodyPr/>
                    <a:lstStyle/>
                    <a:p>
                      <a:r>
                        <a:rPr lang="fr-FR" b="1" dirty="0">
                          <a:effectLst/>
                        </a:rPr>
                        <a:t>Champignons</a:t>
                      </a:r>
                      <a:endParaRPr lang="fr-FR" b="1" dirty="0"/>
                    </a:p>
                  </a:txBody>
                  <a:tcPr/>
                </a:tc>
                <a:tc>
                  <a:txBody>
                    <a:bodyPr/>
                    <a:lstStyle/>
                    <a:p>
                      <a:r>
                        <a:rPr lang="fr-FR" sz="1600" dirty="0">
                          <a:effectLst/>
                        </a:rPr>
                        <a:t>Eucaryotes saprophytes, forment un mycélium</a:t>
                      </a:r>
                      <a:endParaRPr lang="fr-FR" sz="1600" b="0" dirty="0">
                        <a:latin typeface="Times New Roman" panose="02020603050405020304" pitchFamily="18" charset="0"/>
                        <a:cs typeface="Times New Roman" panose="02020603050405020304" pitchFamily="18" charset="0"/>
                      </a:endParaRPr>
                    </a:p>
                  </a:txBody>
                  <a:tcPr/>
                </a:tc>
                <a:tc>
                  <a:txBody>
                    <a:bodyPr/>
                    <a:lstStyle/>
                    <a:p>
                      <a:r>
                        <a:rPr lang="fr-FR" sz="1600" kern="1200" dirty="0">
                          <a:effectLst/>
                        </a:rPr>
                        <a:t>- Décomposition de la lignocellulose</a:t>
                      </a:r>
                    </a:p>
                    <a:p>
                      <a:r>
                        <a:rPr lang="fr-FR" sz="1600" kern="1200" dirty="0">
                          <a:effectLst/>
                        </a:rPr>
                        <a:t>- Symbioses mycorhiziennes (nutrition phosphatée des plantes)</a:t>
                      </a:r>
                      <a:endParaRPr lang="fr-FR" sz="1600" b="0" kern="1200" dirty="0">
                        <a:solidFill>
                          <a:schemeClr val="dk1"/>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1662865543"/>
                  </a:ext>
                </a:extLst>
              </a:tr>
              <a:tr h="660529">
                <a:tc>
                  <a:txBody>
                    <a:bodyPr/>
                    <a:lstStyle/>
                    <a:p>
                      <a:r>
                        <a:rPr lang="fr-FR" b="1" dirty="0">
                          <a:effectLst/>
                        </a:rPr>
                        <a:t>Algues</a:t>
                      </a:r>
                      <a:endParaRPr lang="fr-FR" b="1" dirty="0"/>
                    </a:p>
                  </a:txBody>
                  <a:tcPr/>
                </a:tc>
                <a:tc>
                  <a:txBody>
                    <a:bodyPr/>
                    <a:lstStyle/>
                    <a:p>
                      <a:r>
                        <a:rPr lang="fr-FR" sz="1600" dirty="0">
                          <a:effectLst/>
                        </a:rPr>
                        <a:t>Eucaryotes autotrophes photosynthétiques</a:t>
                      </a:r>
                      <a:endParaRPr lang="fr-FR" sz="1600" b="0" dirty="0">
                        <a:latin typeface="Times New Roman" panose="02020603050405020304" pitchFamily="18" charset="0"/>
                        <a:cs typeface="Times New Roman" panose="02020603050405020304" pitchFamily="18" charset="0"/>
                      </a:endParaRPr>
                    </a:p>
                  </a:txBody>
                  <a:tcPr/>
                </a:tc>
                <a:tc>
                  <a:txBody>
                    <a:bodyPr/>
                    <a:lstStyle/>
                    <a:p>
                      <a:r>
                        <a:rPr lang="fr-FR" sz="1600" dirty="0"/>
                        <a:t>- </a:t>
                      </a:r>
                      <a:r>
                        <a:rPr lang="fr-FR" sz="1600" kern="1200" dirty="0">
                          <a:effectLst/>
                        </a:rPr>
                        <a:t>Fixation du CO₂ en surface</a:t>
                      </a:r>
                    </a:p>
                    <a:p>
                      <a:r>
                        <a:rPr lang="fr-FR" sz="1600" kern="1200" dirty="0">
                          <a:effectLst/>
                        </a:rPr>
                        <a:t>- Fixation de l'azote (cyanobactéries</a:t>
                      </a:r>
                      <a:endParaRPr lang="fr-FR"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2216539656"/>
                  </a:ext>
                </a:extLst>
              </a:tr>
              <a:tr h="660529">
                <a:tc>
                  <a:txBody>
                    <a:bodyPr/>
                    <a:lstStyle/>
                    <a:p>
                      <a:r>
                        <a:rPr lang="fr-FR" b="1" dirty="0">
                          <a:effectLst/>
                        </a:rPr>
                        <a:t>Protozoaires</a:t>
                      </a:r>
                      <a:endParaRPr lang="fr-FR" b="1" dirty="0"/>
                    </a:p>
                  </a:txBody>
                  <a:tcPr/>
                </a:tc>
                <a:tc>
                  <a:txBody>
                    <a:bodyPr/>
                    <a:lstStyle/>
                    <a:p>
                      <a:r>
                        <a:rPr lang="fr-FR" sz="1600" dirty="0">
                          <a:effectLst/>
                        </a:rPr>
                        <a:t>Eucaryotes unicellulaires phagotrophes (se nourrissent</a:t>
                      </a:r>
                      <a:r>
                        <a:rPr lang="fr-FR" sz="1600" baseline="0" dirty="0">
                          <a:effectLst/>
                        </a:rPr>
                        <a:t> par ingestion ) </a:t>
                      </a:r>
                      <a:endParaRPr lang="fr-FR" sz="1600" b="0" dirty="0">
                        <a:latin typeface="Times New Roman" panose="02020603050405020304" pitchFamily="18" charset="0"/>
                        <a:cs typeface="Times New Roman" panose="02020603050405020304" pitchFamily="18" charset="0"/>
                      </a:endParaRPr>
                    </a:p>
                  </a:txBody>
                  <a:tcPr/>
                </a:tc>
                <a:tc>
                  <a:txBody>
                    <a:bodyPr/>
                    <a:lstStyle/>
                    <a:p>
                      <a:r>
                        <a:rPr lang="fr-FR" sz="1600" kern="1200" dirty="0">
                          <a:effectLst/>
                        </a:rPr>
                        <a:t>- Régulation des populations bactériennes (broutage)</a:t>
                      </a:r>
                    </a:p>
                    <a:p>
                      <a:r>
                        <a:rPr lang="fr-FR" sz="1600" kern="1200" dirty="0">
                          <a:effectLst/>
                        </a:rPr>
                        <a:t>- Libération d'azote minéral (NH₄⁺) assimilable</a:t>
                      </a:r>
                      <a:endParaRPr lang="fr-FR" sz="1600" b="0" kern="1200" dirty="0">
                        <a:solidFill>
                          <a:schemeClr val="dk1"/>
                        </a:solidFill>
                        <a:effectLst/>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3216193150"/>
                  </a:ext>
                </a:extLst>
              </a:tr>
            </a:tbl>
          </a:graphicData>
        </a:graphic>
      </p:graphicFrame>
      <p:sp>
        <p:nvSpPr>
          <p:cNvPr id="12" name="ZoneTexte 11"/>
          <p:cNvSpPr txBox="1"/>
          <p:nvPr/>
        </p:nvSpPr>
        <p:spPr>
          <a:xfrm>
            <a:off x="3018691" y="89042"/>
            <a:ext cx="4973517" cy="800219"/>
          </a:xfrm>
          <a:prstGeom prst="rect">
            <a:avLst/>
          </a:prstGeom>
          <a:noFill/>
        </p:spPr>
        <p:txBody>
          <a:bodyPr wrap="square" rtlCol="0">
            <a:spAutoFit/>
          </a:bodyPr>
          <a:lstStyle/>
          <a:p>
            <a:r>
              <a:rPr lang="en-US" sz="2800" b="1" u="sng" dirty="0">
                <a:solidFill>
                  <a:srgbClr val="00B050"/>
                </a:solidFill>
                <a:latin typeface="Open Sans Bold"/>
                <a:ea typeface="Open Sans Bold"/>
                <a:cs typeface="Open Sans Bold"/>
                <a:sym typeface="Open Sans Bold"/>
              </a:rPr>
              <a:t>les </a:t>
            </a:r>
            <a:r>
              <a:rPr lang="en-US" sz="2800" b="1" u="sng" dirty="0" err="1">
                <a:solidFill>
                  <a:srgbClr val="00B050"/>
                </a:solidFill>
                <a:latin typeface="Open Sans Bold"/>
                <a:ea typeface="Open Sans Bold"/>
                <a:cs typeface="Open Sans Bold"/>
                <a:sym typeface="Open Sans Bold"/>
              </a:rPr>
              <a:t>microflores</a:t>
            </a:r>
            <a:r>
              <a:rPr lang="en-US" sz="2800" b="1" u="sng" dirty="0">
                <a:solidFill>
                  <a:srgbClr val="00B050"/>
                </a:solidFill>
                <a:latin typeface="Open Sans Bold"/>
                <a:ea typeface="Open Sans Bold"/>
                <a:cs typeface="Open Sans Bold"/>
                <a:sym typeface="Open Sans Bold"/>
              </a:rPr>
              <a:t> du sol </a:t>
            </a:r>
          </a:p>
          <a:p>
            <a:endParaRPr lang="fr-FR" dirty="0"/>
          </a:p>
        </p:txBody>
      </p:sp>
    </p:spTree>
    <p:extLst>
      <p:ext uri="{BB962C8B-B14F-4D97-AF65-F5344CB8AC3E}">
        <p14:creationId xmlns:p14="http://schemas.microsoft.com/office/powerpoint/2010/main" val="24189539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04446" y="325314"/>
            <a:ext cx="11421208" cy="6356839"/>
            <a:chOff x="0" y="0"/>
            <a:chExt cx="4650963" cy="2506474"/>
          </a:xfrm>
          <a:solidFill>
            <a:schemeClr val="accent2">
              <a:lumMod val="20000"/>
              <a:lumOff val="80000"/>
            </a:schemeClr>
          </a:solidFill>
        </p:grpSpPr>
        <p:sp>
          <p:nvSpPr>
            <p:cNvPr id="3" name="Freeform 3"/>
            <p:cNvSpPr/>
            <p:nvPr/>
          </p:nvSpPr>
          <p:spPr>
            <a:xfrm>
              <a:off x="0" y="0"/>
              <a:ext cx="4650963" cy="2506474"/>
            </a:xfrm>
            <a:custGeom>
              <a:avLst/>
              <a:gdLst/>
              <a:ahLst/>
              <a:cxnLst/>
              <a:rect l="l" t="t" r="r" b="b"/>
              <a:pathLst>
                <a:path w="4650963" h="2506474">
                  <a:moveTo>
                    <a:pt x="0" y="0"/>
                  </a:moveTo>
                  <a:lnTo>
                    <a:pt x="4650963" y="0"/>
                  </a:lnTo>
                  <a:lnTo>
                    <a:pt x="4650963" y="2506474"/>
                  </a:lnTo>
                  <a:lnTo>
                    <a:pt x="0" y="2506474"/>
                  </a:lnTo>
                  <a:close/>
                </a:path>
              </a:pathLst>
            </a:custGeom>
            <a:grpFill/>
          </p:spPr>
          <p:txBody>
            <a:bodyPr/>
            <a:lstStyle/>
            <a:p>
              <a:endParaRPr lang="fr-FR"/>
            </a:p>
          </p:txBody>
        </p:sp>
        <p:sp>
          <p:nvSpPr>
            <p:cNvPr id="4" name="TextBox 4"/>
            <p:cNvSpPr txBox="1"/>
            <p:nvPr/>
          </p:nvSpPr>
          <p:spPr>
            <a:xfrm>
              <a:off x="0" y="-38100"/>
              <a:ext cx="4650963" cy="2544574"/>
            </a:xfrm>
            <a:prstGeom prst="rect">
              <a:avLst/>
            </a:prstGeom>
            <a:grpFill/>
          </p:spPr>
          <p:txBody>
            <a:bodyPr lIns="33867" tIns="33867" rIns="33867" bIns="33867" rtlCol="0" anchor="ctr"/>
            <a:lstStyle/>
            <a:p>
              <a:pPr algn="ctr">
                <a:lnSpc>
                  <a:spcPts val="1773"/>
                </a:lnSpc>
              </a:pPr>
              <a:endParaRPr sz="1200"/>
            </a:p>
          </p:txBody>
        </p:sp>
      </p:grpSp>
      <p:sp>
        <p:nvSpPr>
          <p:cNvPr id="5" name="TextBox 5"/>
          <p:cNvSpPr txBox="1"/>
          <p:nvPr/>
        </p:nvSpPr>
        <p:spPr>
          <a:xfrm>
            <a:off x="1322584" y="388701"/>
            <a:ext cx="8007615" cy="493340"/>
          </a:xfrm>
          <a:prstGeom prst="rect">
            <a:avLst/>
          </a:prstGeom>
        </p:spPr>
        <p:txBody>
          <a:bodyPr lIns="0" tIns="0" rIns="0" bIns="0" rtlCol="0" anchor="t">
            <a:spAutoFit/>
          </a:bodyPr>
          <a:lstStyle/>
          <a:p>
            <a:pPr algn="ctr">
              <a:lnSpc>
                <a:spcPts val="4350"/>
              </a:lnSpc>
              <a:spcBef>
                <a:spcPct val="0"/>
              </a:spcBef>
            </a:pPr>
            <a:r>
              <a:rPr lang="en-US" sz="2400" b="1" u="sng" dirty="0">
                <a:solidFill>
                  <a:srgbClr val="00B050"/>
                </a:solidFill>
                <a:latin typeface="Playfair Display Bold"/>
                <a:ea typeface="Playfair Display Bold"/>
                <a:cs typeface="Playfair Display Bold"/>
                <a:sym typeface="Playfair Display Bold"/>
              </a:rPr>
              <a:t>L’action chimique des êtres vivants sur le sol</a:t>
            </a:r>
          </a:p>
        </p:txBody>
      </p:sp>
      <p:sp>
        <p:nvSpPr>
          <p:cNvPr id="6" name="TextBox 6"/>
          <p:cNvSpPr txBox="1"/>
          <p:nvPr/>
        </p:nvSpPr>
        <p:spPr>
          <a:xfrm>
            <a:off x="681244" y="1154111"/>
            <a:ext cx="10634456" cy="5232202"/>
          </a:xfrm>
          <a:prstGeom prst="rect">
            <a:avLst/>
          </a:prstGeom>
        </p:spPr>
        <p:txBody>
          <a:bodyPr wrap="square" lIns="0" tIns="0" rIns="0" bIns="0" rtlCol="0" anchor="t">
            <a:spAutoFit/>
          </a:bodyPr>
          <a:lstStyle/>
          <a:p>
            <a:pPr marL="285750" indent="-285750" algn="just">
              <a:lnSpc>
                <a:spcPts val="2433"/>
              </a:lnSpc>
              <a:buFontTx/>
              <a:buChar char="-"/>
            </a:pPr>
            <a:r>
              <a:rPr lang="fr-FR" sz="2000" dirty="0">
                <a:latin typeface="Times New Roman" panose="02020603050405020304" pitchFamily="18" charset="0"/>
                <a:cs typeface="Times New Roman" panose="02020603050405020304" pitchFamily="18" charset="0"/>
              </a:rPr>
              <a:t>Les êtres vivants ne se limitent pas à transformer le sol sur le plan physique. Ils interviennent aussi par des </a:t>
            </a:r>
            <a:r>
              <a:rPr lang="fr-FR" sz="2000" b="1" dirty="0">
                <a:latin typeface="Times New Roman" panose="02020603050405020304" pitchFamily="18" charset="0"/>
                <a:cs typeface="Times New Roman" panose="02020603050405020304" pitchFamily="18" charset="0"/>
              </a:rPr>
              <a:t>actions chimiques </a:t>
            </a:r>
            <a:r>
              <a:rPr lang="fr-FR" sz="2000" dirty="0">
                <a:latin typeface="Times New Roman" panose="02020603050405020304" pitchFamily="18" charset="0"/>
                <a:cs typeface="Times New Roman" panose="02020603050405020304" pitchFamily="18" charset="0"/>
              </a:rPr>
              <a:t>qui modifient sa composition et contribuent à améliorer sa fertilité.</a:t>
            </a:r>
          </a:p>
          <a:p>
            <a:pPr marL="285750" indent="-285750" algn="just">
              <a:lnSpc>
                <a:spcPts val="2433"/>
              </a:lnSpc>
              <a:buFontTx/>
              <a:buChar char="-"/>
            </a:pPr>
            <a:endParaRPr lang="en-US" sz="1737" b="1" dirty="0">
              <a:solidFill>
                <a:srgbClr val="CC6600"/>
              </a:solidFill>
              <a:latin typeface="Times New Roman" panose="02020603050405020304" pitchFamily="18" charset="0"/>
              <a:ea typeface="Open Sans Bold"/>
              <a:cs typeface="Times New Roman" panose="02020603050405020304" pitchFamily="18" charset="0"/>
              <a:sym typeface="Open Sans Bold"/>
            </a:endParaRPr>
          </a:p>
          <a:p>
            <a:pPr algn="just">
              <a:lnSpc>
                <a:spcPts val="2433"/>
              </a:lnSpc>
            </a:pPr>
            <a:r>
              <a:rPr lang="en-US" sz="2000" b="1" dirty="0">
                <a:solidFill>
                  <a:srgbClr val="CC6600"/>
                </a:solidFill>
                <a:latin typeface="Times New Roman" panose="02020603050405020304" pitchFamily="18" charset="0"/>
                <a:ea typeface="Open Sans Bold"/>
                <a:cs typeface="Times New Roman" panose="02020603050405020304" pitchFamily="18" charset="0"/>
                <a:sym typeface="Open Sans Bold"/>
              </a:rPr>
              <a:t>1</a:t>
            </a:r>
            <a:r>
              <a:rPr lang="en-US" sz="2000" b="1" dirty="0">
                <a:solidFill>
                  <a:srgbClr val="000000"/>
                </a:solidFill>
                <a:latin typeface="Times New Roman" panose="02020603050405020304" pitchFamily="18" charset="0"/>
                <a:ea typeface="Open Sans Bold"/>
                <a:cs typeface="Times New Roman" panose="02020603050405020304" pitchFamily="18" charset="0"/>
                <a:sym typeface="Open Sans Bold"/>
              </a:rPr>
              <a:t>.</a:t>
            </a:r>
            <a:r>
              <a:rPr lang="en-US" sz="2000" b="1" dirty="0">
                <a:solidFill>
                  <a:srgbClr val="CC6600"/>
                </a:solidFill>
                <a:latin typeface="Times New Roman" panose="02020603050405020304" pitchFamily="18" charset="0"/>
                <a:ea typeface="Open Sans Bold"/>
                <a:cs typeface="Times New Roman" panose="02020603050405020304" pitchFamily="18" charset="0"/>
                <a:sym typeface="Open Sans Bold"/>
              </a:rPr>
              <a:t> La </a:t>
            </a:r>
            <a:r>
              <a:rPr lang="en-US" sz="2000" b="1" dirty="0" err="1">
                <a:solidFill>
                  <a:srgbClr val="CC6600"/>
                </a:solidFill>
                <a:latin typeface="Times New Roman" panose="02020603050405020304" pitchFamily="18" charset="0"/>
                <a:ea typeface="Open Sans Bold"/>
                <a:cs typeface="Times New Roman" panose="02020603050405020304" pitchFamily="18" charset="0"/>
                <a:sym typeface="Open Sans Bold"/>
              </a:rPr>
              <a:t>minéralisation</a:t>
            </a:r>
            <a:r>
              <a:rPr lang="en-US" sz="2000" b="1" dirty="0">
                <a:solidFill>
                  <a:srgbClr val="CC6600"/>
                </a:solidFill>
                <a:latin typeface="Times New Roman" panose="02020603050405020304" pitchFamily="18" charset="0"/>
                <a:ea typeface="Open Sans Bold"/>
                <a:cs typeface="Times New Roman" panose="02020603050405020304" pitchFamily="18" charset="0"/>
                <a:sym typeface="Open Sans Bold"/>
              </a:rPr>
              <a:t> par les micro-organismes</a:t>
            </a:r>
          </a:p>
          <a:p>
            <a:pPr algn="just">
              <a:lnSpc>
                <a:spcPts val="2433"/>
              </a:lnSpc>
            </a:pP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Ils</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décomposent</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la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matière</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organique</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et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libèrent</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des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éléments</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minéraux</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(azote,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phosphore</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potassium)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assimilables</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par les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plantes</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t>
            </a:r>
          </a:p>
          <a:p>
            <a:pPr algn="just">
              <a:lnSpc>
                <a:spcPts val="2433"/>
              </a:lnSpc>
            </a:pPr>
            <a:endPar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endParaRPr>
          </a:p>
          <a:p>
            <a:pPr algn="just">
              <a:lnSpc>
                <a:spcPts val="2433"/>
              </a:lnSpc>
            </a:pPr>
            <a:r>
              <a:rPr lang="en-US" sz="2000" b="1" dirty="0">
                <a:solidFill>
                  <a:srgbClr val="CC6600"/>
                </a:solidFill>
                <a:latin typeface="Times New Roman" panose="02020603050405020304" pitchFamily="18" charset="0"/>
                <a:ea typeface="Open Sans Bold"/>
                <a:cs typeface="Times New Roman" panose="02020603050405020304" pitchFamily="18" charset="0"/>
                <a:sym typeface="Open Sans Bold"/>
              </a:rPr>
              <a:t>2. </a:t>
            </a:r>
            <a:r>
              <a:rPr lang="en-US" sz="2000" b="1" dirty="0" err="1">
                <a:solidFill>
                  <a:srgbClr val="CC6600"/>
                </a:solidFill>
                <a:latin typeface="Times New Roman" panose="02020603050405020304" pitchFamily="18" charset="0"/>
                <a:ea typeface="Open Sans Bold"/>
                <a:cs typeface="Times New Roman" panose="02020603050405020304" pitchFamily="18" charset="0"/>
                <a:sym typeface="Open Sans Bold"/>
              </a:rPr>
              <a:t>L'altération</a:t>
            </a:r>
            <a:r>
              <a:rPr lang="en-US" sz="2000" b="1" dirty="0">
                <a:solidFill>
                  <a:srgbClr val="CC6600"/>
                </a:solidFill>
                <a:latin typeface="Times New Roman" panose="02020603050405020304" pitchFamily="18" charset="0"/>
                <a:ea typeface="Open Sans Bold"/>
                <a:cs typeface="Times New Roman" panose="02020603050405020304" pitchFamily="18" charset="0"/>
                <a:sym typeface="Open Sans Bold"/>
              </a:rPr>
              <a:t> chimique par les </a:t>
            </a:r>
            <a:r>
              <a:rPr lang="en-US" sz="2000" b="1" dirty="0" err="1">
                <a:solidFill>
                  <a:srgbClr val="CC6600"/>
                </a:solidFill>
                <a:latin typeface="Times New Roman" panose="02020603050405020304" pitchFamily="18" charset="0"/>
                <a:ea typeface="Open Sans Bold"/>
                <a:cs typeface="Times New Roman" panose="02020603050405020304" pitchFamily="18" charset="0"/>
                <a:sym typeface="Open Sans Bold"/>
              </a:rPr>
              <a:t>racines</a:t>
            </a:r>
            <a:endParaRPr lang="en-US" sz="2000" b="1" dirty="0">
              <a:solidFill>
                <a:srgbClr val="CC6600"/>
              </a:solidFill>
              <a:latin typeface="Times New Roman" panose="02020603050405020304" pitchFamily="18" charset="0"/>
              <a:ea typeface="Open Sans Bold"/>
              <a:cs typeface="Times New Roman" panose="02020603050405020304" pitchFamily="18" charset="0"/>
              <a:sym typeface="Open Sans Bold"/>
            </a:endParaRPr>
          </a:p>
          <a:p>
            <a:pPr algn="just">
              <a:lnSpc>
                <a:spcPts val="2433"/>
              </a:lnSpc>
            </a:pP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Les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racines</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sécrètent</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des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acides</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organiques</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qui dissolvent les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minéraux</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 la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roche</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et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libèrent</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des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éléments</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nutritifs</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t>
            </a:r>
          </a:p>
          <a:p>
            <a:pPr algn="just">
              <a:lnSpc>
                <a:spcPts val="2433"/>
              </a:lnSpc>
            </a:pPr>
            <a:endPar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endParaRPr>
          </a:p>
          <a:p>
            <a:pPr algn="just">
              <a:lnSpc>
                <a:spcPts val="2433"/>
              </a:lnSpc>
            </a:pPr>
            <a:r>
              <a:rPr lang="en-US" b="1" dirty="0">
                <a:solidFill>
                  <a:srgbClr val="CC6600"/>
                </a:solidFill>
                <a:latin typeface="Times New Roman" panose="02020603050405020304" pitchFamily="18" charset="0"/>
                <a:ea typeface="Open Sans Bold"/>
                <a:cs typeface="Times New Roman" panose="02020603050405020304" pitchFamily="18" charset="0"/>
                <a:sym typeface="Open Sans Bold"/>
              </a:rPr>
              <a:t>3. Le </a:t>
            </a:r>
            <a:r>
              <a:rPr lang="en-US" b="1" dirty="0" err="1">
                <a:solidFill>
                  <a:srgbClr val="CC6600"/>
                </a:solidFill>
                <a:latin typeface="Times New Roman" panose="02020603050405020304" pitchFamily="18" charset="0"/>
                <a:ea typeface="Open Sans Bold"/>
                <a:cs typeface="Times New Roman" panose="02020603050405020304" pitchFamily="18" charset="0"/>
                <a:sym typeface="Open Sans Bold"/>
              </a:rPr>
              <a:t>rôle</a:t>
            </a:r>
            <a:r>
              <a:rPr lang="en-US" b="1" dirty="0">
                <a:solidFill>
                  <a:srgbClr val="CC6600"/>
                </a:solidFill>
                <a:latin typeface="Times New Roman" panose="02020603050405020304" pitchFamily="18" charset="0"/>
                <a:ea typeface="Open Sans Bold"/>
                <a:cs typeface="Times New Roman" panose="02020603050405020304" pitchFamily="18" charset="0"/>
                <a:sym typeface="Open Sans Bold"/>
              </a:rPr>
              <a:t> des </a:t>
            </a:r>
            <a:r>
              <a:rPr lang="en-US" b="1" dirty="0" err="1">
                <a:solidFill>
                  <a:srgbClr val="CC6600"/>
                </a:solidFill>
                <a:latin typeface="Times New Roman" panose="02020603050405020304" pitchFamily="18" charset="0"/>
                <a:ea typeface="Open Sans Bold"/>
                <a:cs typeface="Times New Roman" panose="02020603050405020304" pitchFamily="18" charset="0"/>
                <a:sym typeface="Open Sans Bold"/>
              </a:rPr>
              <a:t>bactéries</a:t>
            </a:r>
            <a:r>
              <a:rPr lang="en-US" b="1" dirty="0">
                <a:solidFill>
                  <a:srgbClr val="CC6600"/>
                </a:solidFill>
                <a:latin typeface="Times New Roman" panose="02020603050405020304" pitchFamily="18" charset="0"/>
                <a:ea typeface="Open Sans Bold"/>
                <a:cs typeface="Times New Roman" panose="02020603050405020304" pitchFamily="18" charset="0"/>
                <a:sym typeface="Open Sans Bold"/>
              </a:rPr>
              <a:t> </a:t>
            </a:r>
            <a:r>
              <a:rPr lang="en-US" b="1" dirty="0" err="1">
                <a:solidFill>
                  <a:srgbClr val="CC6600"/>
                </a:solidFill>
                <a:latin typeface="Times New Roman" panose="02020603050405020304" pitchFamily="18" charset="0"/>
                <a:ea typeface="Open Sans Bold"/>
                <a:cs typeface="Times New Roman" panose="02020603050405020304" pitchFamily="18" charset="0"/>
                <a:sym typeface="Open Sans Bold"/>
              </a:rPr>
              <a:t>dans</a:t>
            </a:r>
            <a:r>
              <a:rPr lang="en-US" b="1" dirty="0">
                <a:solidFill>
                  <a:srgbClr val="CC6600"/>
                </a:solidFill>
                <a:latin typeface="Times New Roman" panose="02020603050405020304" pitchFamily="18" charset="0"/>
                <a:ea typeface="Open Sans Bold"/>
                <a:cs typeface="Times New Roman" panose="02020603050405020304" pitchFamily="18" charset="0"/>
                <a:sym typeface="Open Sans Bold"/>
              </a:rPr>
              <a:t> le cycle de </a:t>
            </a:r>
            <a:r>
              <a:rPr lang="en-US" b="1" dirty="0" err="1">
                <a:solidFill>
                  <a:srgbClr val="CC6600"/>
                </a:solidFill>
                <a:latin typeface="Times New Roman" panose="02020603050405020304" pitchFamily="18" charset="0"/>
                <a:ea typeface="Open Sans Bold"/>
                <a:cs typeface="Times New Roman" panose="02020603050405020304" pitchFamily="18" charset="0"/>
                <a:sym typeface="Open Sans Bold"/>
              </a:rPr>
              <a:t>l'azote</a:t>
            </a:r>
            <a:endParaRPr lang="en-US" b="1" dirty="0">
              <a:solidFill>
                <a:srgbClr val="CC6600"/>
              </a:solidFill>
              <a:latin typeface="Times New Roman" panose="02020603050405020304" pitchFamily="18" charset="0"/>
              <a:ea typeface="Open Sans Bold"/>
              <a:cs typeface="Times New Roman" panose="02020603050405020304" pitchFamily="18" charset="0"/>
              <a:sym typeface="Open Sans Bold"/>
            </a:endParaRPr>
          </a:p>
          <a:p>
            <a:pPr algn="just">
              <a:lnSpc>
                <a:spcPts val="2433"/>
              </a:lnSpc>
            </a:pP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Certaines</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bactéries</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jouent</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un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rôle</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fondamental</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dans</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les grands cycles de la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matière</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en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particulier</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dans</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le cycle de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l'azote</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p>
          <a:p>
            <a:pPr marL="375515" lvl="1" indent="-187546" algn="just">
              <a:lnSpc>
                <a:spcPts val="2433"/>
              </a:lnSpc>
              <a:buFont typeface="Arial" panose="020B0604020202020204"/>
              <a:buChar char="•"/>
            </a:pP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Fixation de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l'azote</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atmosphérique</a:t>
            </a:r>
            <a:endPar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endParaRPr>
          </a:p>
          <a:p>
            <a:pPr marL="375515" lvl="1" indent="-187546" algn="just">
              <a:lnSpc>
                <a:spcPts val="2433"/>
              </a:lnSpc>
              <a:buFont typeface="Arial" panose="020B0604020202020204"/>
              <a:buChar char="•"/>
            </a:pP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Transformation de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l'azote</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organique</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en azote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minéral</a:t>
            </a:r>
            <a:endPar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endParaRPr>
          </a:p>
          <a:p>
            <a:pPr marL="375515" lvl="1" indent="-187546" algn="just">
              <a:lnSpc>
                <a:spcPts val="2433"/>
              </a:lnSpc>
              <a:buFont typeface="Arial" panose="020B0604020202020204"/>
              <a:buChar char="•"/>
            </a:pP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Retour de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l'azote</a:t>
            </a:r>
            <a:r>
              <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à </a:t>
            </a:r>
            <a:r>
              <a:rPr lang="en-US" sz="173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l'atmosphère</a:t>
            </a:r>
            <a:endParaRPr lang="en-US" sz="173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endParaRPr>
          </a:p>
          <a:p>
            <a:pPr algn="just">
              <a:lnSpc>
                <a:spcPts val="2433"/>
              </a:lnSpc>
            </a:pPr>
            <a:endParaRPr lang="en-US" sz="1737" dirty="0">
              <a:solidFill>
                <a:srgbClr val="000000"/>
              </a:solidFill>
              <a:latin typeface="Open Sans" panose="020B0606030504020204"/>
              <a:ea typeface="Open Sans" panose="020B0606030504020204"/>
              <a:cs typeface="Open Sans" panose="020B0606030504020204"/>
              <a:sym typeface="Open Sans" panose="020B0606030504020204"/>
            </a:endParaRPr>
          </a:p>
        </p:txBody>
      </p:sp>
    </p:spTree>
    <p:extLst>
      <p:ext uri="{BB962C8B-B14F-4D97-AF65-F5344CB8AC3E}">
        <p14:creationId xmlns:p14="http://schemas.microsoft.com/office/powerpoint/2010/main" val="32259799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2563" y="443669"/>
            <a:ext cx="11623430" cy="6115393"/>
            <a:chOff x="0" y="0"/>
            <a:chExt cx="4650963" cy="2506474"/>
          </a:xfrm>
        </p:grpSpPr>
        <p:sp>
          <p:nvSpPr>
            <p:cNvPr id="3" name="Freeform 3"/>
            <p:cNvSpPr/>
            <p:nvPr/>
          </p:nvSpPr>
          <p:spPr>
            <a:xfrm>
              <a:off x="0" y="0"/>
              <a:ext cx="4650963" cy="2506474"/>
            </a:xfrm>
            <a:custGeom>
              <a:avLst/>
              <a:gdLst/>
              <a:ahLst/>
              <a:cxnLst/>
              <a:rect l="l" t="t" r="r" b="b"/>
              <a:pathLst>
                <a:path w="4650963" h="2506474">
                  <a:moveTo>
                    <a:pt x="0" y="0"/>
                  </a:moveTo>
                  <a:lnTo>
                    <a:pt x="4650963" y="0"/>
                  </a:lnTo>
                  <a:lnTo>
                    <a:pt x="4650963" y="2506474"/>
                  </a:lnTo>
                  <a:lnTo>
                    <a:pt x="0" y="2506474"/>
                  </a:lnTo>
                  <a:close/>
                </a:path>
              </a:pathLst>
            </a:custGeom>
            <a:solidFill>
              <a:srgbClr val="FFFFFF"/>
            </a:solidFill>
          </p:spPr>
          <p:txBody>
            <a:bodyPr/>
            <a:lstStyle/>
            <a:p>
              <a:endParaRPr lang="fr-FR"/>
            </a:p>
          </p:txBody>
        </p:sp>
        <p:sp>
          <p:nvSpPr>
            <p:cNvPr id="4" name="TextBox 4"/>
            <p:cNvSpPr txBox="1"/>
            <p:nvPr/>
          </p:nvSpPr>
          <p:spPr>
            <a:xfrm>
              <a:off x="0" y="-38100"/>
              <a:ext cx="4650963" cy="2544574"/>
            </a:xfrm>
            <a:prstGeom prst="rect">
              <a:avLst/>
            </a:prstGeom>
          </p:spPr>
          <p:txBody>
            <a:bodyPr lIns="33867" tIns="33867" rIns="33867" bIns="33867" rtlCol="0" anchor="ctr"/>
            <a:lstStyle/>
            <a:p>
              <a:pPr algn="ctr">
                <a:lnSpc>
                  <a:spcPts val="1773"/>
                </a:lnSpc>
              </a:pPr>
              <a:endParaRPr sz="1200"/>
            </a:p>
          </p:txBody>
        </p:sp>
      </p:grpSp>
      <p:sp>
        <p:nvSpPr>
          <p:cNvPr id="5" name="TextBox 5"/>
          <p:cNvSpPr txBox="1"/>
          <p:nvPr/>
        </p:nvSpPr>
        <p:spPr>
          <a:xfrm>
            <a:off x="861647" y="443669"/>
            <a:ext cx="9715500" cy="448841"/>
          </a:xfrm>
          <a:prstGeom prst="rect">
            <a:avLst/>
          </a:prstGeom>
        </p:spPr>
        <p:txBody>
          <a:bodyPr wrap="square" lIns="0" tIns="0" rIns="0" bIns="0" rtlCol="0" anchor="t">
            <a:spAutoFit/>
          </a:bodyPr>
          <a:lstStyle/>
          <a:p>
            <a:pPr algn="ctr">
              <a:lnSpc>
                <a:spcPts val="3497"/>
              </a:lnSpc>
              <a:spcBef>
                <a:spcPct val="0"/>
              </a:spcBef>
            </a:pPr>
            <a:r>
              <a:rPr lang="en-US" sz="2497" b="1" u="sng" dirty="0">
                <a:solidFill>
                  <a:srgbClr val="00B050"/>
                </a:solidFill>
                <a:latin typeface="Playfair Display Bold"/>
                <a:ea typeface="Playfair Display Bold"/>
                <a:cs typeface="Playfair Display Bold"/>
                <a:sym typeface="Playfair Display Bold"/>
              </a:rPr>
              <a:t>L’action </a:t>
            </a:r>
            <a:r>
              <a:rPr lang="en-US" sz="2497" b="1" u="sng" dirty="0" err="1">
                <a:solidFill>
                  <a:srgbClr val="00B050"/>
                </a:solidFill>
                <a:latin typeface="Playfair Display Bold"/>
                <a:ea typeface="Playfair Display Bold"/>
                <a:cs typeface="Playfair Display Bold"/>
                <a:sym typeface="Playfair Display Bold"/>
              </a:rPr>
              <a:t>mécanique</a:t>
            </a:r>
            <a:r>
              <a:rPr lang="en-US" sz="2497" b="1" u="sng" dirty="0">
                <a:solidFill>
                  <a:srgbClr val="00B050"/>
                </a:solidFill>
                <a:latin typeface="Playfair Display Bold"/>
                <a:ea typeface="Playfair Display Bold"/>
                <a:cs typeface="Playfair Display Bold"/>
                <a:sym typeface="Playfair Display Bold"/>
              </a:rPr>
              <a:t> des êtres vivants sur le sol </a:t>
            </a:r>
          </a:p>
        </p:txBody>
      </p:sp>
      <p:sp>
        <p:nvSpPr>
          <p:cNvPr id="7" name="TextBox 7"/>
          <p:cNvSpPr txBox="1"/>
          <p:nvPr/>
        </p:nvSpPr>
        <p:spPr>
          <a:xfrm>
            <a:off x="685800" y="1055865"/>
            <a:ext cx="10340521" cy="1744067"/>
          </a:xfrm>
          <a:prstGeom prst="rect">
            <a:avLst/>
          </a:prstGeom>
        </p:spPr>
        <p:txBody>
          <a:bodyPr lIns="0" tIns="0" rIns="0" bIns="0" rtlCol="0" anchor="t">
            <a:spAutoFit/>
          </a:bodyPr>
          <a:lstStyle/>
          <a:p>
            <a:pPr>
              <a:lnSpc>
                <a:spcPts val="2740"/>
              </a:lnSpc>
              <a:spcBef>
                <a:spcPct val="0"/>
              </a:spcBef>
            </a:pPr>
            <a:r>
              <a:rPr lang="en-US" sz="2000" b="1" u="sng" dirty="0">
                <a:solidFill>
                  <a:schemeClr val="accent1">
                    <a:lumMod val="75000"/>
                  </a:schemeClr>
                </a:solidFill>
                <a:latin typeface="Times New Roman" panose="02020603050405020304" pitchFamily="18" charset="0"/>
                <a:ea typeface="Open Sans Bold"/>
                <a:cs typeface="Times New Roman" panose="02020603050405020304" pitchFamily="18" charset="0"/>
                <a:sym typeface="Open Sans Bold"/>
              </a:rPr>
              <a:t>L’action </a:t>
            </a:r>
            <a:r>
              <a:rPr lang="en-US" sz="2000" b="1" u="sng" dirty="0" err="1">
                <a:solidFill>
                  <a:schemeClr val="accent1">
                    <a:lumMod val="75000"/>
                  </a:schemeClr>
                </a:solidFill>
                <a:latin typeface="Times New Roman" panose="02020603050405020304" pitchFamily="18" charset="0"/>
                <a:ea typeface="Open Sans Bold"/>
                <a:cs typeface="Times New Roman" panose="02020603050405020304" pitchFamily="18" charset="0"/>
                <a:sym typeface="Open Sans Bold"/>
              </a:rPr>
              <a:t>mécanique</a:t>
            </a:r>
            <a:r>
              <a:rPr lang="en-US" sz="2000" b="1" u="sng" dirty="0">
                <a:solidFill>
                  <a:schemeClr val="accent1">
                    <a:lumMod val="75000"/>
                  </a:schemeClr>
                </a:solidFill>
                <a:latin typeface="Times New Roman" panose="02020603050405020304" pitchFamily="18" charset="0"/>
                <a:ea typeface="Open Sans Bold"/>
                <a:cs typeface="Times New Roman" panose="02020603050405020304" pitchFamily="18" charset="0"/>
                <a:sym typeface="Open Sans Bold"/>
              </a:rPr>
              <a:t> des </a:t>
            </a:r>
            <a:r>
              <a:rPr lang="en-US" sz="2000" b="1" u="sng" dirty="0" err="1">
                <a:solidFill>
                  <a:schemeClr val="accent1">
                    <a:lumMod val="75000"/>
                  </a:schemeClr>
                </a:solidFill>
                <a:latin typeface="Times New Roman" panose="02020603050405020304" pitchFamily="18" charset="0"/>
                <a:ea typeface="Open Sans Bold"/>
                <a:cs typeface="Times New Roman" panose="02020603050405020304" pitchFamily="18" charset="0"/>
                <a:sym typeface="Open Sans Bold"/>
              </a:rPr>
              <a:t>végétaux</a:t>
            </a:r>
            <a:r>
              <a:rPr lang="en-US" sz="2000" b="1" u="sng" dirty="0">
                <a:solidFill>
                  <a:schemeClr val="accent1">
                    <a:lumMod val="75000"/>
                  </a:schemeClr>
                </a:solidFill>
                <a:latin typeface="Times New Roman" panose="02020603050405020304" pitchFamily="18" charset="0"/>
                <a:ea typeface="Open Sans Bold"/>
                <a:cs typeface="Times New Roman" panose="02020603050405020304" pitchFamily="18" charset="0"/>
                <a:sym typeface="Open Sans Bold"/>
              </a:rPr>
              <a:t> sur le sol : </a:t>
            </a:r>
            <a:r>
              <a:rPr lang="en-US" sz="2000" b="1" u="sng" dirty="0" err="1">
                <a:solidFill>
                  <a:schemeClr val="accent1">
                    <a:lumMod val="75000"/>
                  </a:schemeClr>
                </a:solidFill>
                <a:latin typeface="Times New Roman" panose="02020603050405020304" pitchFamily="18" charset="0"/>
                <a:ea typeface="Open Sans Bold"/>
                <a:cs typeface="Times New Roman" panose="02020603050405020304" pitchFamily="18" charset="0"/>
                <a:sym typeface="Open Sans Bold"/>
              </a:rPr>
              <a:t>Rhizosphère</a:t>
            </a:r>
            <a:endParaRPr lang="en-US" sz="2000" b="1" u="sng" dirty="0">
              <a:solidFill>
                <a:schemeClr val="accent1">
                  <a:lumMod val="75000"/>
                </a:schemeClr>
              </a:solidFill>
              <a:latin typeface="Times New Roman" panose="02020603050405020304" pitchFamily="18" charset="0"/>
              <a:ea typeface="Open Sans Bold"/>
              <a:cs typeface="Times New Roman" panose="02020603050405020304" pitchFamily="18" charset="0"/>
              <a:sym typeface="Open Sans Bold"/>
            </a:endParaRPr>
          </a:p>
          <a:p>
            <a:pPr>
              <a:lnSpc>
                <a:spcPts val="2740"/>
              </a:lnSpc>
              <a:spcBef>
                <a:spcPct val="0"/>
              </a:spcBef>
            </a:pPr>
            <a:endPar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endParaRPr>
          </a:p>
          <a:p>
            <a:pPr>
              <a:lnSpc>
                <a:spcPts val="2740"/>
              </a:lnSpc>
              <a:spcBef>
                <a:spcPct val="0"/>
              </a:spcBef>
            </a:pP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L'action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mécanique</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des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racines</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désigne</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l'ensemble</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des forces physiques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exercées</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par les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racines</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des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végétaux</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lors</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leur</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croissance</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et de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leur</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décomposition</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Ces</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actions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transforment</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progressivement</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la structure du sol et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participent</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activement</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à </a:t>
            </a:r>
            <a:r>
              <a:rPr lang="en-US" sz="195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sa</a:t>
            </a:r>
            <a:r>
              <a:rPr lang="en-US" sz="195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formation.</a:t>
            </a:r>
          </a:p>
        </p:txBody>
      </p:sp>
      <p:sp>
        <p:nvSpPr>
          <p:cNvPr id="8" name="TextBox 8"/>
          <p:cNvSpPr txBox="1"/>
          <p:nvPr/>
        </p:nvSpPr>
        <p:spPr>
          <a:xfrm>
            <a:off x="685800" y="2963288"/>
            <a:ext cx="10157519" cy="3499932"/>
          </a:xfrm>
          <a:prstGeom prst="rect">
            <a:avLst/>
          </a:prstGeom>
          <a:solidFill>
            <a:schemeClr val="accent3">
              <a:lumMod val="20000"/>
              <a:lumOff val="80000"/>
            </a:schemeClr>
          </a:solidFill>
        </p:spPr>
        <p:txBody>
          <a:bodyPr lIns="0" tIns="0" rIns="0" bIns="0" rtlCol="0" anchor="t">
            <a:spAutoFit/>
          </a:bodyPr>
          <a:lstStyle/>
          <a:p>
            <a:pPr algn="just">
              <a:lnSpc>
                <a:spcPts val="2540"/>
              </a:lnSpc>
            </a:pPr>
            <a:r>
              <a:rPr lang="en-US" sz="2000" u="sng"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Les actions </a:t>
            </a:r>
            <a:r>
              <a:rPr lang="en-US" sz="2000" u="sng"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mécaniques</a:t>
            </a:r>
            <a:r>
              <a:rPr lang="en-US" sz="2000" u="sng"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des </a:t>
            </a:r>
            <a:r>
              <a:rPr lang="en-US" sz="2000" u="sng"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racines</a:t>
            </a:r>
            <a:r>
              <a:rPr lang="en-US" sz="2000" u="sng"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p>
          <a:p>
            <a:pPr algn="just">
              <a:lnSpc>
                <a:spcPts val="2540"/>
              </a:lnSpc>
            </a:pPr>
            <a:endParaRPr lang="en-US" sz="2000" u="sng"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endParaRPr>
          </a:p>
          <a:p>
            <a:pPr marL="392026" lvl="1" indent="-196013" algn="just">
              <a:lnSpc>
                <a:spcPts val="2540"/>
              </a:lnSpc>
              <a:buFont typeface="Arial" panose="020B0604020202020204"/>
              <a:buChar char="•"/>
            </a:pPr>
            <a:r>
              <a:rPr lang="en-US" sz="1817" b="1" dirty="0" err="1">
                <a:solidFill>
                  <a:srgbClr val="CC6600"/>
                </a:solidFill>
                <a:latin typeface="Times New Roman" panose="02020603050405020304" pitchFamily="18" charset="0"/>
                <a:ea typeface="Open Sans Bold"/>
                <a:cs typeface="Times New Roman" panose="02020603050405020304" pitchFamily="18" charset="0"/>
                <a:sym typeface="Open Sans Bold"/>
              </a:rPr>
              <a:t>Dégradation</a:t>
            </a:r>
            <a:r>
              <a:rPr lang="en-US" sz="1817" b="1" dirty="0">
                <a:solidFill>
                  <a:srgbClr val="CC6600"/>
                </a:solidFill>
                <a:latin typeface="Times New Roman" panose="02020603050405020304" pitchFamily="18" charset="0"/>
                <a:ea typeface="Open Sans Bold"/>
                <a:cs typeface="Times New Roman" panose="02020603050405020304" pitchFamily="18" charset="0"/>
                <a:sym typeface="Open Sans Bold"/>
              </a:rPr>
              <a:t> de la </a:t>
            </a:r>
            <a:r>
              <a:rPr lang="en-US" sz="1817" b="1" dirty="0" err="1">
                <a:solidFill>
                  <a:srgbClr val="CC6600"/>
                </a:solidFill>
                <a:latin typeface="Times New Roman" panose="02020603050405020304" pitchFamily="18" charset="0"/>
                <a:ea typeface="Open Sans Bold"/>
                <a:cs typeface="Times New Roman" panose="02020603050405020304" pitchFamily="18" charset="0"/>
                <a:sym typeface="Open Sans Bold"/>
              </a:rPr>
              <a:t>roche-mère</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 Les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racines</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s'insinuent</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dans</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les fissures des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roches</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et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exercent</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une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pression</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qui les fracture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progressivement</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t>
            </a:r>
          </a:p>
          <a:p>
            <a:pPr marL="392026" lvl="1" indent="-196013" algn="just">
              <a:lnSpc>
                <a:spcPts val="2540"/>
              </a:lnSpc>
              <a:buFont typeface="Arial" panose="020B0604020202020204"/>
              <a:buChar char="•"/>
            </a:pPr>
            <a:r>
              <a:rPr lang="en-US" sz="1817" b="1" dirty="0">
                <a:solidFill>
                  <a:srgbClr val="CC6600"/>
                </a:solidFill>
                <a:latin typeface="Times New Roman" panose="02020603050405020304" pitchFamily="18" charset="0"/>
                <a:ea typeface="Open Sans Bold"/>
                <a:cs typeface="Times New Roman" panose="02020603050405020304" pitchFamily="18" charset="0"/>
                <a:sym typeface="Open Sans Bold"/>
              </a:rPr>
              <a:t>Augmentation de la </a:t>
            </a:r>
            <a:r>
              <a:rPr lang="en-US" sz="1817" b="1" dirty="0" err="1">
                <a:solidFill>
                  <a:srgbClr val="CC6600"/>
                </a:solidFill>
                <a:latin typeface="Times New Roman" panose="02020603050405020304" pitchFamily="18" charset="0"/>
                <a:ea typeface="Open Sans Bold"/>
                <a:cs typeface="Times New Roman" panose="02020603050405020304" pitchFamily="18" charset="0"/>
                <a:sym typeface="Open Sans Bold"/>
              </a:rPr>
              <a:t>porosité</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 En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poussant</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puis</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en se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décomposant</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les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racines</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créent</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des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galeries</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et des vides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dans</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le sol.</a:t>
            </a:r>
          </a:p>
          <a:p>
            <a:pPr marL="392026" lvl="1" indent="-196013" algn="just">
              <a:lnSpc>
                <a:spcPts val="2540"/>
              </a:lnSpc>
              <a:buFont typeface="Arial" panose="020B0604020202020204"/>
              <a:buChar char="•"/>
            </a:pPr>
            <a:r>
              <a:rPr lang="en-US" sz="1817" b="1" dirty="0">
                <a:solidFill>
                  <a:srgbClr val="CC6600"/>
                </a:solidFill>
                <a:latin typeface="Times New Roman" panose="02020603050405020304" pitchFamily="18" charset="0"/>
                <a:ea typeface="Open Sans Bold"/>
                <a:cs typeface="Times New Roman" panose="02020603050405020304" pitchFamily="18" charset="0"/>
                <a:sym typeface="Open Sans Bold"/>
              </a:rPr>
              <a:t>Infiltration de </a:t>
            </a:r>
            <a:r>
              <a:rPr lang="en-US" sz="1817" b="1" dirty="0" err="1">
                <a:solidFill>
                  <a:srgbClr val="CC6600"/>
                </a:solidFill>
                <a:latin typeface="Times New Roman" panose="02020603050405020304" pitchFamily="18" charset="0"/>
                <a:ea typeface="Open Sans Bold"/>
                <a:cs typeface="Times New Roman" panose="02020603050405020304" pitchFamily="18" charset="0"/>
                <a:sym typeface="Open Sans Bold"/>
              </a:rPr>
              <a:t>l'eau</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L'eau</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pluie</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et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d'irrigation</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pénètre</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plus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facilement</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grâce à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ces</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espaces</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t>
            </a:r>
          </a:p>
          <a:p>
            <a:pPr marL="392026" lvl="1" indent="-196013" algn="just">
              <a:lnSpc>
                <a:spcPts val="2540"/>
              </a:lnSpc>
              <a:buFont typeface="Arial" panose="020B0604020202020204"/>
              <a:buChar char="•"/>
            </a:pPr>
            <a:r>
              <a:rPr lang="en-US" sz="1817" b="1" dirty="0" err="1">
                <a:solidFill>
                  <a:srgbClr val="CC6600"/>
                </a:solidFill>
                <a:latin typeface="Times New Roman" panose="02020603050405020304" pitchFamily="18" charset="0"/>
                <a:ea typeface="Open Sans Bold"/>
                <a:cs typeface="Times New Roman" panose="02020603050405020304" pitchFamily="18" charset="0"/>
                <a:sym typeface="Open Sans Bold"/>
              </a:rPr>
              <a:t>Aération</a:t>
            </a:r>
            <a:r>
              <a:rPr lang="en-US" sz="1817" b="1" dirty="0">
                <a:solidFill>
                  <a:srgbClr val="CC6600"/>
                </a:solidFill>
                <a:latin typeface="Times New Roman" panose="02020603050405020304" pitchFamily="18" charset="0"/>
                <a:ea typeface="Open Sans Bold"/>
                <a:cs typeface="Times New Roman" panose="02020603050405020304" pitchFamily="18" charset="0"/>
                <a:sym typeface="Open Sans Bold"/>
              </a:rPr>
              <a:t> du sol</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 Les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galeries</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permettent</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une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meilleure</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circulation de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l'air</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t>
            </a:r>
          </a:p>
          <a:p>
            <a:pPr marL="392026" lvl="1" indent="-196013" algn="just">
              <a:lnSpc>
                <a:spcPts val="2540"/>
              </a:lnSpc>
              <a:buFont typeface="Arial" panose="020B0604020202020204"/>
              <a:buChar char="•"/>
            </a:pPr>
            <a:r>
              <a:rPr lang="en-US" sz="1817" b="1" dirty="0" err="1">
                <a:solidFill>
                  <a:srgbClr val="CC6600"/>
                </a:solidFill>
                <a:latin typeface="Times New Roman" panose="02020603050405020304" pitchFamily="18" charset="0"/>
                <a:ea typeface="Open Sans Bold"/>
                <a:cs typeface="Times New Roman" panose="02020603050405020304" pitchFamily="18" charset="0"/>
                <a:sym typeface="Open Sans Bold"/>
              </a:rPr>
              <a:t>Brassage</a:t>
            </a:r>
            <a:r>
              <a:rPr lang="en-US" sz="1817" b="1" dirty="0">
                <a:solidFill>
                  <a:srgbClr val="CC6600"/>
                </a:solidFill>
                <a:latin typeface="Times New Roman" panose="02020603050405020304" pitchFamily="18" charset="0"/>
                <a:ea typeface="Open Sans Bold"/>
                <a:cs typeface="Times New Roman" panose="02020603050405020304" pitchFamily="18" charset="0"/>
                <a:sym typeface="Open Sans Bold"/>
              </a:rPr>
              <a:t> des couches</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 Les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racines</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traversent</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et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mélangent</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les </a:t>
            </a:r>
            <a:r>
              <a:rPr lang="en-US" sz="181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différentes</a:t>
            </a:r>
            <a:r>
              <a:rPr lang="en-US" sz="181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couches du sol.</a:t>
            </a:r>
          </a:p>
          <a:p>
            <a:pPr marL="384406" lvl="1" indent="-192203" algn="just">
              <a:lnSpc>
                <a:spcPts val="2490"/>
              </a:lnSpc>
              <a:buFont typeface="Arial" panose="020B0604020202020204"/>
              <a:buChar char="•"/>
            </a:pPr>
            <a:r>
              <a:rPr lang="en-US" sz="1780" b="1" dirty="0">
                <a:solidFill>
                  <a:srgbClr val="CC6600"/>
                </a:solidFill>
                <a:latin typeface="Times New Roman" panose="02020603050405020304" pitchFamily="18" charset="0"/>
                <a:ea typeface="Open Sans Bold"/>
                <a:cs typeface="Times New Roman" panose="02020603050405020304" pitchFamily="18" charset="0"/>
                <a:sym typeface="Open Sans Bold"/>
              </a:rPr>
              <a:t>Fixation du sol</a:t>
            </a:r>
            <a:r>
              <a:rPr lang="en-US" sz="1780"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 Le </a:t>
            </a:r>
            <a:r>
              <a:rPr lang="en-US" sz="1780"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réseau</a:t>
            </a:r>
            <a:r>
              <a:rPr lang="en-US" sz="1780"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des </a:t>
            </a:r>
            <a:r>
              <a:rPr lang="en-US" sz="1780"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racines</a:t>
            </a:r>
            <a:r>
              <a:rPr lang="en-US" sz="1780"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80"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retient</a:t>
            </a:r>
            <a:r>
              <a:rPr lang="en-US" sz="1780"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les </a:t>
            </a:r>
            <a:r>
              <a:rPr lang="en-US" sz="1780"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particules</a:t>
            </a:r>
            <a:r>
              <a:rPr lang="en-US" sz="1780"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 terre et </a:t>
            </a:r>
            <a:r>
              <a:rPr lang="en-US" sz="1780"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limite</a:t>
            </a:r>
            <a:r>
              <a:rPr lang="en-US" sz="1780"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780"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l'érosion</a:t>
            </a:r>
            <a:r>
              <a:rPr lang="en-US" sz="1780"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t>
            </a:r>
          </a:p>
          <a:p>
            <a:pPr algn="just">
              <a:lnSpc>
                <a:spcPts val="2540"/>
              </a:lnSpc>
            </a:pPr>
            <a:endParaRPr lang="en-US" sz="1780"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endParaRPr>
          </a:p>
        </p:txBody>
      </p:sp>
    </p:spTree>
    <p:extLst>
      <p:ext uri="{BB962C8B-B14F-4D97-AF65-F5344CB8AC3E}">
        <p14:creationId xmlns:p14="http://schemas.microsoft.com/office/powerpoint/2010/main" val="369366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1172" y="304200"/>
            <a:ext cx="11783082" cy="6344511"/>
            <a:chOff x="0" y="0"/>
            <a:chExt cx="4650963" cy="2506474"/>
          </a:xfrm>
        </p:grpSpPr>
        <p:sp>
          <p:nvSpPr>
            <p:cNvPr id="3" name="Freeform 3"/>
            <p:cNvSpPr/>
            <p:nvPr/>
          </p:nvSpPr>
          <p:spPr>
            <a:xfrm>
              <a:off x="0" y="0"/>
              <a:ext cx="4650963" cy="2506474"/>
            </a:xfrm>
            <a:custGeom>
              <a:avLst/>
              <a:gdLst/>
              <a:ahLst/>
              <a:cxnLst/>
              <a:rect l="l" t="t" r="r" b="b"/>
              <a:pathLst>
                <a:path w="4650963" h="2506474">
                  <a:moveTo>
                    <a:pt x="0" y="0"/>
                  </a:moveTo>
                  <a:lnTo>
                    <a:pt x="4650963" y="0"/>
                  </a:lnTo>
                  <a:lnTo>
                    <a:pt x="4650963" y="2506474"/>
                  </a:lnTo>
                  <a:lnTo>
                    <a:pt x="0" y="2506474"/>
                  </a:lnTo>
                  <a:close/>
                </a:path>
              </a:pathLst>
            </a:custGeom>
            <a:solidFill>
              <a:srgbClr val="FFFFFF"/>
            </a:solidFill>
          </p:spPr>
          <p:txBody>
            <a:bodyPr/>
            <a:lstStyle/>
            <a:p>
              <a:endParaRPr lang="fr-FR"/>
            </a:p>
          </p:txBody>
        </p:sp>
        <p:sp>
          <p:nvSpPr>
            <p:cNvPr id="4" name="TextBox 4"/>
            <p:cNvSpPr txBox="1"/>
            <p:nvPr/>
          </p:nvSpPr>
          <p:spPr>
            <a:xfrm>
              <a:off x="0" y="-38100"/>
              <a:ext cx="4650963" cy="2544574"/>
            </a:xfrm>
            <a:prstGeom prst="rect">
              <a:avLst/>
            </a:prstGeom>
          </p:spPr>
          <p:txBody>
            <a:bodyPr lIns="33867" tIns="33867" rIns="33867" bIns="33867" rtlCol="0" anchor="ctr"/>
            <a:lstStyle/>
            <a:p>
              <a:pPr algn="ctr">
                <a:lnSpc>
                  <a:spcPts val="1773"/>
                </a:lnSpc>
              </a:pPr>
              <a:endParaRPr sz="1200"/>
            </a:p>
          </p:txBody>
        </p:sp>
      </p:grpSp>
      <p:sp>
        <p:nvSpPr>
          <p:cNvPr id="5" name="TextBox 5"/>
          <p:cNvSpPr txBox="1"/>
          <p:nvPr/>
        </p:nvSpPr>
        <p:spPr>
          <a:xfrm>
            <a:off x="454028" y="440000"/>
            <a:ext cx="6970018" cy="5463034"/>
          </a:xfrm>
          <a:prstGeom prst="rect">
            <a:avLst/>
          </a:prstGeom>
        </p:spPr>
        <p:txBody>
          <a:bodyPr lIns="0" tIns="0" rIns="0" bIns="0" rtlCol="0" anchor="t">
            <a:spAutoFit/>
          </a:bodyPr>
          <a:lstStyle/>
          <a:p>
            <a:pPr>
              <a:lnSpc>
                <a:spcPts val="3377"/>
              </a:lnSpc>
            </a:pPr>
            <a:r>
              <a:rPr lang="en-US" sz="2413" b="1" dirty="0">
                <a:solidFill>
                  <a:srgbClr val="006601"/>
                </a:solidFill>
                <a:latin typeface="Times New Roman" panose="02020603050405020304" pitchFamily="18" charset="0"/>
                <a:ea typeface="Playfair Display Bold"/>
                <a:cs typeface="Times New Roman" panose="02020603050405020304" pitchFamily="18" charset="0"/>
                <a:sym typeface="Playfair Display Bold"/>
              </a:rPr>
              <a:t>            </a:t>
            </a:r>
            <a:r>
              <a:rPr lang="en-US" sz="2800" b="1" u="sng" dirty="0">
                <a:solidFill>
                  <a:schemeClr val="accent1">
                    <a:lumMod val="75000"/>
                  </a:schemeClr>
                </a:solidFill>
                <a:latin typeface="Times New Roman" panose="02020603050405020304" pitchFamily="18" charset="0"/>
                <a:ea typeface="Playfair Display Bold"/>
                <a:cs typeface="Times New Roman" panose="02020603050405020304" pitchFamily="18" charset="0"/>
                <a:sym typeface="Playfair Display Bold"/>
              </a:rPr>
              <a:t>Action </a:t>
            </a:r>
            <a:r>
              <a:rPr lang="en-US" sz="2800" b="1" u="sng" dirty="0" err="1">
                <a:solidFill>
                  <a:schemeClr val="accent1">
                    <a:lumMod val="75000"/>
                  </a:schemeClr>
                </a:solidFill>
                <a:latin typeface="Times New Roman" panose="02020603050405020304" pitchFamily="18" charset="0"/>
                <a:ea typeface="Playfair Display Bold"/>
                <a:cs typeface="Times New Roman" panose="02020603050405020304" pitchFamily="18" charset="0"/>
                <a:sym typeface="Playfair Display Bold"/>
              </a:rPr>
              <a:t>mécanique</a:t>
            </a:r>
            <a:r>
              <a:rPr lang="en-US" sz="2800" b="1" u="sng" dirty="0">
                <a:solidFill>
                  <a:schemeClr val="accent1">
                    <a:lumMod val="75000"/>
                  </a:schemeClr>
                </a:solidFill>
                <a:latin typeface="Times New Roman" panose="02020603050405020304" pitchFamily="18" charset="0"/>
                <a:ea typeface="Playfair Display Bold"/>
                <a:cs typeface="Times New Roman" panose="02020603050405020304" pitchFamily="18" charset="0"/>
                <a:sym typeface="Playfair Display Bold"/>
              </a:rPr>
              <a:t> des animaux: (</a:t>
            </a:r>
            <a:r>
              <a:rPr lang="en-US" sz="2800" b="1" u="sng" dirty="0" err="1">
                <a:solidFill>
                  <a:schemeClr val="accent1">
                    <a:lumMod val="75000"/>
                  </a:schemeClr>
                </a:solidFill>
                <a:latin typeface="Times New Roman" panose="02020603050405020304" pitchFamily="18" charset="0"/>
                <a:ea typeface="Playfair Display Bold"/>
                <a:cs typeface="Times New Roman" panose="02020603050405020304" pitchFamily="18" charset="0"/>
                <a:sym typeface="Playfair Display Bold"/>
              </a:rPr>
              <a:t>lombrics</a:t>
            </a:r>
            <a:r>
              <a:rPr lang="en-US" sz="2800" b="1" u="sng" dirty="0">
                <a:solidFill>
                  <a:schemeClr val="accent1">
                    <a:lumMod val="75000"/>
                  </a:schemeClr>
                </a:solidFill>
                <a:latin typeface="Times New Roman" panose="02020603050405020304" pitchFamily="18" charset="0"/>
                <a:ea typeface="Playfair Display Bold"/>
                <a:cs typeface="Times New Roman" panose="02020603050405020304" pitchFamily="18" charset="0"/>
                <a:sym typeface="Playfair Display Bold"/>
              </a:rPr>
              <a:t> et </a:t>
            </a:r>
            <a:r>
              <a:rPr lang="en-US" sz="2800" b="1" u="sng" dirty="0" err="1">
                <a:solidFill>
                  <a:schemeClr val="accent1">
                    <a:lumMod val="75000"/>
                  </a:schemeClr>
                </a:solidFill>
                <a:latin typeface="Times New Roman" panose="02020603050405020304" pitchFamily="18" charset="0"/>
                <a:ea typeface="Playfair Display Bold"/>
                <a:cs typeface="Times New Roman" panose="02020603050405020304" pitchFamily="18" charset="0"/>
                <a:sym typeface="Playfair Display Bold"/>
              </a:rPr>
              <a:t>insectes</a:t>
            </a:r>
            <a:r>
              <a:rPr lang="en-US" sz="2800" b="1" u="sng" dirty="0">
                <a:solidFill>
                  <a:schemeClr val="accent1">
                    <a:lumMod val="75000"/>
                  </a:schemeClr>
                </a:solidFill>
                <a:latin typeface="Times New Roman" panose="02020603050405020304" pitchFamily="18" charset="0"/>
                <a:ea typeface="Playfair Display Bold"/>
                <a:cs typeface="Times New Roman" panose="02020603050405020304" pitchFamily="18" charset="0"/>
                <a:sym typeface="Playfair Display Bold"/>
              </a:rPr>
              <a:t>)</a:t>
            </a:r>
          </a:p>
          <a:p>
            <a:pPr>
              <a:lnSpc>
                <a:spcPts val="3377"/>
              </a:lnSpc>
            </a:pPr>
            <a:endParaRPr lang="en-US" sz="2413" b="1" dirty="0">
              <a:solidFill>
                <a:srgbClr val="006601"/>
              </a:solidFill>
              <a:latin typeface="Times New Roman" panose="02020603050405020304" pitchFamily="18" charset="0"/>
              <a:ea typeface="Playfair Display Bold"/>
              <a:cs typeface="Times New Roman" panose="02020603050405020304" pitchFamily="18" charset="0"/>
              <a:sym typeface="Playfair Display Bold"/>
            </a:endParaRPr>
          </a:p>
          <a:p>
            <a:pPr>
              <a:lnSpc>
                <a:spcPts val="2723"/>
              </a:lnSpc>
            </a:pPr>
            <a:r>
              <a:rPr lang="en-US" sz="1947" b="1" u="sng" dirty="0" err="1">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Rôle</a:t>
            </a:r>
            <a:r>
              <a:rPr lang="en-US" sz="1947" b="1" u="sng"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des </a:t>
            </a:r>
            <a:r>
              <a:rPr lang="en-US" sz="1947" b="1" u="sng" dirty="0" err="1">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lombrics</a:t>
            </a:r>
            <a:r>
              <a:rPr lang="en-US" sz="1947" b="1" u="sng"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p>
          <a:p>
            <a:pPr>
              <a:lnSpc>
                <a:spcPts val="2723"/>
              </a:lnSpc>
            </a:pPr>
            <a:endParaRPr lang="en-US" sz="1947" b="1" u="sng"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endParaRPr>
          </a:p>
          <a:p>
            <a:pPr marL="420391" lvl="1" indent="-209984">
              <a:lnSpc>
                <a:spcPts val="2723"/>
              </a:lnSpc>
              <a:buFont typeface="Arial" panose="020B0604020202020204"/>
              <a:buChar char="•"/>
            </a:pPr>
            <a:r>
              <a:rPr lang="en-US" sz="1947" dirty="0" err="1">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Creusement</a:t>
            </a:r>
            <a:r>
              <a:rPr lang="en-US" sz="1947"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 </a:t>
            </a:r>
            <a:r>
              <a:rPr lang="en-US" sz="1947" dirty="0" err="1">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galeries</a:t>
            </a:r>
            <a:r>
              <a:rPr lang="en-US" sz="1947"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 :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Cela</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permet</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dissocier</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les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particules</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du sol,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d'améliorer</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son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aération</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et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l'infiltration</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l'eau</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t>
            </a:r>
          </a:p>
          <a:p>
            <a:pPr marL="420391" lvl="1" indent="-209984">
              <a:lnSpc>
                <a:spcPts val="2723"/>
              </a:lnSpc>
              <a:buFont typeface="Arial" panose="020B0604020202020204"/>
              <a:buChar char="•"/>
            </a:pPr>
            <a:r>
              <a:rPr lang="en-US" sz="1947" dirty="0" err="1">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Gestion</a:t>
            </a:r>
            <a:r>
              <a:rPr lang="en-US" sz="1947"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 la </a:t>
            </a:r>
            <a:r>
              <a:rPr lang="en-US" sz="1947" dirty="0" err="1">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matière</a:t>
            </a:r>
            <a:r>
              <a:rPr lang="en-US" sz="1947"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dirty="0" err="1">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organique</a:t>
            </a:r>
            <a:r>
              <a:rPr lang="en-US" sz="1947"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Ils</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assurent</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l'enfouissement</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 la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litière</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et son mélange avec les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éléments</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minéraux</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t>
            </a:r>
          </a:p>
          <a:p>
            <a:pPr marL="420391" lvl="1" indent="-209984">
              <a:lnSpc>
                <a:spcPts val="2723"/>
              </a:lnSpc>
              <a:buFont typeface="Arial" panose="020B0604020202020204"/>
              <a:buChar char="•"/>
            </a:pPr>
            <a:r>
              <a:rPr lang="en-US" sz="1947" dirty="0" err="1">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Homogénéisation</a:t>
            </a:r>
            <a:r>
              <a:rPr lang="en-US" sz="1947"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 du sol </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En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mélangeant</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les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différents</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horizons,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ils</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répartissent</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l'humidité</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manière</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uniforme</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et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améliorent</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l'homogénéité</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du sol.</a:t>
            </a:r>
          </a:p>
          <a:p>
            <a:pPr marL="210407" lvl="1">
              <a:lnSpc>
                <a:spcPts val="2723"/>
              </a:lnSpc>
            </a:pPr>
            <a:endPar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endParaRPr>
          </a:p>
          <a:p>
            <a:pPr>
              <a:lnSpc>
                <a:spcPts val="2723"/>
              </a:lnSpc>
            </a:pPr>
            <a:r>
              <a:rPr lang="en-US" sz="1947" b="1" u="sng" dirty="0" err="1">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Rôle</a:t>
            </a:r>
            <a:r>
              <a:rPr lang="en-US" sz="1947" b="1" u="sng"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 des </a:t>
            </a:r>
            <a:r>
              <a:rPr lang="en-US" sz="1947" b="1" u="sng" dirty="0" err="1">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insectes</a:t>
            </a:r>
            <a:r>
              <a:rPr lang="en-US" sz="1947" b="1" u="sng"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b="1" u="sng" dirty="0" err="1">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fouisseurs</a:t>
            </a:r>
            <a:r>
              <a:rPr lang="en-US" sz="1947" b="1" u="sng"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p>
          <a:p>
            <a:pPr>
              <a:lnSpc>
                <a:spcPts val="2723"/>
              </a:lnSpc>
            </a:pP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Ils</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contribuent</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activement</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au mélange des </a:t>
            </a:r>
            <a:r>
              <a:rPr lang="en-US" sz="1947" dirty="0" err="1">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différentes</a:t>
            </a:r>
            <a:r>
              <a:rPr lang="en-US" sz="1947" dirty="0">
                <a:solidFill>
                  <a:srgbClr val="000000"/>
                </a:solidFill>
                <a:latin typeface="Times New Roman" panose="02020603050405020304" pitchFamily="18" charset="0"/>
                <a:ea typeface="Open Sans" panose="020B0606030504020204"/>
                <a:cs typeface="Times New Roman" panose="02020603050405020304" pitchFamily="18" charset="0"/>
                <a:sym typeface="Open Sans" panose="020B0606030504020204"/>
              </a:rPr>
              <a:t> couches du sol.</a:t>
            </a:r>
          </a:p>
        </p:txBody>
      </p:sp>
      <p:grpSp>
        <p:nvGrpSpPr>
          <p:cNvPr id="6" name="Group 6"/>
          <p:cNvGrpSpPr/>
          <p:nvPr/>
        </p:nvGrpSpPr>
        <p:grpSpPr>
          <a:xfrm>
            <a:off x="7750347" y="676046"/>
            <a:ext cx="1854444" cy="2007317"/>
            <a:chOff x="0" y="0"/>
            <a:chExt cx="812800" cy="812800"/>
          </a:xfrm>
        </p:grpSpPr>
        <p:sp>
          <p:nvSpPr>
            <p:cNvPr id="7" name="Freeform 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2"/>
              <a:stretch>
                <a:fillRect l="-24626" r="-24626"/>
              </a:stretch>
            </a:blipFill>
            <a:ln w="28575">
              <a:solidFill>
                <a:schemeClr val="accent2">
                  <a:lumMod val="75000"/>
                </a:schemeClr>
              </a:solidFill>
            </a:ln>
          </p:spPr>
          <p:txBody>
            <a:bodyPr/>
            <a:lstStyle/>
            <a:p>
              <a:endParaRPr lang="fr-FR"/>
            </a:p>
          </p:txBody>
        </p:sp>
      </p:grpSp>
      <p:grpSp>
        <p:nvGrpSpPr>
          <p:cNvPr id="8" name="Group 8"/>
          <p:cNvGrpSpPr/>
          <p:nvPr/>
        </p:nvGrpSpPr>
        <p:grpSpPr>
          <a:xfrm>
            <a:off x="10111770" y="660547"/>
            <a:ext cx="1774324" cy="1998037"/>
            <a:chOff x="0" y="0"/>
            <a:chExt cx="812800" cy="812800"/>
          </a:xfrm>
        </p:grpSpPr>
        <p:sp>
          <p:nvSpPr>
            <p:cNvPr id="9" name="Freeform 9"/>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3"/>
              <a:stretch>
                <a:fillRect l="-25471" r="-25471"/>
              </a:stretch>
            </a:blipFill>
            <a:ln w="28575">
              <a:solidFill>
                <a:schemeClr val="accent2">
                  <a:lumMod val="75000"/>
                </a:schemeClr>
              </a:solidFill>
            </a:ln>
          </p:spPr>
          <p:txBody>
            <a:bodyPr/>
            <a:lstStyle/>
            <a:p>
              <a:endParaRPr lang="fr-FR"/>
            </a:p>
          </p:txBody>
        </p:sp>
      </p:grpSp>
      <p:grpSp>
        <p:nvGrpSpPr>
          <p:cNvPr id="10" name="Group 10"/>
          <p:cNvGrpSpPr/>
          <p:nvPr/>
        </p:nvGrpSpPr>
        <p:grpSpPr>
          <a:xfrm>
            <a:off x="8582779" y="4208627"/>
            <a:ext cx="1295485" cy="699267"/>
            <a:chOff x="0" y="0"/>
            <a:chExt cx="1430528" cy="772160"/>
          </a:xfrm>
        </p:grpSpPr>
        <p:sp>
          <p:nvSpPr>
            <p:cNvPr id="11" name="Freeform 11"/>
            <p:cNvSpPr/>
            <p:nvPr/>
          </p:nvSpPr>
          <p:spPr>
            <a:xfrm>
              <a:off x="0" y="0"/>
              <a:ext cx="1430528" cy="772160"/>
            </a:xfrm>
            <a:custGeom>
              <a:avLst/>
              <a:gdLst/>
              <a:ahLst/>
              <a:cxnLst/>
              <a:rect l="l" t="t" r="r" b="b"/>
              <a:pathLst>
                <a:path w="1430528" h="772160">
                  <a:moveTo>
                    <a:pt x="1200912" y="0"/>
                  </a:moveTo>
                  <a:lnTo>
                    <a:pt x="1192784" y="2032"/>
                  </a:lnTo>
                  <a:lnTo>
                    <a:pt x="1190752" y="4064"/>
                  </a:lnTo>
                  <a:lnTo>
                    <a:pt x="1186688" y="6096"/>
                  </a:lnTo>
                  <a:lnTo>
                    <a:pt x="1184656" y="8128"/>
                  </a:lnTo>
                  <a:lnTo>
                    <a:pt x="1158240" y="10160"/>
                  </a:lnTo>
                  <a:lnTo>
                    <a:pt x="1158240" y="8128"/>
                  </a:lnTo>
                  <a:lnTo>
                    <a:pt x="1137920" y="4064"/>
                  </a:lnTo>
                  <a:lnTo>
                    <a:pt x="1123696" y="2032"/>
                  </a:lnTo>
                  <a:lnTo>
                    <a:pt x="1074928" y="2032"/>
                  </a:lnTo>
                  <a:lnTo>
                    <a:pt x="1050544" y="6096"/>
                  </a:lnTo>
                  <a:lnTo>
                    <a:pt x="1022096" y="8128"/>
                  </a:lnTo>
                  <a:lnTo>
                    <a:pt x="1022096" y="6096"/>
                  </a:lnTo>
                  <a:lnTo>
                    <a:pt x="1020064" y="4064"/>
                  </a:lnTo>
                  <a:lnTo>
                    <a:pt x="1013968" y="2032"/>
                  </a:lnTo>
                  <a:lnTo>
                    <a:pt x="930656" y="2032"/>
                  </a:lnTo>
                  <a:lnTo>
                    <a:pt x="912368" y="4064"/>
                  </a:lnTo>
                  <a:lnTo>
                    <a:pt x="898144" y="6096"/>
                  </a:lnTo>
                  <a:lnTo>
                    <a:pt x="835152" y="8128"/>
                  </a:lnTo>
                  <a:lnTo>
                    <a:pt x="835152" y="6096"/>
                  </a:lnTo>
                  <a:lnTo>
                    <a:pt x="796544" y="4064"/>
                  </a:lnTo>
                  <a:lnTo>
                    <a:pt x="739648" y="2032"/>
                  </a:lnTo>
                  <a:lnTo>
                    <a:pt x="668528" y="2032"/>
                  </a:lnTo>
                  <a:lnTo>
                    <a:pt x="625856" y="8128"/>
                  </a:lnTo>
                  <a:lnTo>
                    <a:pt x="581152" y="10160"/>
                  </a:lnTo>
                  <a:lnTo>
                    <a:pt x="581152" y="8128"/>
                  </a:lnTo>
                  <a:lnTo>
                    <a:pt x="552704" y="6096"/>
                  </a:lnTo>
                  <a:lnTo>
                    <a:pt x="471424" y="6096"/>
                  </a:lnTo>
                  <a:lnTo>
                    <a:pt x="398272" y="8128"/>
                  </a:lnTo>
                  <a:lnTo>
                    <a:pt x="398272" y="6096"/>
                  </a:lnTo>
                  <a:lnTo>
                    <a:pt x="369824" y="2032"/>
                  </a:lnTo>
                  <a:lnTo>
                    <a:pt x="321056" y="2032"/>
                  </a:lnTo>
                  <a:lnTo>
                    <a:pt x="312928" y="4064"/>
                  </a:lnTo>
                  <a:lnTo>
                    <a:pt x="300736" y="8128"/>
                  </a:lnTo>
                  <a:lnTo>
                    <a:pt x="278384" y="10160"/>
                  </a:lnTo>
                  <a:lnTo>
                    <a:pt x="278384" y="8128"/>
                  </a:lnTo>
                  <a:lnTo>
                    <a:pt x="270256" y="4064"/>
                  </a:lnTo>
                  <a:lnTo>
                    <a:pt x="264160" y="2032"/>
                  </a:lnTo>
                  <a:lnTo>
                    <a:pt x="227584" y="2032"/>
                  </a:lnTo>
                  <a:lnTo>
                    <a:pt x="211328" y="6096"/>
                  </a:lnTo>
                  <a:lnTo>
                    <a:pt x="205232" y="8128"/>
                  </a:lnTo>
                  <a:lnTo>
                    <a:pt x="184912" y="10160"/>
                  </a:lnTo>
                  <a:lnTo>
                    <a:pt x="184912" y="4064"/>
                  </a:lnTo>
                  <a:lnTo>
                    <a:pt x="144272" y="4064"/>
                  </a:lnTo>
                  <a:lnTo>
                    <a:pt x="136144" y="6096"/>
                  </a:lnTo>
                  <a:lnTo>
                    <a:pt x="130048" y="8128"/>
                  </a:lnTo>
                  <a:lnTo>
                    <a:pt x="109728" y="10160"/>
                  </a:lnTo>
                  <a:lnTo>
                    <a:pt x="109728" y="8128"/>
                  </a:lnTo>
                  <a:lnTo>
                    <a:pt x="107696" y="6096"/>
                  </a:lnTo>
                  <a:lnTo>
                    <a:pt x="101600" y="4064"/>
                  </a:lnTo>
                  <a:lnTo>
                    <a:pt x="85344" y="4064"/>
                  </a:lnTo>
                  <a:lnTo>
                    <a:pt x="67056" y="6096"/>
                  </a:lnTo>
                  <a:lnTo>
                    <a:pt x="62992" y="8128"/>
                  </a:lnTo>
                  <a:lnTo>
                    <a:pt x="36576" y="10160"/>
                  </a:lnTo>
                  <a:lnTo>
                    <a:pt x="36576" y="8128"/>
                  </a:lnTo>
                  <a:lnTo>
                    <a:pt x="18288" y="6096"/>
                  </a:lnTo>
                  <a:lnTo>
                    <a:pt x="0" y="6096"/>
                  </a:lnTo>
                  <a:lnTo>
                    <a:pt x="0" y="772160"/>
                  </a:lnTo>
                  <a:lnTo>
                    <a:pt x="1430528" y="772160"/>
                  </a:lnTo>
                  <a:lnTo>
                    <a:pt x="1430528" y="664464"/>
                  </a:lnTo>
                  <a:lnTo>
                    <a:pt x="1428496" y="664464"/>
                  </a:lnTo>
                  <a:lnTo>
                    <a:pt x="1428496" y="554736"/>
                  </a:lnTo>
                  <a:lnTo>
                    <a:pt x="1426464" y="554736"/>
                  </a:lnTo>
                  <a:lnTo>
                    <a:pt x="1426464" y="445008"/>
                  </a:lnTo>
                  <a:lnTo>
                    <a:pt x="1424432" y="445008"/>
                  </a:lnTo>
                  <a:lnTo>
                    <a:pt x="1424432" y="337312"/>
                  </a:lnTo>
                  <a:lnTo>
                    <a:pt x="1422400" y="337312"/>
                  </a:lnTo>
                  <a:lnTo>
                    <a:pt x="1422400" y="227584"/>
                  </a:lnTo>
                  <a:lnTo>
                    <a:pt x="1420368" y="227584"/>
                  </a:lnTo>
                  <a:lnTo>
                    <a:pt x="1420368" y="117856"/>
                  </a:lnTo>
                  <a:lnTo>
                    <a:pt x="1418336" y="117856"/>
                  </a:lnTo>
                  <a:lnTo>
                    <a:pt x="1418336" y="10160"/>
                  </a:lnTo>
                  <a:lnTo>
                    <a:pt x="1395984" y="10160"/>
                  </a:lnTo>
                  <a:lnTo>
                    <a:pt x="1367536" y="12192"/>
                  </a:lnTo>
                  <a:lnTo>
                    <a:pt x="1367536" y="10160"/>
                  </a:lnTo>
                  <a:lnTo>
                    <a:pt x="1361440" y="4064"/>
                  </a:lnTo>
                  <a:lnTo>
                    <a:pt x="1357376" y="2032"/>
                  </a:lnTo>
                  <a:lnTo>
                    <a:pt x="1351280" y="0"/>
                  </a:lnTo>
                  <a:lnTo>
                    <a:pt x="1306576" y="0"/>
                  </a:lnTo>
                  <a:lnTo>
                    <a:pt x="1282192" y="6096"/>
                  </a:lnTo>
                  <a:lnTo>
                    <a:pt x="1249680" y="8128"/>
                  </a:lnTo>
                  <a:lnTo>
                    <a:pt x="1249680" y="6096"/>
                  </a:lnTo>
                  <a:lnTo>
                    <a:pt x="1241552" y="4064"/>
                  </a:lnTo>
                  <a:lnTo>
                    <a:pt x="1231392" y="2032"/>
                  </a:lnTo>
                  <a:lnTo>
                    <a:pt x="1217168" y="0"/>
                  </a:lnTo>
                  <a:close/>
                </a:path>
              </a:pathLst>
            </a:custGeom>
            <a:blipFill>
              <a:blip r:embed="rId4"/>
              <a:stretch>
                <a:fillRect/>
              </a:stretch>
            </a:blipFill>
          </p:spPr>
          <p:txBody>
            <a:bodyPr/>
            <a:lstStyle/>
            <a:p>
              <a:endParaRPr lang="fr-FR"/>
            </a:p>
          </p:txBody>
        </p:sp>
      </p:grpSp>
      <p:sp>
        <p:nvSpPr>
          <p:cNvPr id="12" name="Freeform 12"/>
          <p:cNvSpPr/>
          <p:nvPr/>
        </p:nvSpPr>
        <p:spPr>
          <a:xfrm>
            <a:off x="8580858" y="4204658"/>
            <a:ext cx="1299315" cy="705145"/>
          </a:xfrm>
          <a:custGeom>
            <a:avLst/>
            <a:gdLst/>
            <a:ahLst/>
            <a:cxnLst/>
            <a:rect l="l" t="t" r="r" b="b"/>
            <a:pathLst>
              <a:path w="1948972" h="1057717">
                <a:moveTo>
                  <a:pt x="0" y="0"/>
                </a:moveTo>
                <a:lnTo>
                  <a:pt x="1948973" y="0"/>
                </a:lnTo>
                <a:lnTo>
                  <a:pt x="1948973" y="1057717"/>
                </a:lnTo>
                <a:lnTo>
                  <a:pt x="0" y="10577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13" name="Group 13"/>
          <p:cNvGrpSpPr/>
          <p:nvPr/>
        </p:nvGrpSpPr>
        <p:grpSpPr>
          <a:xfrm>
            <a:off x="8582779" y="4607944"/>
            <a:ext cx="1297325" cy="541012"/>
            <a:chOff x="0" y="0"/>
            <a:chExt cx="1432560" cy="597408"/>
          </a:xfrm>
        </p:grpSpPr>
        <p:sp>
          <p:nvSpPr>
            <p:cNvPr id="14" name="Freeform 14"/>
            <p:cNvSpPr/>
            <p:nvPr/>
          </p:nvSpPr>
          <p:spPr>
            <a:xfrm>
              <a:off x="0" y="0"/>
              <a:ext cx="1432560" cy="597408"/>
            </a:xfrm>
            <a:custGeom>
              <a:avLst/>
              <a:gdLst/>
              <a:ahLst/>
              <a:cxnLst/>
              <a:rect l="l" t="t" r="r" b="b"/>
              <a:pathLst>
                <a:path w="1432560" h="597408">
                  <a:moveTo>
                    <a:pt x="319024" y="0"/>
                  </a:moveTo>
                  <a:lnTo>
                    <a:pt x="310896" y="2032"/>
                  </a:lnTo>
                  <a:lnTo>
                    <a:pt x="304800" y="4064"/>
                  </a:lnTo>
                  <a:lnTo>
                    <a:pt x="296672" y="6096"/>
                  </a:lnTo>
                  <a:lnTo>
                    <a:pt x="290576" y="8128"/>
                  </a:lnTo>
                  <a:lnTo>
                    <a:pt x="282448" y="10160"/>
                  </a:lnTo>
                  <a:lnTo>
                    <a:pt x="260096" y="12192"/>
                  </a:lnTo>
                  <a:lnTo>
                    <a:pt x="195072" y="14224"/>
                  </a:lnTo>
                  <a:lnTo>
                    <a:pt x="195072" y="12192"/>
                  </a:lnTo>
                  <a:lnTo>
                    <a:pt x="176784" y="10160"/>
                  </a:lnTo>
                  <a:lnTo>
                    <a:pt x="146304" y="10160"/>
                  </a:lnTo>
                  <a:lnTo>
                    <a:pt x="103632" y="16256"/>
                  </a:lnTo>
                  <a:lnTo>
                    <a:pt x="71120" y="18288"/>
                  </a:lnTo>
                  <a:lnTo>
                    <a:pt x="36576" y="20320"/>
                  </a:lnTo>
                  <a:lnTo>
                    <a:pt x="0" y="56896"/>
                  </a:lnTo>
                  <a:lnTo>
                    <a:pt x="0" y="595376"/>
                  </a:lnTo>
                  <a:lnTo>
                    <a:pt x="140208" y="595376"/>
                  </a:lnTo>
                  <a:lnTo>
                    <a:pt x="294640" y="597408"/>
                  </a:lnTo>
                  <a:lnTo>
                    <a:pt x="294640" y="595376"/>
                  </a:lnTo>
                  <a:lnTo>
                    <a:pt x="375920" y="585216"/>
                  </a:lnTo>
                  <a:lnTo>
                    <a:pt x="390144" y="583184"/>
                  </a:lnTo>
                  <a:lnTo>
                    <a:pt x="471424" y="573024"/>
                  </a:lnTo>
                  <a:lnTo>
                    <a:pt x="485648" y="570992"/>
                  </a:lnTo>
                  <a:lnTo>
                    <a:pt x="524256" y="568960"/>
                  </a:lnTo>
                  <a:lnTo>
                    <a:pt x="560832" y="566928"/>
                  </a:lnTo>
                  <a:lnTo>
                    <a:pt x="599440" y="564896"/>
                  </a:lnTo>
                  <a:lnTo>
                    <a:pt x="636016" y="562864"/>
                  </a:lnTo>
                  <a:lnTo>
                    <a:pt x="674624" y="560832"/>
                  </a:lnTo>
                  <a:lnTo>
                    <a:pt x="739648" y="560832"/>
                  </a:lnTo>
                  <a:lnTo>
                    <a:pt x="881888" y="570992"/>
                  </a:lnTo>
                  <a:lnTo>
                    <a:pt x="959104" y="573024"/>
                  </a:lnTo>
                  <a:lnTo>
                    <a:pt x="959104" y="570992"/>
                  </a:lnTo>
                  <a:lnTo>
                    <a:pt x="1007872" y="568960"/>
                  </a:lnTo>
                  <a:lnTo>
                    <a:pt x="1058672" y="566928"/>
                  </a:lnTo>
                  <a:lnTo>
                    <a:pt x="1107440" y="564896"/>
                  </a:lnTo>
                  <a:lnTo>
                    <a:pt x="1158240" y="562864"/>
                  </a:lnTo>
                  <a:lnTo>
                    <a:pt x="1207008" y="560832"/>
                  </a:lnTo>
                  <a:lnTo>
                    <a:pt x="1292352" y="560832"/>
                  </a:lnTo>
                  <a:lnTo>
                    <a:pt x="1326896" y="562864"/>
                  </a:lnTo>
                  <a:lnTo>
                    <a:pt x="1363472" y="564896"/>
                  </a:lnTo>
                  <a:lnTo>
                    <a:pt x="1432560" y="568960"/>
                  </a:lnTo>
                  <a:lnTo>
                    <a:pt x="1432560" y="483616"/>
                  </a:lnTo>
                  <a:lnTo>
                    <a:pt x="1430528" y="483616"/>
                  </a:lnTo>
                  <a:lnTo>
                    <a:pt x="1430528" y="398272"/>
                  </a:lnTo>
                  <a:lnTo>
                    <a:pt x="1428496" y="398272"/>
                  </a:lnTo>
                  <a:lnTo>
                    <a:pt x="1428496" y="312928"/>
                  </a:lnTo>
                  <a:lnTo>
                    <a:pt x="1426464" y="312928"/>
                  </a:lnTo>
                  <a:lnTo>
                    <a:pt x="1426464" y="225552"/>
                  </a:lnTo>
                  <a:lnTo>
                    <a:pt x="1424432" y="225552"/>
                  </a:lnTo>
                  <a:lnTo>
                    <a:pt x="1424432" y="140208"/>
                  </a:lnTo>
                  <a:lnTo>
                    <a:pt x="1422400" y="140208"/>
                  </a:lnTo>
                  <a:lnTo>
                    <a:pt x="1422400" y="54864"/>
                  </a:lnTo>
                  <a:lnTo>
                    <a:pt x="1418336" y="50800"/>
                  </a:lnTo>
                  <a:lnTo>
                    <a:pt x="1377696" y="30480"/>
                  </a:lnTo>
                  <a:lnTo>
                    <a:pt x="1361440" y="28448"/>
                  </a:lnTo>
                  <a:lnTo>
                    <a:pt x="1324864" y="24384"/>
                  </a:lnTo>
                  <a:lnTo>
                    <a:pt x="1274064" y="22352"/>
                  </a:lnTo>
                  <a:lnTo>
                    <a:pt x="1270000" y="20320"/>
                  </a:lnTo>
                  <a:lnTo>
                    <a:pt x="1267968" y="18288"/>
                  </a:lnTo>
                  <a:lnTo>
                    <a:pt x="1263904" y="16256"/>
                  </a:lnTo>
                  <a:lnTo>
                    <a:pt x="1186688" y="16256"/>
                  </a:lnTo>
                  <a:lnTo>
                    <a:pt x="1154176" y="24384"/>
                  </a:lnTo>
                  <a:lnTo>
                    <a:pt x="1141984" y="26416"/>
                  </a:lnTo>
                  <a:lnTo>
                    <a:pt x="1141984" y="24384"/>
                  </a:lnTo>
                  <a:lnTo>
                    <a:pt x="1135888" y="22352"/>
                  </a:lnTo>
                  <a:lnTo>
                    <a:pt x="1131824" y="20320"/>
                  </a:lnTo>
                  <a:lnTo>
                    <a:pt x="1125728" y="18288"/>
                  </a:lnTo>
                  <a:lnTo>
                    <a:pt x="1101344" y="16256"/>
                  </a:lnTo>
                  <a:lnTo>
                    <a:pt x="1052576" y="14224"/>
                  </a:lnTo>
                  <a:lnTo>
                    <a:pt x="1044448" y="12192"/>
                  </a:lnTo>
                  <a:lnTo>
                    <a:pt x="1034288" y="12192"/>
                  </a:lnTo>
                  <a:lnTo>
                    <a:pt x="1030224" y="14224"/>
                  </a:lnTo>
                  <a:lnTo>
                    <a:pt x="1028192" y="16256"/>
                  </a:lnTo>
                  <a:lnTo>
                    <a:pt x="1020064" y="20320"/>
                  </a:lnTo>
                  <a:lnTo>
                    <a:pt x="1018032" y="22352"/>
                  </a:lnTo>
                  <a:lnTo>
                    <a:pt x="1013968" y="24384"/>
                  </a:lnTo>
                  <a:lnTo>
                    <a:pt x="997712" y="26416"/>
                  </a:lnTo>
                  <a:lnTo>
                    <a:pt x="997712" y="24384"/>
                  </a:lnTo>
                  <a:lnTo>
                    <a:pt x="969264" y="20320"/>
                  </a:lnTo>
                  <a:lnTo>
                    <a:pt x="963168" y="18288"/>
                  </a:lnTo>
                  <a:lnTo>
                    <a:pt x="946912" y="14224"/>
                  </a:lnTo>
                  <a:lnTo>
                    <a:pt x="940816" y="12192"/>
                  </a:lnTo>
                  <a:lnTo>
                    <a:pt x="932688" y="10160"/>
                  </a:lnTo>
                  <a:lnTo>
                    <a:pt x="906272" y="10160"/>
                  </a:lnTo>
                  <a:lnTo>
                    <a:pt x="887984" y="12192"/>
                  </a:lnTo>
                  <a:lnTo>
                    <a:pt x="824992" y="14224"/>
                  </a:lnTo>
                  <a:lnTo>
                    <a:pt x="824992" y="12192"/>
                  </a:lnTo>
                  <a:lnTo>
                    <a:pt x="812800" y="10160"/>
                  </a:lnTo>
                  <a:lnTo>
                    <a:pt x="741680" y="0"/>
                  </a:lnTo>
                  <a:lnTo>
                    <a:pt x="723392" y="0"/>
                  </a:lnTo>
                  <a:lnTo>
                    <a:pt x="717296" y="2032"/>
                  </a:lnTo>
                  <a:lnTo>
                    <a:pt x="713232" y="4064"/>
                  </a:lnTo>
                  <a:lnTo>
                    <a:pt x="701040" y="8128"/>
                  </a:lnTo>
                  <a:lnTo>
                    <a:pt x="696976" y="10160"/>
                  </a:lnTo>
                  <a:lnTo>
                    <a:pt x="684784" y="14224"/>
                  </a:lnTo>
                  <a:lnTo>
                    <a:pt x="680720" y="16256"/>
                  </a:lnTo>
                  <a:lnTo>
                    <a:pt x="674624" y="18288"/>
                  </a:lnTo>
                  <a:lnTo>
                    <a:pt x="670560" y="20320"/>
                  </a:lnTo>
                  <a:lnTo>
                    <a:pt x="658368" y="24384"/>
                  </a:lnTo>
                  <a:lnTo>
                    <a:pt x="654304" y="26416"/>
                  </a:lnTo>
                  <a:lnTo>
                    <a:pt x="648208" y="28448"/>
                  </a:lnTo>
                  <a:lnTo>
                    <a:pt x="640080" y="30480"/>
                  </a:lnTo>
                  <a:lnTo>
                    <a:pt x="640080" y="28448"/>
                  </a:lnTo>
                  <a:lnTo>
                    <a:pt x="631952" y="20320"/>
                  </a:lnTo>
                  <a:lnTo>
                    <a:pt x="627888" y="18288"/>
                  </a:lnTo>
                  <a:lnTo>
                    <a:pt x="617728" y="8128"/>
                  </a:lnTo>
                  <a:lnTo>
                    <a:pt x="603504" y="8128"/>
                  </a:lnTo>
                  <a:lnTo>
                    <a:pt x="591312" y="10160"/>
                  </a:lnTo>
                  <a:lnTo>
                    <a:pt x="581152" y="12192"/>
                  </a:lnTo>
                  <a:lnTo>
                    <a:pt x="568960" y="14224"/>
                  </a:lnTo>
                  <a:lnTo>
                    <a:pt x="489712" y="16256"/>
                  </a:lnTo>
                  <a:lnTo>
                    <a:pt x="489712" y="14224"/>
                  </a:lnTo>
                  <a:lnTo>
                    <a:pt x="457200" y="10160"/>
                  </a:lnTo>
                  <a:lnTo>
                    <a:pt x="394208" y="10160"/>
                  </a:lnTo>
                  <a:lnTo>
                    <a:pt x="369824" y="14224"/>
                  </a:lnTo>
                  <a:lnTo>
                    <a:pt x="355600" y="16256"/>
                  </a:lnTo>
                  <a:lnTo>
                    <a:pt x="355600" y="14224"/>
                  </a:lnTo>
                  <a:lnTo>
                    <a:pt x="343408" y="8128"/>
                  </a:lnTo>
                  <a:lnTo>
                    <a:pt x="341376" y="6096"/>
                  </a:lnTo>
                  <a:lnTo>
                    <a:pt x="329184" y="0"/>
                  </a:lnTo>
                  <a:close/>
                </a:path>
              </a:pathLst>
            </a:custGeom>
            <a:blipFill>
              <a:blip r:embed="rId7"/>
              <a:stretch>
                <a:fillRect/>
              </a:stretch>
            </a:blipFill>
          </p:spPr>
          <p:txBody>
            <a:bodyPr/>
            <a:lstStyle/>
            <a:p>
              <a:endParaRPr lang="fr-FR"/>
            </a:p>
          </p:txBody>
        </p:sp>
      </p:grpSp>
      <p:sp>
        <p:nvSpPr>
          <p:cNvPr id="15" name="Freeform 15"/>
          <p:cNvSpPr/>
          <p:nvPr/>
        </p:nvSpPr>
        <p:spPr>
          <a:xfrm>
            <a:off x="8496901" y="4365961"/>
            <a:ext cx="1461791" cy="878271"/>
          </a:xfrm>
          <a:custGeom>
            <a:avLst/>
            <a:gdLst/>
            <a:ahLst/>
            <a:cxnLst/>
            <a:rect l="l" t="t" r="r" b="b"/>
            <a:pathLst>
              <a:path w="2192687" h="1317406">
                <a:moveTo>
                  <a:pt x="0" y="0"/>
                </a:moveTo>
                <a:lnTo>
                  <a:pt x="2192687" y="0"/>
                </a:lnTo>
                <a:lnTo>
                  <a:pt x="2192687" y="1317407"/>
                </a:lnTo>
                <a:lnTo>
                  <a:pt x="0" y="13174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a:p>
        </p:txBody>
      </p:sp>
      <p:grpSp>
        <p:nvGrpSpPr>
          <p:cNvPr id="16" name="Group 16"/>
          <p:cNvGrpSpPr/>
          <p:nvPr/>
        </p:nvGrpSpPr>
        <p:grpSpPr>
          <a:xfrm>
            <a:off x="8582779" y="5609001"/>
            <a:ext cx="1312047" cy="500528"/>
            <a:chOff x="0" y="0"/>
            <a:chExt cx="1448816" cy="552704"/>
          </a:xfrm>
        </p:grpSpPr>
        <p:sp>
          <p:nvSpPr>
            <p:cNvPr id="17" name="Freeform 17"/>
            <p:cNvSpPr/>
            <p:nvPr/>
          </p:nvSpPr>
          <p:spPr>
            <a:xfrm>
              <a:off x="0" y="0"/>
              <a:ext cx="1448816" cy="552704"/>
            </a:xfrm>
            <a:custGeom>
              <a:avLst/>
              <a:gdLst/>
              <a:ahLst/>
              <a:cxnLst/>
              <a:rect l="l" t="t" r="r" b="b"/>
              <a:pathLst>
                <a:path w="1448816" h="552704">
                  <a:moveTo>
                    <a:pt x="0" y="0"/>
                  </a:moveTo>
                  <a:lnTo>
                    <a:pt x="1448816" y="0"/>
                  </a:lnTo>
                  <a:lnTo>
                    <a:pt x="1448816" y="552704"/>
                  </a:lnTo>
                  <a:lnTo>
                    <a:pt x="0" y="552704"/>
                  </a:lnTo>
                  <a:lnTo>
                    <a:pt x="0" y="0"/>
                  </a:lnTo>
                  <a:close/>
                </a:path>
              </a:pathLst>
            </a:custGeom>
            <a:blipFill>
              <a:blip r:embed="rId10"/>
              <a:stretch>
                <a:fillRect/>
              </a:stretch>
            </a:blipFill>
          </p:spPr>
          <p:txBody>
            <a:bodyPr/>
            <a:lstStyle/>
            <a:p>
              <a:endParaRPr lang="fr-FR"/>
            </a:p>
          </p:txBody>
        </p:sp>
      </p:grpSp>
      <p:sp>
        <p:nvSpPr>
          <p:cNvPr id="18" name="Freeform 18"/>
          <p:cNvSpPr/>
          <p:nvPr/>
        </p:nvSpPr>
        <p:spPr>
          <a:xfrm>
            <a:off x="8578179" y="5604401"/>
            <a:ext cx="1321247" cy="509729"/>
          </a:xfrm>
          <a:custGeom>
            <a:avLst/>
            <a:gdLst/>
            <a:ahLst/>
            <a:cxnLst/>
            <a:rect l="l" t="t" r="r" b="b"/>
            <a:pathLst>
              <a:path w="1981871" h="764594">
                <a:moveTo>
                  <a:pt x="0" y="0"/>
                </a:moveTo>
                <a:lnTo>
                  <a:pt x="1981871" y="0"/>
                </a:lnTo>
                <a:lnTo>
                  <a:pt x="1981871" y="764594"/>
                </a:lnTo>
                <a:lnTo>
                  <a:pt x="0" y="76459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fr-FR"/>
          </a:p>
        </p:txBody>
      </p:sp>
      <p:grpSp>
        <p:nvGrpSpPr>
          <p:cNvPr id="19" name="Group 19"/>
          <p:cNvGrpSpPr/>
          <p:nvPr/>
        </p:nvGrpSpPr>
        <p:grpSpPr>
          <a:xfrm>
            <a:off x="8774157" y="5770937"/>
            <a:ext cx="152735" cy="84648"/>
            <a:chOff x="0" y="0"/>
            <a:chExt cx="168656" cy="93472"/>
          </a:xfrm>
        </p:grpSpPr>
        <p:sp>
          <p:nvSpPr>
            <p:cNvPr id="20" name="Freeform 20"/>
            <p:cNvSpPr/>
            <p:nvPr/>
          </p:nvSpPr>
          <p:spPr>
            <a:xfrm>
              <a:off x="0" y="0"/>
              <a:ext cx="168656" cy="93472"/>
            </a:xfrm>
            <a:custGeom>
              <a:avLst/>
              <a:gdLst/>
              <a:ahLst/>
              <a:cxnLst/>
              <a:rect l="l" t="t" r="r" b="b"/>
              <a:pathLst>
                <a:path w="168656" h="93472">
                  <a:moveTo>
                    <a:pt x="0" y="0"/>
                  </a:moveTo>
                  <a:lnTo>
                    <a:pt x="168656" y="0"/>
                  </a:lnTo>
                  <a:lnTo>
                    <a:pt x="168656" y="93472"/>
                  </a:lnTo>
                  <a:lnTo>
                    <a:pt x="0" y="93472"/>
                  </a:lnTo>
                  <a:lnTo>
                    <a:pt x="0" y="0"/>
                  </a:lnTo>
                  <a:close/>
                </a:path>
              </a:pathLst>
            </a:custGeom>
            <a:blipFill>
              <a:blip r:embed="rId13"/>
              <a:stretch>
                <a:fillRect/>
              </a:stretch>
            </a:blipFill>
          </p:spPr>
          <p:txBody>
            <a:bodyPr/>
            <a:lstStyle/>
            <a:p>
              <a:endParaRPr lang="fr-FR"/>
            </a:p>
          </p:txBody>
        </p:sp>
      </p:grpSp>
      <p:sp>
        <p:nvSpPr>
          <p:cNvPr id="21" name="Freeform 21"/>
          <p:cNvSpPr/>
          <p:nvPr/>
        </p:nvSpPr>
        <p:spPr>
          <a:xfrm>
            <a:off x="8769384" y="5764496"/>
            <a:ext cx="162108" cy="94332"/>
          </a:xfrm>
          <a:custGeom>
            <a:avLst/>
            <a:gdLst/>
            <a:ahLst/>
            <a:cxnLst/>
            <a:rect l="l" t="t" r="r" b="b"/>
            <a:pathLst>
              <a:path w="243162" h="141498">
                <a:moveTo>
                  <a:pt x="0" y="0"/>
                </a:moveTo>
                <a:lnTo>
                  <a:pt x="243163" y="0"/>
                </a:lnTo>
                <a:lnTo>
                  <a:pt x="243163" y="141498"/>
                </a:lnTo>
                <a:lnTo>
                  <a:pt x="0" y="14149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fr-FR"/>
          </a:p>
        </p:txBody>
      </p:sp>
      <p:grpSp>
        <p:nvGrpSpPr>
          <p:cNvPr id="22" name="Group 22"/>
          <p:cNvGrpSpPr/>
          <p:nvPr/>
        </p:nvGrpSpPr>
        <p:grpSpPr>
          <a:xfrm>
            <a:off x="8615902" y="5798539"/>
            <a:ext cx="88329" cy="69927"/>
            <a:chOff x="0" y="0"/>
            <a:chExt cx="97536" cy="77216"/>
          </a:xfrm>
        </p:grpSpPr>
        <p:sp>
          <p:nvSpPr>
            <p:cNvPr id="23" name="Freeform 23"/>
            <p:cNvSpPr/>
            <p:nvPr/>
          </p:nvSpPr>
          <p:spPr>
            <a:xfrm>
              <a:off x="0" y="0"/>
              <a:ext cx="97536" cy="77216"/>
            </a:xfrm>
            <a:custGeom>
              <a:avLst/>
              <a:gdLst/>
              <a:ahLst/>
              <a:cxnLst/>
              <a:rect l="l" t="t" r="r" b="b"/>
              <a:pathLst>
                <a:path w="97536" h="77216">
                  <a:moveTo>
                    <a:pt x="0" y="0"/>
                  </a:moveTo>
                  <a:lnTo>
                    <a:pt x="97536" y="0"/>
                  </a:lnTo>
                  <a:lnTo>
                    <a:pt x="97536" y="77216"/>
                  </a:lnTo>
                  <a:lnTo>
                    <a:pt x="0" y="77216"/>
                  </a:lnTo>
                  <a:lnTo>
                    <a:pt x="0" y="0"/>
                  </a:lnTo>
                  <a:close/>
                </a:path>
              </a:pathLst>
            </a:custGeom>
            <a:blipFill>
              <a:blip r:embed="rId16"/>
              <a:stretch>
                <a:fillRect/>
              </a:stretch>
            </a:blipFill>
          </p:spPr>
          <p:txBody>
            <a:bodyPr/>
            <a:lstStyle/>
            <a:p>
              <a:endParaRPr lang="fr-FR"/>
            </a:p>
          </p:txBody>
        </p:sp>
      </p:grpSp>
      <p:sp>
        <p:nvSpPr>
          <p:cNvPr id="24" name="Freeform 24"/>
          <p:cNvSpPr/>
          <p:nvPr/>
        </p:nvSpPr>
        <p:spPr>
          <a:xfrm>
            <a:off x="8611084" y="5793088"/>
            <a:ext cx="96909" cy="79588"/>
          </a:xfrm>
          <a:custGeom>
            <a:avLst/>
            <a:gdLst/>
            <a:ahLst/>
            <a:cxnLst/>
            <a:rect l="l" t="t" r="r" b="b"/>
            <a:pathLst>
              <a:path w="145363" h="119382">
                <a:moveTo>
                  <a:pt x="0" y="0"/>
                </a:moveTo>
                <a:lnTo>
                  <a:pt x="145362" y="0"/>
                </a:lnTo>
                <a:lnTo>
                  <a:pt x="145362" y="119381"/>
                </a:lnTo>
                <a:lnTo>
                  <a:pt x="0" y="119381"/>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fr-FR"/>
          </a:p>
        </p:txBody>
      </p:sp>
      <p:grpSp>
        <p:nvGrpSpPr>
          <p:cNvPr id="25" name="Group 25"/>
          <p:cNvGrpSpPr/>
          <p:nvPr/>
        </p:nvGrpSpPr>
        <p:grpSpPr>
          <a:xfrm>
            <a:off x="8656386" y="5649485"/>
            <a:ext cx="211621" cy="143534"/>
            <a:chOff x="0" y="0"/>
            <a:chExt cx="233680" cy="158496"/>
          </a:xfrm>
        </p:grpSpPr>
        <p:sp>
          <p:nvSpPr>
            <p:cNvPr id="26" name="Freeform 26"/>
            <p:cNvSpPr/>
            <p:nvPr/>
          </p:nvSpPr>
          <p:spPr>
            <a:xfrm>
              <a:off x="0" y="0"/>
              <a:ext cx="233680" cy="158496"/>
            </a:xfrm>
            <a:custGeom>
              <a:avLst/>
              <a:gdLst/>
              <a:ahLst/>
              <a:cxnLst/>
              <a:rect l="l" t="t" r="r" b="b"/>
              <a:pathLst>
                <a:path w="233680" h="158496">
                  <a:moveTo>
                    <a:pt x="0" y="0"/>
                  </a:moveTo>
                  <a:lnTo>
                    <a:pt x="233680" y="0"/>
                  </a:lnTo>
                  <a:lnTo>
                    <a:pt x="233680" y="158496"/>
                  </a:lnTo>
                  <a:lnTo>
                    <a:pt x="0" y="158496"/>
                  </a:lnTo>
                  <a:lnTo>
                    <a:pt x="0" y="0"/>
                  </a:lnTo>
                  <a:close/>
                </a:path>
              </a:pathLst>
            </a:custGeom>
            <a:blipFill>
              <a:blip r:embed="rId19"/>
              <a:stretch>
                <a:fillRect/>
              </a:stretch>
            </a:blipFill>
          </p:spPr>
          <p:txBody>
            <a:bodyPr/>
            <a:lstStyle/>
            <a:p>
              <a:endParaRPr lang="fr-FR"/>
            </a:p>
          </p:txBody>
        </p:sp>
      </p:grpSp>
      <p:sp>
        <p:nvSpPr>
          <p:cNvPr id="27" name="Freeform 27"/>
          <p:cNvSpPr/>
          <p:nvPr/>
        </p:nvSpPr>
        <p:spPr>
          <a:xfrm>
            <a:off x="8651429" y="5644114"/>
            <a:ext cx="219855" cy="152861"/>
          </a:xfrm>
          <a:custGeom>
            <a:avLst/>
            <a:gdLst/>
            <a:ahLst/>
            <a:cxnLst/>
            <a:rect l="l" t="t" r="r" b="b"/>
            <a:pathLst>
              <a:path w="329783" h="229292">
                <a:moveTo>
                  <a:pt x="0" y="0"/>
                </a:moveTo>
                <a:lnTo>
                  <a:pt x="329783" y="0"/>
                </a:lnTo>
                <a:lnTo>
                  <a:pt x="329783" y="229292"/>
                </a:lnTo>
                <a:lnTo>
                  <a:pt x="0" y="22929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fr-FR"/>
          </a:p>
        </p:txBody>
      </p:sp>
      <p:grpSp>
        <p:nvGrpSpPr>
          <p:cNvPr id="28" name="Group 28"/>
          <p:cNvGrpSpPr/>
          <p:nvPr/>
        </p:nvGrpSpPr>
        <p:grpSpPr>
          <a:xfrm>
            <a:off x="9173476" y="5708371"/>
            <a:ext cx="211621" cy="141694"/>
            <a:chOff x="0" y="0"/>
            <a:chExt cx="233680" cy="156464"/>
          </a:xfrm>
        </p:grpSpPr>
        <p:sp>
          <p:nvSpPr>
            <p:cNvPr id="29" name="Freeform 29"/>
            <p:cNvSpPr/>
            <p:nvPr/>
          </p:nvSpPr>
          <p:spPr>
            <a:xfrm>
              <a:off x="0" y="0"/>
              <a:ext cx="233680" cy="156464"/>
            </a:xfrm>
            <a:custGeom>
              <a:avLst/>
              <a:gdLst/>
              <a:ahLst/>
              <a:cxnLst/>
              <a:rect l="l" t="t" r="r" b="b"/>
              <a:pathLst>
                <a:path w="233680" h="156464">
                  <a:moveTo>
                    <a:pt x="0" y="0"/>
                  </a:moveTo>
                  <a:lnTo>
                    <a:pt x="233680" y="0"/>
                  </a:lnTo>
                  <a:lnTo>
                    <a:pt x="233680" y="156464"/>
                  </a:lnTo>
                  <a:lnTo>
                    <a:pt x="0" y="156464"/>
                  </a:lnTo>
                  <a:lnTo>
                    <a:pt x="0" y="0"/>
                  </a:lnTo>
                  <a:close/>
                </a:path>
              </a:pathLst>
            </a:custGeom>
            <a:blipFill>
              <a:blip r:embed="rId22"/>
              <a:stretch>
                <a:fillRect/>
              </a:stretch>
            </a:blipFill>
          </p:spPr>
          <p:txBody>
            <a:bodyPr/>
            <a:lstStyle/>
            <a:p>
              <a:endParaRPr lang="fr-FR"/>
            </a:p>
          </p:txBody>
        </p:sp>
      </p:grpSp>
      <p:sp>
        <p:nvSpPr>
          <p:cNvPr id="30" name="Freeform 30"/>
          <p:cNvSpPr/>
          <p:nvPr/>
        </p:nvSpPr>
        <p:spPr>
          <a:xfrm>
            <a:off x="9168359" y="5702287"/>
            <a:ext cx="219855" cy="151907"/>
          </a:xfrm>
          <a:custGeom>
            <a:avLst/>
            <a:gdLst/>
            <a:ahLst/>
            <a:cxnLst/>
            <a:rect l="l" t="t" r="r" b="b"/>
            <a:pathLst>
              <a:path w="329783" h="227860">
                <a:moveTo>
                  <a:pt x="0" y="0"/>
                </a:moveTo>
                <a:lnTo>
                  <a:pt x="329783" y="0"/>
                </a:lnTo>
                <a:lnTo>
                  <a:pt x="329783" y="227860"/>
                </a:lnTo>
                <a:lnTo>
                  <a:pt x="0" y="227860"/>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fr-FR"/>
          </a:p>
        </p:txBody>
      </p:sp>
      <p:grpSp>
        <p:nvGrpSpPr>
          <p:cNvPr id="31" name="Group 31"/>
          <p:cNvGrpSpPr/>
          <p:nvPr/>
        </p:nvGrpSpPr>
        <p:grpSpPr>
          <a:xfrm>
            <a:off x="9611438" y="5715732"/>
            <a:ext cx="252105" cy="171137"/>
            <a:chOff x="0" y="0"/>
            <a:chExt cx="278384" cy="188976"/>
          </a:xfrm>
        </p:grpSpPr>
        <p:sp>
          <p:nvSpPr>
            <p:cNvPr id="32" name="Freeform 32"/>
            <p:cNvSpPr/>
            <p:nvPr/>
          </p:nvSpPr>
          <p:spPr>
            <a:xfrm>
              <a:off x="0" y="0"/>
              <a:ext cx="278384" cy="188976"/>
            </a:xfrm>
            <a:custGeom>
              <a:avLst/>
              <a:gdLst/>
              <a:ahLst/>
              <a:cxnLst/>
              <a:rect l="l" t="t" r="r" b="b"/>
              <a:pathLst>
                <a:path w="278384" h="188976">
                  <a:moveTo>
                    <a:pt x="0" y="0"/>
                  </a:moveTo>
                  <a:lnTo>
                    <a:pt x="278384" y="0"/>
                  </a:lnTo>
                  <a:lnTo>
                    <a:pt x="278384" y="188976"/>
                  </a:lnTo>
                  <a:lnTo>
                    <a:pt x="0" y="188976"/>
                  </a:lnTo>
                  <a:lnTo>
                    <a:pt x="0" y="0"/>
                  </a:lnTo>
                  <a:close/>
                </a:path>
              </a:pathLst>
            </a:custGeom>
            <a:blipFill>
              <a:blip r:embed="rId25"/>
              <a:stretch>
                <a:fillRect/>
              </a:stretch>
            </a:blipFill>
          </p:spPr>
          <p:txBody>
            <a:bodyPr/>
            <a:lstStyle/>
            <a:p>
              <a:endParaRPr lang="fr-FR"/>
            </a:p>
          </p:txBody>
        </p:sp>
      </p:grpSp>
      <p:sp>
        <p:nvSpPr>
          <p:cNvPr id="33" name="Freeform 33"/>
          <p:cNvSpPr/>
          <p:nvPr/>
        </p:nvSpPr>
        <p:spPr>
          <a:xfrm>
            <a:off x="9604791" y="5709291"/>
            <a:ext cx="262294" cy="182177"/>
          </a:xfrm>
          <a:custGeom>
            <a:avLst/>
            <a:gdLst/>
            <a:ahLst/>
            <a:cxnLst/>
            <a:rect l="l" t="t" r="r" b="b"/>
            <a:pathLst>
              <a:path w="393441" h="273266">
                <a:moveTo>
                  <a:pt x="0" y="0"/>
                </a:moveTo>
                <a:lnTo>
                  <a:pt x="393441" y="0"/>
                </a:lnTo>
                <a:lnTo>
                  <a:pt x="393441" y="273266"/>
                </a:lnTo>
                <a:lnTo>
                  <a:pt x="0" y="273266"/>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fr-FR"/>
          </a:p>
        </p:txBody>
      </p:sp>
      <p:grpSp>
        <p:nvGrpSpPr>
          <p:cNvPr id="34" name="Group 34"/>
          <p:cNvGrpSpPr/>
          <p:nvPr/>
        </p:nvGrpSpPr>
        <p:grpSpPr>
          <a:xfrm>
            <a:off x="9401658" y="5697330"/>
            <a:ext cx="263145" cy="60726"/>
            <a:chOff x="0" y="0"/>
            <a:chExt cx="290576" cy="67056"/>
          </a:xfrm>
        </p:grpSpPr>
        <p:sp>
          <p:nvSpPr>
            <p:cNvPr id="35" name="Freeform 35"/>
            <p:cNvSpPr/>
            <p:nvPr/>
          </p:nvSpPr>
          <p:spPr>
            <a:xfrm>
              <a:off x="0" y="0"/>
              <a:ext cx="290576" cy="67056"/>
            </a:xfrm>
            <a:custGeom>
              <a:avLst/>
              <a:gdLst/>
              <a:ahLst/>
              <a:cxnLst/>
              <a:rect l="l" t="t" r="r" b="b"/>
              <a:pathLst>
                <a:path w="290576" h="67056">
                  <a:moveTo>
                    <a:pt x="113792" y="0"/>
                  </a:moveTo>
                  <a:lnTo>
                    <a:pt x="103632" y="2032"/>
                  </a:lnTo>
                  <a:lnTo>
                    <a:pt x="52832" y="12192"/>
                  </a:lnTo>
                  <a:lnTo>
                    <a:pt x="0" y="14224"/>
                  </a:lnTo>
                  <a:lnTo>
                    <a:pt x="4064" y="16256"/>
                  </a:lnTo>
                  <a:lnTo>
                    <a:pt x="20320" y="32512"/>
                  </a:lnTo>
                  <a:lnTo>
                    <a:pt x="36576" y="34544"/>
                  </a:lnTo>
                  <a:lnTo>
                    <a:pt x="24384" y="58928"/>
                  </a:lnTo>
                  <a:lnTo>
                    <a:pt x="22352" y="60960"/>
                  </a:lnTo>
                  <a:lnTo>
                    <a:pt x="50800" y="65024"/>
                  </a:lnTo>
                  <a:lnTo>
                    <a:pt x="142240" y="67056"/>
                  </a:lnTo>
                  <a:lnTo>
                    <a:pt x="142240" y="65024"/>
                  </a:lnTo>
                  <a:lnTo>
                    <a:pt x="158496" y="56896"/>
                  </a:lnTo>
                  <a:lnTo>
                    <a:pt x="164592" y="54864"/>
                  </a:lnTo>
                  <a:lnTo>
                    <a:pt x="180848" y="46736"/>
                  </a:lnTo>
                  <a:lnTo>
                    <a:pt x="186944" y="44704"/>
                  </a:lnTo>
                  <a:lnTo>
                    <a:pt x="203200" y="36576"/>
                  </a:lnTo>
                  <a:lnTo>
                    <a:pt x="211328" y="36576"/>
                  </a:lnTo>
                  <a:lnTo>
                    <a:pt x="256032" y="58928"/>
                  </a:lnTo>
                  <a:lnTo>
                    <a:pt x="278384" y="60960"/>
                  </a:lnTo>
                  <a:lnTo>
                    <a:pt x="278384" y="58928"/>
                  </a:lnTo>
                  <a:lnTo>
                    <a:pt x="288544" y="38608"/>
                  </a:lnTo>
                  <a:lnTo>
                    <a:pt x="290576" y="32512"/>
                  </a:lnTo>
                  <a:lnTo>
                    <a:pt x="284480" y="26416"/>
                  </a:lnTo>
                  <a:lnTo>
                    <a:pt x="282448" y="26416"/>
                  </a:lnTo>
                  <a:lnTo>
                    <a:pt x="282448" y="22352"/>
                  </a:lnTo>
                  <a:lnTo>
                    <a:pt x="274320" y="14224"/>
                  </a:lnTo>
                  <a:lnTo>
                    <a:pt x="272288" y="14224"/>
                  </a:lnTo>
                  <a:lnTo>
                    <a:pt x="272288" y="10160"/>
                  </a:lnTo>
                  <a:lnTo>
                    <a:pt x="262128" y="0"/>
                  </a:lnTo>
                  <a:close/>
                </a:path>
              </a:pathLst>
            </a:custGeom>
            <a:blipFill>
              <a:blip r:embed="rId28"/>
              <a:stretch>
                <a:fillRect/>
              </a:stretch>
            </a:blipFill>
          </p:spPr>
          <p:txBody>
            <a:bodyPr/>
            <a:lstStyle/>
            <a:p>
              <a:endParaRPr lang="fr-FR"/>
            </a:p>
          </p:txBody>
        </p:sp>
      </p:grpSp>
      <p:sp>
        <p:nvSpPr>
          <p:cNvPr id="36" name="Freeform 36"/>
          <p:cNvSpPr/>
          <p:nvPr/>
        </p:nvSpPr>
        <p:spPr>
          <a:xfrm>
            <a:off x="9397058" y="5690889"/>
            <a:ext cx="272346" cy="71767"/>
          </a:xfrm>
          <a:custGeom>
            <a:avLst/>
            <a:gdLst/>
            <a:ahLst/>
            <a:cxnLst/>
            <a:rect l="l" t="t" r="r" b="b"/>
            <a:pathLst>
              <a:path w="408519" h="107650">
                <a:moveTo>
                  <a:pt x="0" y="0"/>
                </a:moveTo>
                <a:lnTo>
                  <a:pt x="408520" y="0"/>
                </a:lnTo>
                <a:lnTo>
                  <a:pt x="408520" y="107651"/>
                </a:lnTo>
                <a:lnTo>
                  <a:pt x="0" y="107651"/>
                </a:lnTo>
                <a:lnTo>
                  <a:pt x="0" y="0"/>
                </a:lnTo>
                <a:close/>
              </a:path>
            </a:pathLst>
          </a:custGeom>
          <a:blipFill>
            <a:blip r:embed="rId29">
              <a:extLst>
                <a:ext uri="{96DAC541-7B7A-43D3-8B79-37D633B846F1}">
                  <asvg:svgBlip xmlns:asvg="http://schemas.microsoft.com/office/drawing/2016/SVG/main" r:embed="rId30"/>
                </a:ext>
              </a:extLst>
            </a:blip>
            <a:stretch>
              <a:fillRect/>
            </a:stretch>
          </a:blipFill>
        </p:spPr>
        <p:txBody>
          <a:bodyPr/>
          <a:lstStyle/>
          <a:p>
            <a:endParaRPr lang="fr-FR"/>
          </a:p>
        </p:txBody>
      </p:sp>
      <p:grpSp>
        <p:nvGrpSpPr>
          <p:cNvPr id="37" name="Group 37"/>
          <p:cNvGrpSpPr/>
          <p:nvPr/>
        </p:nvGrpSpPr>
        <p:grpSpPr>
          <a:xfrm>
            <a:off x="8958176" y="5673408"/>
            <a:ext cx="156415" cy="97529"/>
            <a:chOff x="0" y="0"/>
            <a:chExt cx="172720" cy="107696"/>
          </a:xfrm>
        </p:grpSpPr>
        <p:sp>
          <p:nvSpPr>
            <p:cNvPr id="38" name="Freeform 38"/>
            <p:cNvSpPr/>
            <p:nvPr/>
          </p:nvSpPr>
          <p:spPr>
            <a:xfrm>
              <a:off x="0" y="0"/>
              <a:ext cx="172720" cy="107696"/>
            </a:xfrm>
            <a:custGeom>
              <a:avLst/>
              <a:gdLst/>
              <a:ahLst/>
              <a:cxnLst/>
              <a:rect l="l" t="t" r="r" b="b"/>
              <a:pathLst>
                <a:path w="172720" h="107696">
                  <a:moveTo>
                    <a:pt x="0" y="0"/>
                  </a:moveTo>
                  <a:lnTo>
                    <a:pt x="172720" y="0"/>
                  </a:lnTo>
                  <a:lnTo>
                    <a:pt x="172720" y="107696"/>
                  </a:lnTo>
                  <a:lnTo>
                    <a:pt x="0" y="107696"/>
                  </a:lnTo>
                  <a:lnTo>
                    <a:pt x="0" y="0"/>
                  </a:lnTo>
                  <a:close/>
                </a:path>
              </a:pathLst>
            </a:custGeom>
            <a:blipFill>
              <a:blip r:embed="rId31"/>
              <a:stretch>
                <a:fillRect/>
              </a:stretch>
            </a:blipFill>
          </p:spPr>
          <p:txBody>
            <a:bodyPr/>
            <a:lstStyle/>
            <a:p>
              <a:endParaRPr lang="fr-FR"/>
            </a:p>
          </p:txBody>
        </p:sp>
      </p:grpSp>
      <p:sp>
        <p:nvSpPr>
          <p:cNvPr id="39" name="Freeform 39"/>
          <p:cNvSpPr/>
          <p:nvPr/>
        </p:nvSpPr>
        <p:spPr>
          <a:xfrm>
            <a:off x="8953230" y="5668277"/>
            <a:ext cx="165121" cy="106500"/>
          </a:xfrm>
          <a:custGeom>
            <a:avLst/>
            <a:gdLst/>
            <a:ahLst/>
            <a:cxnLst/>
            <a:rect l="l" t="t" r="r" b="b"/>
            <a:pathLst>
              <a:path w="247682" h="159750">
                <a:moveTo>
                  <a:pt x="0" y="0"/>
                </a:moveTo>
                <a:lnTo>
                  <a:pt x="247682" y="0"/>
                </a:lnTo>
                <a:lnTo>
                  <a:pt x="247682" y="159751"/>
                </a:lnTo>
                <a:lnTo>
                  <a:pt x="0" y="159751"/>
                </a:lnTo>
                <a:lnTo>
                  <a:pt x="0" y="0"/>
                </a:lnTo>
                <a:close/>
              </a:path>
            </a:pathLst>
          </a:custGeom>
          <a:blipFill>
            <a:blip r:embed="rId32">
              <a:extLst>
                <a:ext uri="{96DAC541-7B7A-43D3-8B79-37D633B846F1}">
                  <asvg:svgBlip xmlns:asvg="http://schemas.microsoft.com/office/drawing/2016/SVG/main" r:embed="rId33"/>
                </a:ext>
              </a:extLst>
            </a:blip>
            <a:stretch>
              <a:fillRect/>
            </a:stretch>
          </a:blipFill>
        </p:spPr>
        <p:txBody>
          <a:bodyPr/>
          <a:lstStyle/>
          <a:p>
            <a:endParaRPr lang="fr-FR"/>
          </a:p>
        </p:txBody>
      </p:sp>
      <p:grpSp>
        <p:nvGrpSpPr>
          <p:cNvPr id="40" name="Group 40"/>
          <p:cNvGrpSpPr/>
          <p:nvPr/>
        </p:nvGrpSpPr>
        <p:grpSpPr>
          <a:xfrm>
            <a:off x="9786255" y="5699170"/>
            <a:ext cx="103050" cy="58886"/>
            <a:chOff x="0" y="0"/>
            <a:chExt cx="113792" cy="65024"/>
          </a:xfrm>
        </p:grpSpPr>
        <p:sp>
          <p:nvSpPr>
            <p:cNvPr id="41" name="Freeform 41"/>
            <p:cNvSpPr/>
            <p:nvPr/>
          </p:nvSpPr>
          <p:spPr>
            <a:xfrm>
              <a:off x="0" y="0"/>
              <a:ext cx="113792" cy="65024"/>
            </a:xfrm>
            <a:custGeom>
              <a:avLst/>
              <a:gdLst/>
              <a:ahLst/>
              <a:cxnLst/>
              <a:rect l="l" t="t" r="r" b="b"/>
              <a:pathLst>
                <a:path w="113792" h="65024">
                  <a:moveTo>
                    <a:pt x="0" y="0"/>
                  </a:moveTo>
                  <a:lnTo>
                    <a:pt x="113792" y="0"/>
                  </a:lnTo>
                  <a:lnTo>
                    <a:pt x="113792" y="65024"/>
                  </a:lnTo>
                  <a:lnTo>
                    <a:pt x="0" y="65024"/>
                  </a:lnTo>
                  <a:lnTo>
                    <a:pt x="0" y="0"/>
                  </a:lnTo>
                  <a:close/>
                </a:path>
              </a:pathLst>
            </a:custGeom>
            <a:blipFill>
              <a:blip r:embed="rId34"/>
              <a:stretch>
                <a:fillRect/>
              </a:stretch>
            </a:blipFill>
          </p:spPr>
          <p:txBody>
            <a:bodyPr/>
            <a:lstStyle/>
            <a:p>
              <a:endParaRPr lang="fr-FR"/>
            </a:p>
          </p:txBody>
        </p:sp>
      </p:grpSp>
      <p:sp>
        <p:nvSpPr>
          <p:cNvPr id="42" name="Freeform 42"/>
          <p:cNvSpPr/>
          <p:nvPr/>
        </p:nvSpPr>
        <p:spPr>
          <a:xfrm>
            <a:off x="9781217" y="5693638"/>
            <a:ext cx="112723" cy="69018"/>
          </a:xfrm>
          <a:custGeom>
            <a:avLst/>
            <a:gdLst/>
            <a:ahLst/>
            <a:cxnLst/>
            <a:rect l="l" t="t" r="r" b="b"/>
            <a:pathLst>
              <a:path w="169084" h="103527">
                <a:moveTo>
                  <a:pt x="0" y="0"/>
                </a:moveTo>
                <a:lnTo>
                  <a:pt x="169084" y="0"/>
                </a:lnTo>
                <a:lnTo>
                  <a:pt x="169084" y="103528"/>
                </a:lnTo>
                <a:lnTo>
                  <a:pt x="0" y="103528"/>
                </a:lnTo>
                <a:lnTo>
                  <a:pt x="0" y="0"/>
                </a:lnTo>
                <a:close/>
              </a:path>
            </a:pathLst>
          </a:custGeom>
          <a:blipFill>
            <a:blip r:embed="rId35">
              <a:extLst>
                <a:ext uri="{96DAC541-7B7A-43D3-8B79-37D633B846F1}">
                  <asvg:svgBlip xmlns:asvg="http://schemas.microsoft.com/office/drawing/2016/SVG/main" r:embed="rId36"/>
                </a:ext>
              </a:extLst>
            </a:blip>
            <a:stretch>
              <a:fillRect/>
            </a:stretch>
          </a:blipFill>
        </p:spPr>
        <p:txBody>
          <a:bodyPr/>
          <a:lstStyle/>
          <a:p>
            <a:endParaRPr lang="fr-FR"/>
          </a:p>
        </p:txBody>
      </p:sp>
      <p:grpSp>
        <p:nvGrpSpPr>
          <p:cNvPr id="43" name="Group 43"/>
          <p:cNvGrpSpPr/>
          <p:nvPr/>
        </p:nvGrpSpPr>
        <p:grpSpPr>
          <a:xfrm>
            <a:off x="9758652" y="5620042"/>
            <a:ext cx="110411" cy="86489"/>
            <a:chOff x="0" y="0"/>
            <a:chExt cx="121920" cy="95504"/>
          </a:xfrm>
        </p:grpSpPr>
        <p:sp>
          <p:nvSpPr>
            <p:cNvPr id="44" name="Freeform 44"/>
            <p:cNvSpPr/>
            <p:nvPr/>
          </p:nvSpPr>
          <p:spPr>
            <a:xfrm>
              <a:off x="0" y="0"/>
              <a:ext cx="121920" cy="95504"/>
            </a:xfrm>
            <a:custGeom>
              <a:avLst/>
              <a:gdLst/>
              <a:ahLst/>
              <a:cxnLst/>
              <a:rect l="l" t="t" r="r" b="b"/>
              <a:pathLst>
                <a:path w="121920" h="95504">
                  <a:moveTo>
                    <a:pt x="0" y="0"/>
                  </a:moveTo>
                  <a:lnTo>
                    <a:pt x="121920" y="0"/>
                  </a:lnTo>
                  <a:lnTo>
                    <a:pt x="121920" y="95504"/>
                  </a:lnTo>
                  <a:lnTo>
                    <a:pt x="0" y="95504"/>
                  </a:lnTo>
                  <a:lnTo>
                    <a:pt x="0" y="0"/>
                  </a:lnTo>
                  <a:close/>
                </a:path>
              </a:pathLst>
            </a:custGeom>
            <a:blipFill>
              <a:blip r:embed="rId37"/>
              <a:stretch>
                <a:fillRect/>
              </a:stretch>
            </a:blipFill>
          </p:spPr>
          <p:txBody>
            <a:bodyPr/>
            <a:lstStyle/>
            <a:p>
              <a:endParaRPr lang="fr-FR"/>
            </a:p>
          </p:txBody>
        </p:sp>
      </p:grpSp>
      <p:sp>
        <p:nvSpPr>
          <p:cNvPr id="45" name="Freeform 45"/>
          <p:cNvSpPr/>
          <p:nvPr/>
        </p:nvSpPr>
        <p:spPr>
          <a:xfrm>
            <a:off x="9753374" y="5614959"/>
            <a:ext cx="120531" cy="95666"/>
          </a:xfrm>
          <a:custGeom>
            <a:avLst/>
            <a:gdLst/>
            <a:ahLst/>
            <a:cxnLst/>
            <a:rect l="l" t="t" r="r" b="b"/>
            <a:pathLst>
              <a:path w="180797" h="143499">
                <a:moveTo>
                  <a:pt x="0" y="0"/>
                </a:moveTo>
                <a:lnTo>
                  <a:pt x="180797" y="0"/>
                </a:lnTo>
                <a:lnTo>
                  <a:pt x="180797" y="143499"/>
                </a:lnTo>
                <a:lnTo>
                  <a:pt x="0" y="143499"/>
                </a:lnTo>
                <a:lnTo>
                  <a:pt x="0" y="0"/>
                </a:lnTo>
                <a:close/>
              </a:path>
            </a:pathLst>
          </a:custGeom>
          <a:blipFill>
            <a:blip r:embed="rId38">
              <a:extLst>
                <a:ext uri="{96DAC541-7B7A-43D3-8B79-37D633B846F1}">
                  <asvg:svgBlip xmlns:asvg="http://schemas.microsoft.com/office/drawing/2016/SVG/main" r:embed="rId39"/>
                </a:ext>
              </a:extLst>
            </a:blip>
            <a:stretch>
              <a:fillRect/>
            </a:stretch>
          </a:blipFill>
        </p:spPr>
        <p:txBody>
          <a:bodyPr/>
          <a:lstStyle/>
          <a:p>
            <a:endParaRPr lang="fr-FR"/>
          </a:p>
        </p:txBody>
      </p:sp>
      <p:grpSp>
        <p:nvGrpSpPr>
          <p:cNvPr id="46" name="Group 46"/>
          <p:cNvGrpSpPr/>
          <p:nvPr/>
        </p:nvGrpSpPr>
        <p:grpSpPr>
          <a:xfrm>
            <a:off x="9162435" y="5686289"/>
            <a:ext cx="93849" cy="77287"/>
            <a:chOff x="0" y="0"/>
            <a:chExt cx="103632" cy="85344"/>
          </a:xfrm>
        </p:grpSpPr>
        <p:sp>
          <p:nvSpPr>
            <p:cNvPr id="47" name="Freeform 47"/>
            <p:cNvSpPr/>
            <p:nvPr/>
          </p:nvSpPr>
          <p:spPr>
            <a:xfrm>
              <a:off x="0" y="0"/>
              <a:ext cx="103632" cy="85344"/>
            </a:xfrm>
            <a:custGeom>
              <a:avLst/>
              <a:gdLst/>
              <a:ahLst/>
              <a:cxnLst/>
              <a:rect l="l" t="t" r="r" b="b"/>
              <a:pathLst>
                <a:path w="103632" h="85344">
                  <a:moveTo>
                    <a:pt x="0" y="0"/>
                  </a:moveTo>
                  <a:lnTo>
                    <a:pt x="103632" y="0"/>
                  </a:lnTo>
                  <a:lnTo>
                    <a:pt x="103632" y="85344"/>
                  </a:lnTo>
                  <a:lnTo>
                    <a:pt x="0" y="85344"/>
                  </a:lnTo>
                  <a:lnTo>
                    <a:pt x="0" y="0"/>
                  </a:lnTo>
                  <a:close/>
                </a:path>
              </a:pathLst>
            </a:custGeom>
            <a:blipFill>
              <a:blip r:embed="rId40"/>
              <a:stretch>
                <a:fillRect/>
              </a:stretch>
            </a:blipFill>
          </p:spPr>
          <p:txBody>
            <a:bodyPr/>
            <a:lstStyle/>
            <a:p>
              <a:endParaRPr lang="fr-FR"/>
            </a:p>
          </p:txBody>
        </p:sp>
      </p:grpSp>
      <p:sp>
        <p:nvSpPr>
          <p:cNvPr id="48" name="Freeform 48"/>
          <p:cNvSpPr/>
          <p:nvPr/>
        </p:nvSpPr>
        <p:spPr>
          <a:xfrm>
            <a:off x="9156937" y="5680204"/>
            <a:ext cx="104235" cy="87604"/>
          </a:xfrm>
          <a:custGeom>
            <a:avLst/>
            <a:gdLst/>
            <a:ahLst/>
            <a:cxnLst/>
            <a:rect l="l" t="t" r="r" b="b"/>
            <a:pathLst>
              <a:path w="156352" h="131406">
                <a:moveTo>
                  <a:pt x="0" y="0"/>
                </a:moveTo>
                <a:lnTo>
                  <a:pt x="156352" y="0"/>
                </a:lnTo>
                <a:lnTo>
                  <a:pt x="156352" y="131406"/>
                </a:lnTo>
                <a:lnTo>
                  <a:pt x="0" y="131406"/>
                </a:lnTo>
                <a:lnTo>
                  <a:pt x="0" y="0"/>
                </a:lnTo>
                <a:close/>
              </a:path>
            </a:pathLst>
          </a:custGeom>
          <a:blipFill>
            <a:blip r:embed="rId41">
              <a:extLst>
                <a:ext uri="{96DAC541-7B7A-43D3-8B79-37D633B846F1}">
                  <asvg:svgBlip xmlns:asvg="http://schemas.microsoft.com/office/drawing/2016/SVG/main" r:embed="rId42"/>
                </a:ext>
              </a:extLst>
            </a:blip>
            <a:stretch>
              <a:fillRect/>
            </a:stretch>
          </a:blipFill>
        </p:spPr>
        <p:txBody>
          <a:bodyPr/>
          <a:lstStyle/>
          <a:p>
            <a:endParaRPr lang="fr-FR"/>
          </a:p>
        </p:txBody>
      </p:sp>
      <p:grpSp>
        <p:nvGrpSpPr>
          <p:cNvPr id="49" name="Group 49"/>
          <p:cNvGrpSpPr/>
          <p:nvPr/>
        </p:nvGrpSpPr>
        <p:grpSpPr>
          <a:xfrm>
            <a:off x="8597501" y="5756216"/>
            <a:ext cx="161935" cy="57045"/>
            <a:chOff x="0" y="0"/>
            <a:chExt cx="178816" cy="62992"/>
          </a:xfrm>
        </p:grpSpPr>
        <p:sp>
          <p:nvSpPr>
            <p:cNvPr id="50" name="Freeform 50"/>
            <p:cNvSpPr/>
            <p:nvPr/>
          </p:nvSpPr>
          <p:spPr>
            <a:xfrm>
              <a:off x="0" y="0"/>
              <a:ext cx="178816" cy="62992"/>
            </a:xfrm>
            <a:custGeom>
              <a:avLst/>
              <a:gdLst/>
              <a:ahLst/>
              <a:cxnLst/>
              <a:rect l="l" t="t" r="r" b="b"/>
              <a:pathLst>
                <a:path w="178816" h="62992">
                  <a:moveTo>
                    <a:pt x="0" y="0"/>
                  </a:moveTo>
                  <a:lnTo>
                    <a:pt x="178816" y="0"/>
                  </a:lnTo>
                  <a:lnTo>
                    <a:pt x="178816" y="62992"/>
                  </a:lnTo>
                  <a:lnTo>
                    <a:pt x="0" y="62992"/>
                  </a:lnTo>
                  <a:lnTo>
                    <a:pt x="0" y="0"/>
                  </a:lnTo>
                  <a:close/>
                </a:path>
              </a:pathLst>
            </a:custGeom>
            <a:blipFill>
              <a:blip r:embed="rId43"/>
              <a:stretch>
                <a:fillRect/>
              </a:stretch>
            </a:blipFill>
          </p:spPr>
          <p:txBody>
            <a:bodyPr/>
            <a:lstStyle/>
            <a:p>
              <a:endParaRPr lang="fr-FR"/>
            </a:p>
          </p:txBody>
        </p:sp>
      </p:grpSp>
      <p:sp>
        <p:nvSpPr>
          <p:cNvPr id="51" name="Freeform 51"/>
          <p:cNvSpPr/>
          <p:nvPr/>
        </p:nvSpPr>
        <p:spPr>
          <a:xfrm>
            <a:off x="8590704" y="5749982"/>
            <a:ext cx="172149" cy="67879"/>
          </a:xfrm>
          <a:custGeom>
            <a:avLst/>
            <a:gdLst/>
            <a:ahLst/>
            <a:cxnLst/>
            <a:rect l="l" t="t" r="r" b="b"/>
            <a:pathLst>
              <a:path w="258223" h="101819">
                <a:moveTo>
                  <a:pt x="0" y="0"/>
                </a:moveTo>
                <a:lnTo>
                  <a:pt x="258223" y="0"/>
                </a:lnTo>
                <a:lnTo>
                  <a:pt x="258223" y="101820"/>
                </a:lnTo>
                <a:lnTo>
                  <a:pt x="0" y="101820"/>
                </a:lnTo>
                <a:lnTo>
                  <a:pt x="0" y="0"/>
                </a:lnTo>
                <a:close/>
              </a:path>
            </a:pathLst>
          </a:custGeom>
          <a:blipFill>
            <a:blip r:embed="rId44">
              <a:extLst>
                <a:ext uri="{96DAC541-7B7A-43D3-8B79-37D633B846F1}">
                  <asvg:svgBlip xmlns:asvg="http://schemas.microsoft.com/office/drawing/2016/SVG/main" r:embed="rId45"/>
                </a:ext>
              </a:extLst>
            </a:blip>
            <a:stretch>
              <a:fillRect/>
            </a:stretch>
          </a:blipFill>
        </p:spPr>
        <p:txBody>
          <a:bodyPr/>
          <a:lstStyle/>
          <a:p>
            <a:endParaRPr lang="fr-FR"/>
          </a:p>
        </p:txBody>
      </p:sp>
      <p:grpSp>
        <p:nvGrpSpPr>
          <p:cNvPr id="52" name="Group 52"/>
          <p:cNvGrpSpPr/>
          <p:nvPr/>
        </p:nvGrpSpPr>
        <p:grpSpPr>
          <a:xfrm>
            <a:off x="8842245" y="5739654"/>
            <a:ext cx="160095" cy="58886"/>
            <a:chOff x="0" y="0"/>
            <a:chExt cx="176784" cy="65024"/>
          </a:xfrm>
        </p:grpSpPr>
        <p:sp>
          <p:nvSpPr>
            <p:cNvPr id="53" name="Freeform 53"/>
            <p:cNvSpPr/>
            <p:nvPr/>
          </p:nvSpPr>
          <p:spPr>
            <a:xfrm>
              <a:off x="0" y="0"/>
              <a:ext cx="176784" cy="65024"/>
            </a:xfrm>
            <a:custGeom>
              <a:avLst/>
              <a:gdLst/>
              <a:ahLst/>
              <a:cxnLst/>
              <a:rect l="l" t="t" r="r" b="b"/>
              <a:pathLst>
                <a:path w="176784" h="65024">
                  <a:moveTo>
                    <a:pt x="0" y="0"/>
                  </a:moveTo>
                  <a:lnTo>
                    <a:pt x="176784" y="0"/>
                  </a:lnTo>
                  <a:lnTo>
                    <a:pt x="176784" y="65024"/>
                  </a:lnTo>
                  <a:lnTo>
                    <a:pt x="0" y="65024"/>
                  </a:lnTo>
                  <a:lnTo>
                    <a:pt x="0" y="0"/>
                  </a:lnTo>
                  <a:close/>
                </a:path>
              </a:pathLst>
            </a:custGeom>
            <a:blipFill>
              <a:blip r:embed="rId46"/>
              <a:stretch>
                <a:fillRect/>
              </a:stretch>
            </a:blipFill>
          </p:spPr>
          <p:txBody>
            <a:bodyPr/>
            <a:lstStyle/>
            <a:p>
              <a:endParaRPr lang="fr-FR"/>
            </a:p>
          </p:txBody>
        </p:sp>
      </p:grpSp>
      <p:sp>
        <p:nvSpPr>
          <p:cNvPr id="54" name="Freeform 54"/>
          <p:cNvSpPr/>
          <p:nvPr/>
        </p:nvSpPr>
        <p:spPr>
          <a:xfrm>
            <a:off x="8835447" y="5733420"/>
            <a:ext cx="170343" cy="68179"/>
          </a:xfrm>
          <a:custGeom>
            <a:avLst/>
            <a:gdLst/>
            <a:ahLst/>
            <a:cxnLst/>
            <a:rect l="l" t="t" r="r" b="b"/>
            <a:pathLst>
              <a:path w="255514" h="102268">
                <a:moveTo>
                  <a:pt x="0" y="0"/>
                </a:moveTo>
                <a:lnTo>
                  <a:pt x="255514" y="0"/>
                </a:lnTo>
                <a:lnTo>
                  <a:pt x="255514" y="102268"/>
                </a:lnTo>
                <a:lnTo>
                  <a:pt x="0" y="102268"/>
                </a:lnTo>
                <a:lnTo>
                  <a:pt x="0" y="0"/>
                </a:lnTo>
                <a:close/>
              </a:path>
            </a:pathLst>
          </a:custGeom>
          <a:blipFill>
            <a:blip r:embed="rId47">
              <a:extLst>
                <a:ext uri="{96DAC541-7B7A-43D3-8B79-37D633B846F1}">
                  <asvg:svgBlip xmlns:asvg="http://schemas.microsoft.com/office/drawing/2016/SVG/main" r:embed="rId48"/>
                </a:ext>
              </a:extLst>
            </a:blip>
            <a:stretch>
              <a:fillRect/>
            </a:stretch>
          </a:blipFill>
        </p:spPr>
        <p:txBody>
          <a:bodyPr/>
          <a:lstStyle/>
          <a:p>
            <a:endParaRPr lang="fr-FR"/>
          </a:p>
        </p:txBody>
      </p:sp>
      <p:grpSp>
        <p:nvGrpSpPr>
          <p:cNvPr id="55" name="Group 55"/>
          <p:cNvGrpSpPr/>
          <p:nvPr/>
        </p:nvGrpSpPr>
        <p:grpSpPr>
          <a:xfrm>
            <a:off x="9020742" y="5713892"/>
            <a:ext cx="119611" cy="143534"/>
            <a:chOff x="0" y="0"/>
            <a:chExt cx="132080" cy="158496"/>
          </a:xfrm>
        </p:grpSpPr>
        <p:sp>
          <p:nvSpPr>
            <p:cNvPr id="56" name="Freeform 56"/>
            <p:cNvSpPr/>
            <p:nvPr/>
          </p:nvSpPr>
          <p:spPr>
            <a:xfrm>
              <a:off x="0" y="0"/>
              <a:ext cx="132080" cy="158496"/>
            </a:xfrm>
            <a:custGeom>
              <a:avLst/>
              <a:gdLst/>
              <a:ahLst/>
              <a:cxnLst/>
              <a:rect l="l" t="t" r="r" b="b"/>
              <a:pathLst>
                <a:path w="132080" h="158496">
                  <a:moveTo>
                    <a:pt x="0" y="0"/>
                  </a:moveTo>
                  <a:lnTo>
                    <a:pt x="132080" y="0"/>
                  </a:lnTo>
                  <a:lnTo>
                    <a:pt x="132080" y="158496"/>
                  </a:lnTo>
                  <a:lnTo>
                    <a:pt x="0" y="158496"/>
                  </a:lnTo>
                  <a:lnTo>
                    <a:pt x="0" y="0"/>
                  </a:lnTo>
                  <a:close/>
                </a:path>
              </a:pathLst>
            </a:custGeom>
            <a:blipFill>
              <a:blip r:embed="rId49"/>
              <a:stretch>
                <a:fillRect/>
              </a:stretch>
            </a:blipFill>
          </p:spPr>
          <p:txBody>
            <a:bodyPr/>
            <a:lstStyle/>
            <a:p>
              <a:endParaRPr lang="fr-FR"/>
            </a:p>
          </p:txBody>
        </p:sp>
      </p:grpSp>
      <p:sp>
        <p:nvSpPr>
          <p:cNvPr id="57" name="Freeform 57"/>
          <p:cNvSpPr/>
          <p:nvPr/>
        </p:nvSpPr>
        <p:spPr>
          <a:xfrm>
            <a:off x="9015992" y="5707393"/>
            <a:ext cx="128893" cy="153448"/>
          </a:xfrm>
          <a:custGeom>
            <a:avLst/>
            <a:gdLst/>
            <a:ahLst/>
            <a:cxnLst/>
            <a:rect l="l" t="t" r="r" b="b"/>
            <a:pathLst>
              <a:path w="193339" h="230172">
                <a:moveTo>
                  <a:pt x="0" y="0"/>
                </a:moveTo>
                <a:lnTo>
                  <a:pt x="193339" y="0"/>
                </a:lnTo>
                <a:lnTo>
                  <a:pt x="193339" y="230172"/>
                </a:lnTo>
                <a:lnTo>
                  <a:pt x="0" y="230172"/>
                </a:lnTo>
                <a:lnTo>
                  <a:pt x="0" y="0"/>
                </a:lnTo>
                <a:close/>
              </a:path>
            </a:pathLst>
          </a:custGeom>
          <a:blipFill>
            <a:blip r:embed="rId50">
              <a:extLst>
                <a:ext uri="{96DAC541-7B7A-43D3-8B79-37D633B846F1}">
                  <asvg:svgBlip xmlns:asvg="http://schemas.microsoft.com/office/drawing/2016/SVG/main" r:embed="rId51"/>
                </a:ext>
              </a:extLst>
            </a:blip>
            <a:stretch>
              <a:fillRect/>
            </a:stretch>
          </a:blipFill>
        </p:spPr>
        <p:txBody>
          <a:bodyPr/>
          <a:lstStyle/>
          <a:p>
            <a:endParaRPr lang="fr-FR"/>
          </a:p>
        </p:txBody>
      </p:sp>
      <p:grpSp>
        <p:nvGrpSpPr>
          <p:cNvPr id="58" name="Group 58"/>
          <p:cNvGrpSpPr/>
          <p:nvPr/>
        </p:nvGrpSpPr>
        <p:grpSpPr>
          <a:xfrm>
            <a:off x="9451343" y="5780138"/>
            <a:ext cx="101210" cy="73607"/>
            <a:chOff x="0" y="0"/>
            <a:chExt cx="111760" cy="81280"/>
          </a:xfrm>
        </p:grpSpPr>
        <p:sp>
          <p:nvSpPr>
            <p:cNvPr id="59" name="Freeform 59"/>
            <p:cNvSpPr/>
            <p:nvPr/>
          </p:nvSpPr>
          <p:spPr>
            <a:xfrm>
              <a:off x="0" y="0"/>
              <a:ext cx="111760" cy="81280"/>
            </a:xfrm>
            <a:custGeom>
              <a:avLst/>
              <a:gdLst/>
              <a:ahLst/>
              <a:cxnLst/>
              <a:rect l="l" t="t" r="r" b="b"/>
              <a:pathLst>
                <a:path w="111760" h="81280">
                  <a:moveTo>
                    <a:pt x="0" y="0"/>
                  </a:moveTo>
                  <a:lnTo>
                    <a:pt x="111760" y="0"/>
                  </a:lnTo>
                  <a:lnTo>
                    <a:pt x="111760" y="81280"/>
                  </a:lnTo>
                  <a:lnTo>
                    <a:pt x="0" y="81280"/>
                  </a:lnTo>
                  <a:lnTo>
                    <a:pt x="0" y="0"/>
                  </a:lnTo>
                  <a:close/>
                </a:path>
              </a:pathLst>
            </a:custGeom>
            <a:blipFill>
              <a:blip r:embed="rId52"/>
              <a:stretch>
                <a:fillRect/>
              </a:stretch>
            </a:blipFill>
          </p:spPr>
          <p:txBody>
            <a:bodyPr/>
            <a:lstStyle/>
            <a:p>
              <a:endParaRPr lang="fr-FR"/>
            </a:p>
          </p:txBody>
        </p:sp>
      </p:grpSp>
      <p:sp>
        <p:nvSpPr>
          <p:cNvPr id="60" name="Freeform 60"/>
          <p:cNvSpPr/>
          <p:nvPr/>
        </p:nvSpPr>
        <p:spPr>
          <a:xfrm>
            <a:off x="9445224" y="5775249"/>
            <a:ext cx="112124" cy="81428"/>
          </a:xfrm>
          <a:custGeom>
            <a:avLst/>
            <a:gdLst/>
            <a:ahLst/>
            <a:cxnLst/>
            <a:rect l="l" t="t" r="r" b="b"/>
            <a:pathLst>
              <a:path w="168186" h="122142">
                <a:moveTo>
                  <a:pt x="0" y="0"/>
                </a:moveTo>
                <a:lnTo>
                  <a:pt x="168187" y="0"/>
                </a:lnTo>
                <a:lnTo>
                  <a:pt x="168187" y="122142"/>
                </a:lnTo>
                <a:lnTo>
                  <a:pt x="0" y="122142"/>
                </a:lnTo>
                <a:lnTo>
                  <a:pt x="0" y="0"/>
                </a:lnTo>
                <a:close/>
              </a:path>
            </a:pathLst>
          </a:custGeom>
          <a:blipFill>
            <a:blip r:embed="rId53">
              <a:extLst>
                <a:ext uri="{96DAC541-7B7A-43D3-8B79-37D633B846F1}">
                  <asvg:svgBlip xmlns:asvg="http://schemas.microsoft.com/office/drawing/2016/SVG/main" r:embed="rId54"/>
                </a:ext>
              </a:extLst>
            </a:blip>
            <a:stretch>
              <a:fillRect/>
            </a:stretch>
          </a:blipFill>
        </p:spPr>
        <p:txBody>
          <a:bodyPr/>
          <a:lstStyle/>
          <a:p>
            <a:endParaRPr lang="fr-FR"/>
          </a:p>
        </p:txBody>
      </p:sp>
      <p:grpSp>
        <p:nvGrpSpPr>
          <p:cNvPr id="61" name="Group 61"/>
          <p:cNvGrpSpPr/>
          <p:nvPr/>
        </p:nvGrpSpPr>
        <p:grpSpPr>
          <a:xfrm>
            <a:off x="8779678" y="5925512"/>
            <a:ext cx="130653" cy="145374"/>
            <a:chOff x="0" y="0"/>
            <a:chExt cx="144272" cy="160528"/>
          </a:xfrm>
        </p:grpSpPr>
        <p:sp>
          <p:nvSpPr>
            <p:cNvPr id="62" name="Freeform 62"/>
            <p:cNvSpPr/>
            <p:nvPr/>
          </p:nvSpPr>
          <p:spPr>
            <a:xfrm>
              <a:off x="0" y="0"/>
              <a:ext cx="144272" cy="160528"/>
            </a:xfrm>
            <a:custGeom>
              <a:avLst/>
              <a:gdLst/>
              <a:ahLst/>
              <a:cxnLst/>
              <a:rect l="l" t="t" r="r" b="b"/>
              <a:pathLst>
                <a:path w="144272" h="160528">
                  <a:moveTo>
                    <a:pt x="0" y="0"/>
                  </a:moveTo>
                  <a:lnTo>
                    <a:pt x="144272" y="0"/>
                  </a:lnTo>
                  <a:lnTo>
                    <a:pt x="144272" y="160528"/>
                  </a:lnTo>
                  <a:lnTo>
                    <a:pt x="0" y="160528"/>
                  </a:lnTo>
                  <a:lnTo>
                    <a:pt x="0" y="0"/>
                  </a:lnTo>
                  <a:close/>
                </a:path>
              </a:pathLst>
            </a:custGeom>
            <a:blipFill>
              <a:blip r:embed="rId55"/>
              <a:stretch>
                <a:fillRect/>
              </a:stretch>
            </a:blipFill>
          </p:spPr>
          <p:txBody>
            <a:bodyPr/>
            <a:lstStyle/>
            <a:p>
              <a:endParaRPr lang="fr-FR"/>
            </a:p>
          </p:txBody>
        </p:sp>
      </p:grpSp>
      <p:sp>
        <p:nvSpPr>
          <p:cNvPr id="63" name="Freeform 63"/>
          <p:cNvSpPr/>
          <p:nvPr/>
        </p:nvSpPr>
        <p:spPr>
          <a:xfrm>
            <a:off x="8774123" y="5920382"/>
            <a:ext cx="139681" cy="155185"/>
          </a:xfrm>
          <a:custGeom>
            <a:avLst/>
            <a:gdLst/>
            <a:ahLst/>
            <a:cxnLst/>
            <a:rect l="l" t="t" r="r" b="b"/>
            <a:pathLst>
              <a:path w="209521" h="232777">
                <a:moveTo>
                  <a:pt x="0" y="0"/>
                </a:moveTo>
                <a:lnTo>
                  <a:pt x="209522" y="0"/>
                </a:lnTo>
                <a:lnTo>
                  <a:pt x="209522" y="232777"/>
                </a:lnTo>
                <a:lnTo>
                  <a:pt x="0" y="232777"/>
                </a:lnTo>
                <a:lnTo>
                  <a:pt x="0" y="0"/>
                </a:lnTo>
                <a:close/>
              </a:path>
            </a:pathLst>
          </a:custGeom>
          <a:blipFill>
            <a:blip r:embed="rId56">
              <a:extLst>
                <a:ext uri="{96DAC541-7B7A-43D3-8B79-37D633B846F1}">
                  <asvg:svgBlip xmlns:asvg="http://schemas.microsoft.com/office/drawing/2016/SVG/main" r:embed="rId57"/>
                </a:ext>
              </a:extLst>
            </a:blip>
            <a:stretch>
              <a:fillRect/>
            </a:stretch>
          </a:blipFill>
        </p:spPr>
        <p:txBody>
          <a:bodyPr/>
          <a:lstStyle/>
          <a:p>
            <a:endParaRPr lang="fr-FR"/>
          </a:p>
        </p:txBody>
      </p:sp>
      <p:grpSp>
        <p:nvGrpSpPr>
          <p:cNvPr id="64" name="Group 64"/>
          <p:cNvGrpSpPr/>
          <p:nvPr/>
        </p:nvGrpSpPr>
        <p:grpSpPr>
          <a:xfrm>
            <a:off x="8601181" y="5989918"/>
            <a:ext cx="99369" cy="49685"/>
            <a:chOff x="0" y="0"/>
            <a:chExt cx="109728" cy="54864"/>
          </a:xfrm>
        </p:grpSpPr>
        <p:sp>
          <p:nvSpPr>
            <p:cNvPr id="65" name="Freeform 65"/>
            <p:cNvSpPr/>
            <p:nvPr/>
          </p:nvSpPr>
          <p:spPr>
            <a:xfrm>
              <a:off x="0" y="0"/>
              <a:ext cx="109728" cy="54864"/>
            </a:xfrm>
            <a:custGeom>
              <a:avLst/>
              <a:gdLst/>
              <a:ahLst/>
              <a:cxnLst/>
              <a:rect l="l" t="t" r="r" b="b"/>
              <a:pathLst>
                <a:path w="109728" h="54864">
                  <a:moveTo>
                    <a:pt x="0" y="0"/>
                  </a:moveTo>
                  <a:lnTo>
                    <a:pt x="109728" y="0"/>
                  </a:lnTo>
                  <a:lnTo>
                    <a:pt x="109728" y="54864"/>
                  </a:lnTo>
                  <a:lnTo>
                    <a:pt x="0" y="54864"/>
                  </a:lnTo>
                  <a:lnTo>
                    <a:pt x="0" y="0"/>
                  </a:lnTo>
                  <a:close/>
                </a:path>
              </a:pathLst>
            </a:custGeom>
            <a:blipFill>
              <a:blip r:embed="rId58"/>
              <a:stretch>
                <a:fillRect/>
              </a:stretch>
            </a:blipFill>
          </p:spPr>
          <p:txBody>
            <a:bodyPr/>
            <a:lstStyle/>
            <a:p>
              <a:endParaRPr lang="fr-FR"/>
            </a:p>
          </p:txBody>
        </p:sp>
      </p:grpSp>
      <p:sp>
        <p:nvSpPr>
          <p:cNvPr id="66" name="Freeform 66"/>
          <p:cNvSpPr/>
          <p:nvPr/>
        </p:nvSpPr>
        <p:spPr>
          <a:xfrm>
            <a:off x="8596396" y="5984628"/>
            <a:ext cx="108961" cy="58598"/>
          </a:xfrm>
          <a:custGeom>
            <a:avLst/>
            <a:gdLst/>
            <a:ahLst/>
            <a:cxnLst/>
            <a:rect l="l" t="t" r="r" b="b"/>
            <a:pathLst>
              <a:path w="163442" h="87897">
                <a:moveTo>
                  <a:pt x="0" y="0"/>
                </a:moveTo>
                <a:lnTo>
                  <a:pt x="163442" y="0"/>
                </a:lnTo>
                <a:lnTo>
                  <a:pt x="163442" y="87897"/>
                </a:lnTo>
                <a:lnTo>
                  <a:pt x="0" y="87897"/>
                </a:lnTo>
                <a:lnTo>
                  <a:pt x="0" y="0"/>
                </a:lnTo>
                <a:close/>
              </a:path>
            </a:pathLst>
          </a:custGeom>
          <a:blipFill>
            <a:blip r:embed="rId59">
              <a:extLst>
                <a:ext uri="{96DAC541-7B7A-43D3-8B79-37D633B846F1}">
                  <asvg:svgBlip xmlns:asvg="http://schemas.microsoft.com/office/drawing/2016/SVG/main" r:embed="rId60"/>
                </a:ext>
              </a:extLst>
            </a:blip>
            <a:stretch>
              <a:fillRect/>
            </a:stretch>
          </a:blipFill>
        </p:spPr>
        <p:txBody>
          <a:bodyPr/>
          <a:lstStyle/>
          <a:p>
            <a:endParaRPr lang="fr-FR"/>
          </a:p>
        </p:txBody>
      </p:sp>
      <p:grpSp>
        <p:nvGrpSpPr>
          <p:cNvPr id="67" name="Group 67"/>
          <p:cNvGrpSpPr/>
          <p:nvPr/>
        </p:nvGrpSpPr>
        <p:grpSpPr>
          <a:xfrm>
            <a:off x="8626943" y="5868466"/>
            <a:ext cx="248424" cy="57045"/>
            <a:chOff x="0" y="0"/>
            <a:chExt cx="274320" cy="62992"/>
          </a:xfrm>
        </p:grpSpPr>
        <p:sp>
          <p:nvSpPr>
            <p:cNvPr id="68" name="Freeform 68"/>
            <p:cNvSpPr/>
            <p:nvPr/>
          </p:nvSpPr>
          <p:spPr>
            <a:xfrm>
              <a:off x="0" y="0"/>
              <a:ext cx="274320" cy="62992"/>
            </a:xfrm>
            <a:custGeom>
              <a:avLst/>
              <a:gdLst/>
              <a:ahLst/>
              <a:cxnLst/>
              <a:rect l="l" t="t" r="r" b="b"/>
              <a:pathLst>
                <a:path w="274320" h="62992">
                  <a:moveTo>
                    <a:pt x="134112" y="0"/>
                  </a:moveTo>
                  <a:lnTo>
                    <a:pt x="132080" y="2032"/>
                  </a:lnTo>
                  <a:lnTo>
                    <a:pt x="125984" y="8128"/>
                  </a:lnTo>
                  <a:lnTo>
                    <a:pt x="123952" y="12192"/>
                  </a:lnTo>
                  <a:lnTo>
                    <a:pt x="115824" y="20320"/>
                  </a:lnTo>
                  <a:lnTo>
                    <a:pt x="111760" y="22352"/>
                  </a:lnTo>
                  <a:lnTo>
                    <a:pt x="111760" y="20320"/>
                  </a:lnTo>
                  <a:lnTo>
                    <a:pt x="101600" y="20320"/>
                  </a:lnTo>
                  <a:lnTo>
                    <a:pt x="101600" y="28448"/>
                  </a:lnTo>
                  <a:lnTo>
                    <a:pt x="103632" y="28448"/>
                  </a:lnTo>
                  <a:lnTo>
                    <a:pt x="101600" y="32512"/>
                  </a:lnTo>
                  <a:lnTo>
                    <a:pt x="101600" y="36576"/>
                  </a:lnTo>
                  <a:lnTo>
                    <a:pt x="97536" y="36576"/>
                  </a:lnTo>
                  <a:lnTo>
                    <a:pt x="56896" y="38608"/>
                  </a:lnTo>
                  <a:lnTo>
                    <a:pt x="56896" y="36576"/>
                  </a:lnTo>
                  <a:lnTo>
                    <a:pt x="44704" y="34544"/>
                  </a:lnTo>
                  <a:lnTo>
                    <a:pt x="34544" y="34544"/>
                  </a:lnTo>
                  <a:lnTo>
                    <a:pt x="16256" y="36576"/>
                  </a:lnTo>
                  <a:lnTo>
                    <a:pt x="6096" y="38608"/>
                  </a:lnTo>
                  <a:lnTo>
                    <a:pt x="0" y="40640"/>
                  </a:lnTo>
                  <a:lnTo>
                    <a:pt x="0" y="50800"/>
                  </a:lnTo>
                  <a:lnTo>
                    <a:pt x="2032" y="50800"/>
                  </a:lnTo>
                  <a:lnTo>
                    <a:pt x="4064" y="52832"/>
                  </a:lnTo>
                  <a:lnTo>
                    <a:pt x="160528" y="54864"/>
                  </a:lnTo>
                  <a:lnTo>
                    <a:pt x="186944" y="56896"/>
                  </a:lnTo>
                  <a:lnTo>
                    <a:pt x="201168" y="58928"/>
                  </a:lnTo>
                  <a:lnTo>
                    <a:pt x="219456" y="60960"/>
                  </a:lnTo>
                  <a:lnTo>
                    <a:pt x="233680" y="62992"/>
                  </a:lnTo>
                  <a:lnTo>
                    <a:pt x="233680" y="60960"/>
                  </a:lnTo>
                  <a:lnTo>
                    <a:pt x="235712" y="58928"/>
                  </a:lnTo>
                  <a:lnTo>
                    <a:pt x="243840" y="54864"/>
                  </a:lnTo>
                  <a:lnTo>
                    <a:pt x="245872" y="52832"/>
                  </a:lnTo>
                  <a:lnTo>
                    <a:pt x="249936" y="50800"/>
                  </a:lnTo>
                  <a:lnTo>
                    <a:pt x="251968" y="48768"/>
                  </a:lnTo>
                  <a:lnTo>
                    <a:pt x="256032" y="46736"/>
                  </a:lnTo>
                  <a:lnTo>
                    <a:pt x="260096" y="42672"/>
                  </a:lnTo>
                  <a:lnTo>
                    <a:pt x="264160" y="40640"/>
                  </a:lnTo>
                  <a:lnTo>
                    <a:pt x="270256" y="34544"/>
                  </a:lnTo>
                  <a:lnTo>
                    <a:pt x="274320" y="26416"/>
                  </a:lnTo>
                  <a:lnTo>
                    <a:pt x="268224" y="20320"/>
                  </a:lnTo>
                  <a:lnTo>
                    <a:pt x="256032" y="14224"/>
                  </a:lnTo>
                  <a:lnTo>
                    <a:pt x="243840" y="10160"/>
                  </a:lnTo>
                  <a:lnTo>
                    <a:pt x="235712" y="8128"/>
                  </a:lnTo>
                  <a:lnTo>
                    <a:pt x="229616" y="6096"/>
                  </a:lnTo>
                  <a:lnTo>
                    <a:pt x="221488" y="4064"/>
                  </a:lnTo>
                  <a:lnTo>
                    <a:pt x="201168" y="0"/>
                  </a:lnTo>
                  <a:close/>
                </a:path>
              </a:pathLst>
            </a:custGeom>
            <a:blipFill>
              <a:blip r:embed="rId61"/>
              <a:stretch>
                <a:fillRect/>
              </a:stretch>
            </a:blipFill>
          </p:spPr>
          <p:txBody>
            <a:bodyPr/>
            <a:lstStyle/>
            <a:p>
              <a:endParaRPr lang="fr-FR"/>
            </a:p>
          </p:txBody>
        </p:sp>
      </p:grpSp>
      <p:sp>
        <p:nvSpPr>
          <p:cNvPr id="69" name="Freeform 69"/>
          <p:cNvSpPr/>
          <p:nvPr/>
        </p:nvSpPr>
        <p:spPr>
          <a:xfrm>
            <a:off x="8620561" y="5862233"/>
            <a:ext cx="258211" cy="67879"/>
          </a:xfrm>
          <a:custGeom>
            <a:avLst/>
            <a:gdLst/>
            <a:ahLst/>
            <a:cxnLst/>
            <a:rect l="l" t="t" r="r" b="b"/>
            <a:pathLst>
              <a:path w="387317" h="101819">
                <a:moveTo>
                  <a:pt x="0" y="0"/>
                </a:moveTo>
                <a:lnTo>
                  <a:pt x="387317" y="0"/>
                </a:lnTo>
                <a:lnTo>
                  <a:pt x="387317" y="101819"/>
                </a:lnTo>
                <a:lnTo>
                  <a:pt x="0" y="101819"/>
                </a:lnTo>
                <a:lnTo>
                  <a:pt x="0" y="0"/>
                </a:lnTo>
                <a:close/>
              </a:path>
            </a:pathLst>
          </a:custGeom>
          <a:blipFill>
            <a:blip r:embed="rId62">
              <a:extLst>
                <a:ext uri="{96DAC541-7B7A-43D3-8B79-37D633B846F1}">
                  <asvg:svgBlip xmlns:asvg="http://schemas.microsoft.com/office/drawing/2016/SVG/main" r:embed="rId63"/>
                </a:ext>
              </a:extLst>
            </a:blip>
            <a:stretch>
              <a:fillRect/>
            </a:stretch>
          </a:blipFill>
        </p:spPr>
        <p:txBody>
          <a:bodyPr/>
          <a:lstStyle/>
          <a:p>
            <a:endParaRPr lang="fr-FR"/>
          </a:p>
        </p:txBody>
      </p:sp>
      <p:grpSp>
        <p:nvGrpSpPr>
          <p:cNvPr id="70" name="Group 70"/>
          <p:cNvGrpSpPr/>
          <p:nvPr/>
        </p:nvGrpSpPr>
        <p:grpSpPr>
          <a:xfrm>
            <a:off x="9186357" y="5844544"/>
            <a:ext cx="165616" cy="233703"/>
            <a:chOff x="0" y="0"/>
            <a:chExt cx="182880" cy="258064"/>
          </a:xfrm>
        </p:grpSpPr>
        <p:sp>
          <p:nvSpPr>
            <p:cNvPr id="71" name="Freeform 71"/>
            <p:cNvSpPr/>
            <p:nvPr/>
          </p:nvSpPr>
          <p:spPr>
            <a:xfrm>
              <a:off x="0" y="0"/>
              <a:ext cx="182880" cy="258064"/>
            </a:xfrm>
            <a:custGeom>
              <a:avLst/>
              <a:gdLst/>
              <a:ahLst/>
              <a:cxnLst/>
              <a:rect l="l" t="t" r="r" b="b"/>
              <a:pathLst>
                <a:path w="182880" h="258064">
                  <a:moveTo>
                    <a:pt x="0" y="0"/>
                  </a:moveTo>
                  <a:lnTo>
                    <a:pt x="182880" y="0"/>
                  </a:lnTo>
                  <a:lnTo>
                    <a:pt x="182880" y="258064"/>
                  </a:lnTo>
                  <a:lnTo>
                    <a:pt x="0" y="258064"/>
                  </a:lnTo>
                  <a:lnTo>
                    <a:pt x="0" y="0"/>
                  </a:lnTo>
                  <a:close/>
                </a:path>
              </a:pathLst>
            </a:custGeom>
            <a:blipFill>
              <a:blip r:embed="rId64"/>
              <a:stretch>
                <a:fillRect/>
              </a:stretch>
            </a:blipFill>
          </p:spPr>
          <p:txBody>
            <a:bodyPr/>
            <a:lstStyle/>
            <a:p>
              <a:endParaRPr lang="fr-FR"/>
            </a:p>
          </p:txBody>
        </p:sp>
      </p:grpSp>
      <p:sp>
        <p:nvSpPr>
          <p:cNvPr id="72" name="Freeform 72"/>
          <p:cNvSpPr/>
          <p:nvPr/>
        </p:nvSpPr>
        <p:spPr>
          <a:xfrm>
            <a:off x="9181423" y="5838564"/>
            <a:ext cx="175151" cy="244283"/>
          </a:xfrm>
          <a:custGeom>
            <a:avLst/>
            <a:gdLst/>
            <a:ahLst/>
            <a:cxnLst/>
            <a:rect l="l" t="t" r="r" b="b"/>
            <a:pathLst>
              <a:path w="262726" h="366425">
                <a:moveTo>
                  <a:pt x="0" y="0"/>
                </a:moveTo>
                <a:lnTo>
                  <a:pt x="262725" y="0"/>
                </a:lnTo>
                <a:lnTo>
                  <a:pt x="262725" y="366425"/>
                </a:lnTo>
                <a:lnTo>
                  <a:pt x="0" y="366425"/>
                </a:lnTo>
                <a:lnTo>
                  <a:pt x="0" y="0"/>
                </a:lnTo>
                <a:close/>
              </a:path>
            </a:pathLst>
          </a:custGeom>
          <a:blipFill>
            <a:blip r:embed="rId65">
              <a:extLst>
                <a:ext uri="{96DAC541-7B7A-43D3-8B79-37D633B846F1}">
                  <asvg:svgBlip xmlns:asvg="http://schemas.microsoft.com/office/drawing/2016/SVG/main" r:embed="rId66"/>
                </a:ext>
              </a:extLst>
            </a:blip>
            <a:stretch>
              <a:fillRect/>
            </a:stretch>
          </a:blipFill>
        </p:spPr>
        <p:txBody>
          <a:bodyPr/>
          <a:lstStyle/>
          <a:p>
            <a:endParaRPr lang="fr-FR"/>
          </a:p>
        </p:txBody>
      </p:sp>
      <p:grpSp>
        <p:nvGrpSpPr>
          <p:cNvPr id="73" name="Group 73"/>
          <p:cNvGrpSpPr/>
          <p:nvPr/>
        </p:nvGrpSpPr>
        <p:grpSpPr>
          <a:xfrm>
            <a:off x="9569114" y="5921832"/>
            <a:ext cx="288908" cy="106730"/>
            <a:chOff x="0" y="0"/>
            <a:chExt cx="319024" cy="117856"/>
          </a:xfrm>
        </p:grpSpPr>
        <p:sp>
          <p:nvSpPr>
            <p:cNvPr id="74" name="Freeform 74"/>
            <p:cNvSpPr/>
            <p:nvPr/>
          </p:nvSpPr>
          <p:spPr>
            <a:xfrm>
              <a:off x="0" y="0"/>
              <a:ext cx="319024" cy="117856"/>
            </a:xfrm>
            <a:custGeom>
              <a:avLst/>
              <a:gdLst/>
              <a:ahLst/>
              <a:cxnLst/>
              <a:rect l="l" t="t" r="r" b="b"/>
              <a:pathLst>
                <a:path w="319024" h="117856">
                  <a:moveTo>
                    <a:pt x="0" y="0"/>
                  </a:moveTo>
                  <a:lnTo>
                    <a:pt x="319024" y="0"/>
                  </a:lnTo>
                  <a:lnTo>
                    <a:pt x="319024" y="117856"/>
                  </a:lnTo>
                  <a:lnTo>
                    <a:pt x="0" y="117856"/>
                  </a:lnTo>
                  <a:lnTo>
                    <a:pt x="0" y="0"/>
                  </a:lnTo>
                  <a:close/>
                </a:path>
              </a:pathLst>
            </a:custGeom>
            <a:blipFill>
              <a:blip r:embed="rId67"/>
              <a:stretch>
                <a:fillRect/>
              </a:stretch>
            </a:blipFill>
          </p:spPr>
          <p:txBody>
            <a:bodyPr/>
            <a:lstStyle/>
            <a:p>
              <a:endParaRPr lang="fr-FR"/>
            </a:p>
          </p:txBody>
        </p:sp>
      </p:grpSp>
      <p:sp>
        <p:nvSpPr>
          <p:cNvPr id="75" name="Freeform 75"/>
          <p:cNvSpPr/>
          <p:nvPr/>
        </p:nvSpPr>
        <p:spPr>
          <a:xfrm>
            <a:off x="9564364" y="5916219"/>
            <a:ext cx="297074" cy="116932"/>
          </a:xfrm>
          <a:custGeom>
            <a:avLst/>
            <a:gdLst/>
            <a:ahLst/>
            <a:cxnLst/>
            <a:rect l="l" t="t" r="r" b="b"/>
            <a:pathLst>
              <a:path w="445611" h="175398">
                <a:moveTo>
                  <a:pt x="0" y="0"/>
                </a:moveTo>
                <a:lnTo>
                  <a:pt x="445611" y="0"/>
                </a:lnTo>
                <a:lnTo>
                  <a:pt x="445611" y="175398"/>
                </a:lnTo>
                <a:lnTo>
                  <a:pt x="0" y="175398"/>
                </a:lnTo>
                <a:lnTo>
                  <a:pt x="0" y="0"/>
                </a:lnTo>
                <a:close/>
              </a:path>
            </a:pathLst>
          </a:custGeom>
          <a:blipFill>
            <a:blip r:embed="rId68">
              <a:extLst>
                <a:ext uri="{96DAC541-7B7A-43D3-8B79-37D633B846F1}">
                  <asvg:svgBlip xmlns:asvg="http://schemas.microsoft.com/office/drawing/2016/SVG/main" r:embed="rId69"/>
                </a:ext>
              </a:extLst>
            </a:blip>
            <a:stretch>
              <a:fillRect/>
            </a:stretch>
          </a:blipFill>
        </p:spPr>
        <p:txBody>
          <a:bodyPr/>
          <a:lstStyle/>
          <a:p>
            <a:endParaRPr lang="fr-FR"/>
          </a:p>
        </p:txBody>
      </p:sp>
      <p:grpSp>
        <p:nvGrpSpPr>
          <p:cNvPr id="76" name="Group 76"/>
          <p:cNvGrpSpPr/>
          <p:nvPr/>
        </p:nvGrpSpPr>
        <p:grpSpPr>
          <a:xfrm>
            <a:off x="9423741" y="5794859"/>
            <a:ext cx="200579" cy="226342"/>
            <a:chOff x="0" y="0"/>
            <a:chExt cx="221488" cy="249936"/>
          </a:xfrm>
        </p:grpSpPr>
        <p:sp>
          <p:nvSpPr>
            <p:cNvPr id="77" name="Freeform 77"/>
            <p:cNvSpPr/>
            <p:nvPr/>
          </p:nvSpPr>
          <p:spPr>
            <a:xfrm>
              <a:off x="0" y="0"/>
              <a:ext cx="221488" cy="249936"/>
            </a:xfrm>
            <a:custGeom>
              <a:avLst/>
              <a:gdLst/>
              <a:ahLst/>
              <a:cxnLst/>
              <a:rect l="l" t="t" r="r" b="b"/>
              <a:pathLst>
                <a:path w="221488" h="249936">
                  <a:moveTo>
                    <a:pt x="0" y="0"/>
                  </a:moveTo>
                  <a:lnTo>
                    <a:pt x="221488" y="0"/>
                  </a:lnTo>
                  <a:lnTo>
                    <a:pt x="221488" y="249936"/>
                  </a:lnTo>
                  <a:lnTo>
                    <a:pt x="0" y="249936"/>
                  </a:lnTo>
                  <a:lnTo>
                    <a:pt x="0" y="0"/>
                  </a:lnTo>
                  <a:close/>
                </a:path>
              </a:pathLst>
            </a:custGeom>
            <a:blipFill>
              <a:blip r:embed="rId70"/>
              <a:stretch>
                <a:fillRect/>
              </a:stretch>
            </a:blipFill>
          </p:spPr>
          <p:txBody>
            <a:bodyPr/>
            <a:lstStyle/>
            <a:p>
              <a:endParaRPr lang="fr-FR"/>
            </a:p>
          </p:txBody>
        </p:sp>
      </p:grpSp>
      <p:sp>
        <p:nvSpPr>
          <p:cNvPr id="78" name="Freeform 78"/>
          <p:cNvSpPr/>
          <p:nvPr/>
        </p:nvSpPr>
        <p:spPr>
          <a:xfrm>
            <a:off x="9417300" y="5788418"/>
            <a:ext cx="211621" cy="237383"/>
          </a:xfrm>
          <a:custGeom>
            <a:avLst/>
            <a:gdLst/>
            <a:ahLst/>
            <a:cxnLst/>
            <a:rect l="l" t="t" r="r" b="b"/>
            <a:pathLst>
              <a:path w="317431" h="356074">
                <a:moveTo>
                  <a:pt x="0" y="0"/>
                </a:moveTo>
                <a:lnTo>
                  <a:pt x="317431" y="0"/>
                </a:lnTo>
                <a:lnTo>
                  <a:pt x="317431" y="356075"/>
                </a:lnTo>
                <a:lnTo>
                  <a:pt x="0" y="356075"/>
                </a:lnTo>
                <a:lnTo>
                  <a:pt x="0" y="0"/>
                </a:lnTo>
                <a:close/>
              </a:path>
            </a:pathLst>
          </a:custGeom>
          <a:blipFill>
            <a:blip r:embed="rId71">
              <a:extLst>
                <a:ext uri="{96DAC541-7B7A-43D3-8B79-37D633B846F1}">
                  <asvg:svgBlip xmlns:asvg="http://schemas.microsoft.com/office/drawing/2016/SVG/main" r:embed="rId72"/>
                </a:ext>
              </a:extLst>
            </a:blip>
            <a:stretch>
              <a:fillRect/>
            </a:stretch>
          </a:blipFill>
        </p:spPr>
        <p:txBody>
          <a:bodyPr/>
          <a:lstStyle/>
          <a:p>
            <a:endParaRPr lang="fr-FR"/>
          </a:p>
        </p:txBody>
      </p:sp>
      <p:grpSp>
        <p:nvGrpSpPr>
          <p:cNvPr id="79" name="Group 79"/>
          <p:cNvGrpSpPr/>
          <p:nvPr/>
        </p:nvGrpSpPr>
        <p:grpSpPr>
          <a:xfrm>
            <a:off x="8963696" y="5820622"/>
            <a:ext cx="128813" cy="158255"/>
            <a:chOff x="0" y="0"/>
            <a:chExt cx="142240" cy="174752"/>
          </a:xfrm>
        </p:grpSpPr>
        <p:sp>
          <p:nvSpPr>
            <p:cNvPr id="80" name="Freeform 80"/>
            <p:cNvSpPr/>
            <p:nvPr/>
          </p:nvSpPr>
          <p:spPr>
            <a:xfrm>
              <a:off x="0" y="0"/>
              <a:ext cx="142240" cy="174752"/>
            </a:xfrm>
            <a:custGeom>
              <a:avLst/>
              <a:gdLst/>
              <a:ahLst/>
              <a:cxnLst/>
              <a:rect l="l" t="t" r="r" b="b"/>
              <a:pathLst>
                <a:path w="142240" h="174752">
                  <a:moveTo>
                    <a:pt x="0" y="0"/>
                  </a:moveTo>
                  <a:lnTo>
                    <a:pt x="142240" y="0"/>
                  </a:lnTo>
                  <a:lnTo>
                    <a:pt x="142240" y="174752"/>
                  </a:lnTo>
                  <a:lnTo>
                    <a:pt x="0" y="174752"/>
                  </a:lnTo>
                  <a:lnTo>
                    <a:pt x="0" y="0"/>
                  </a:lnTo>
                  <a:close/>
                </a:path>
              </a:pathLst>
            </a:custGeom>
            <a:blipFill>
              <a:blip r:embed="rId73"/>
              <a:stretch>
                <a:fillRect/>
              </a:stretch>
            </a:blipFill>
          </p:spPr>
          <p:txBody>
            <a:bodyPr/>
            <a:lstStyle/>
            <a:p>
              <a:endParaRPr lang="fr-FR"/>
            </a:p>
          </p:txBody>
        </p:sp>
      </p:grpSp>
      <p:sp>
        <p:nvSpPr>
          <p:cNvPr id="81" name="Freeform 81"/>
          <p:cNvSpPr/>
          <p:nvPr/>
        </p:nvSpPr>
        <p:spPr>
          <a:xfrm>
            <a:off x="8958934" y="5814181"/>
            <a:ext cx="136633" cy="169112"/>
          </a:xfrm>
          <a:custGeom>
            <a:avLst/>
            <a:gdLst/>
            <a:ahLst/>
            <a:cxnLst/>
            <a:rect l="l" t="t" r="r" b="b"/>
            <a:pathLst>
              <a:path w="204950" h="253668">
                <a:moveTo>
                  <a:pt x="0" y="0"/>
                </a:moveTo>
                <a:lnTo>
                  <a:pt x="204950" y="0"/>
                </a:lnTo>
                <a:lnTo>
                  <a:pt x="204950" y="253669"/>
                </a:lnTo>
                <a:lnTo>
                  <a:pt x="0" y="253669"/>
                </a:lnTo>
                <a:lnTo>
                  <a:pt x="0" y="0"/>
                </a:lnTo>
                <a:close/>
              </a:path>
            </a:pathLst>
          </a:custGeom>
          <a:blipFill>
            <a:blip r:embed="rId74">
              <a:extLst>
                <a:ext uri="{96DAC541-7B7A-43D3-8B79-37D633B846F1}">
                  <asvg:svgBlip xmlns:asvg="http://schemas.microsoft.com/office/drawing/2016/SVG/main" r:embed="rId75"/>
                </a:ext>
              </a:extLst>
            </a:blip>
            <a:stretch>
              <a:fillRect/>
            </a:stretch>
          </a:blipFill>
        </p:spPr>
        <p:txBody>
          <a:bodyPr/>
          <a:lstStyle/>
          <a:p>
            <a:endParaRPr lang="fr-FR"/>
          </a:p>
        </p:txBody>
      </p:sp>
      <p:grpSp>
        <p:nvGrpSpPr>
          <p:cNvPr id="82" name="Group 82"/>
          <p:cNvGrpSpPr/>
          <p:nvPr/>
        </p:nvGrpSpPr>
        <p:grpSpPr>
          <a:xfrm>
            <a:off x="9778894" y="5879508"/>
            <a:ext cx="103050" cy="60726"/>
            <a:chOff x="0" y="0"/>
            <a:chExt cx="113792" cy="67056"/>
          </a:xfrm>
        </p:grpSpPr>
        <p:sp>
          <p:nvSpPr>
            <p:cNvPr id="83" name="Freeform 83"/>
            <p:cNvSpPr/>
            <p:nvPr/>
          </p:nvSpPr>
          <p:spPr>
            <a:xfrm>
              <a:off x="0" y="0"/>
              <a:ext cx="113792" cy="67056"/>
            </a:xfrm>
            <a:custGeom>
              <a:avLst/>
              <a:gdLst/>
              <a:ahLst/>
              <a:cxnLst/>
              <a:rect l="l" t="t" r="r" b="b"/>
              <a:pathLst>
                <a:path w="113792" h="67056">
                  <a:moveTo>
                    <a:pt x="0" y="0"/>
                  </a:moveTo>
                  <a:lnTo>
                    <a:pt x="113792" y="0"/>
                  </a:lnTo>
                  <a:lnTo>
                    <a:pt x="113792" y="67056"/>
                  </a:lnTo>
                  <a:lnTo>
                    <a:pt x="0" y="67056"/>
                  </a:lnTo>
                  <a:lnTo>
                    <a:pt x="0" y="0"/>
                  </a:lnTo>
                  <a:close/>
                </a:path>
              </a:pathLst>
            </a:custGeom>
            <a:blipFill>
              <a:blip r:embed="rId76"/>
              <a:stretch>
                <a:fillRect/>
              </a:stretch>
            </a:blipFill>
          </p:spPr>
          <p:txBody>
            <a:bodyPr/>
            <a:lstStyle/>
            <a:p>
              <a:endParaRPr lang="fr-FR"/>
            </a:p>
          </p:txBody>
        </p:sp>
      </p:grpSp>
      <p:sp>
        <p:nvSpPr>
          <p:cNvPr id="84" name="Freeform 84"/>
          <p:cNvSpPr/>
          <p:nvPr/>
        </p:nvSpPr>
        <p:spPr>
          <a:xfrm>
            <a:off x="9772926" y="5874688"/>
            <a:ext cx="113159" cy="70145"/>
          </a:xfrm>
          <a:custGeom>
            <a:avLst/>
            <a:gdLst/>
            <a:ahLst/>
            <a:cxnLst/>
            <a:rect l="l" t="t" r="r" b="b"/>
            <a:pathLst>
              <a:path w="169739" h="105218">
                <a:moveTo>
                  <a:pt x="0" y="0"/>
                </a:moveTo>
                <a:lnTo>
                  <a:pt x="169739" y="0"/>
                </a:lnTo>
                <a:lnTo>
                  <a:pt x="169739" y="105218"/>
                </a:lnTo>
                <a:lnTo>
                  <a:pt x="0" y="105218"/>
                </a:lnTo>
                <a:lnTo>
                  <a:pt x="0" y="0"/>
                </a:lnTo>
                <a:close/>
              </a:path>
            </a:pathLst>
          </a:custGeom>
          <a:blipFill>
            <a:blip r:embed="rId77">
              <a:extLst>
                <a:ext uri="{96DAC541-7B7A-43D3-8B79-37D633B846F1}">
                  <asvg:svgBlip xmlns:asvg="http://schemas.microsoft.com/office/drawing/2016/SVG/main" r:embed="rId78"/>
                </a:ext>
              </a:extLst>
            </a:blip>
            <a:stretch>
              <a:fillRect/>
            </a:stretch>
          </a:blipFill>
        </p:spPr>
        <p:txBody>
          <a:bodyPr/>
          <a:lstStyle/>
          <a:p>
            <a:endParaRPr lang="fr-FR"/>
          </a:p>
        </p:txBody>
      </p:sp>
      <p:grpSp>
        <p:nvGrpSpPr>
          <p:cNvPr id="85" name="Group 85"/>
          <p:cNvGrpSpPr/>
          <p:nvPr/>
        </p:nvGrpSpPr>
        <p:grpSpPr>
          <a:xfrm>
            <a:off x="9740251" y="5813261"/>
            <a:ext cx="121452" cy="49685"/>
            <a:chOff x="0" y="0"/>
            <a:chExt cx="134112" cy="54864"/>
          </a:xfrm>
        </p:grpSpPr>
        <p:sp>
          <p:nvSpPr>
            <p:cNvPr id="86" name="Freeform 86"/>
            <p:cNvSpPr/>
            <p:nvPr/>
          </p:nvSpPr>
          <p:spPr>
            <a:xfrm>
              <a:off x="0" y="0"/>
              <a:ext cx="134112" cy="54864"/>
            </a:xfrm>
            <a:custGeom>
              <a:avLst/>
              <a:gdLst/>
              <a:ahLst/>
              <a:cxnLst/>
              <a:rect l="l" t="t" r="r" b="b"/>
              <a:pathLst>
                <a:path w="134112" h="54864">
                  <a:moveTo>
                    <a:pt x="0" y="0"/>
                  </a:moveTo>
                  <a:lnTo>
                    <a:pt x="134112" y="0"/>
                  </a:lnTo>
                  <a:lnTo>
                    <a:pt x="134112" y="54864"/>
                  </a:lnTo>
                  <a:lnTo>
                    <a:pt x="0" y="54864"/>
                  </a:lnTo>
                  <a:lnTo>
                    <a:pt x="0" y="0"/>
                  </a:lnTo>
                  <a:close/>
                </a:path>
              </a:pathLst>
            </a:custGeom>
            <a:blipFill>
              <a:blip r:embed="rId79"/>
              <a:stretch>
                <a:fillRect/>
              </a:stretch>
            </a:blipFill>
          </p:spPr>
          <p:txBody>
            <a:bodyPr/>
            <a:lstStyle/>
            <a:p>
              <a:endParaRPr lang="fr-FR"/>
            </a:p>
          </p:txBody>
        </p:sp>
      </p:grpSp>
      <p:sp>
        <p:nvSpPr>
          <p:cNvPr id="87" name="Freeform 87"/>
          <p:cNvSpPr/>
          <p:nvPr/>
        </p:nvSpPr>
        <p:spPr>
          <a:xfrm>
            <a:off x="9735409" y="5808051"/>
            <a:ext cx="129008" cy="59104"/>
          </a:xfrm>
          <a:custGeom>
            <a:avLst/>
            <a:gdLst/>
            <a:ahLst/>
            <a:cxnLst/>
            <a:rect l="l" t="t" r="r" b="b"/>
            <a:pathLst>
              <a:path w="193512" h="88656">
                <a:moveTo>
                  <a:pt x="0" y="0"/>
                </a:moveTo>
                <a:lnTo>
                  <a:pt x="193512" y="0"/>
                </a:lnTo>
                <a:lnTo>
                  <a:pt x="193512" y="88656"/>
                </a:lnTo>
                <a:lnTo>
                  <a:pt x="0" y="88656"/>
                </a:lnTo>
                <a:lnTo>
                  <a:pt x="0" y="0"/>
                </a:lnTo>
                <a:close/>
              </a:path>
            </a:pathLst>
          </a:custGeom>
          <a:blipFill>
            <a:blip r:embed="rId80">
              <a:extLst>
                <a:ext uri="{96DAC541-7B7A-43D3-8B79-37D633B846F1}">
                  <asvg:svgBlip xmlns:asvg="http://schemas.microsoft.com/office/drawing/2016/SVG/main" r:embed="rId81"/>
                </a:ext>
              </a:extLst>
            </a:blip>
            <a:stretch>
              <a:fillRect/>
            </a:stretch>
          </a:blipFill>
        </p:spPr>
        <p:txBody>
          <a:bodyPr/>
          <a:lstStyle/>
          <a:p>
            <a:endParaRPr lang="fr-FR"/>
          </a:p>
        </p:txBody>
      </p:sp>
      <p:grpSp>
        <p:nvGrpSpPr>
          <p:cNvPr id="88" name="Group 88"/>
          <p:cNvGrpSpPr/>
          <p:nvPr/>
        </p:nvGrpSpPr>
        <p:grpSpPr>
          <a:xfrm>
            <a:off x="9156914" y="5862946"/>
            <a:ext cx="86489" cy="95689"/>
            <a:chOff x="0" y="0"/>
            <a:chExt cx="95504" cy="105664"/>
          </a:xfrm>
        </p:grpSpPr>
        <p:sp>
          <p:nvSpPr>
            <p:cNvPr id="89" name="Freeform 89"/>
            <p:cNvSpPr/>
            <p:nvPr/>
          </p:nvSpPr>
          <p:spPr>
            <a:xfrm>
              <a:off x="0" y="0"/>
              <a:ext cx="95504" cy="105664"/>
            </a:xfrm>
            <a:custGeom>
              <a:avLst/>
              <a:gdLst/>
              <a:ahLst/>
              <a:cxnLst/>
              <a:rect l="l" t="t" r="r" b="b"/>
              <a:pathLst>
                <a:path w="95504" h="105664">
                  <a:moveTo>
                    <a:pt x="0" y="0"/>
                  </a:moveTo>
                  <a:lnTo>
                    <a:pt x="95504" y="0"/>
                  </a:lnTo>
                  <a:lnTo>
                    <a:pt x="95504" y="105664"/>
                  </a:lnTo>
                  <a:lnTo>
                    <a:pt x="0" y="105664"/>
                  </a:lnTo>
                  <a:lnTo>
                    <a:pt x="0" y="0"/>
                  </a:lnTo>
                  <a:close/>
                </a:path>
              </a:pathLst>
            </a:custGeom>
            <a:blipFill>
              <a:blip r:embed="rId82"/>
              <a:stretch>
                <a:fillRect/>
              </a:stretch>
            </a:blipFill>
          </p:spPr>
          <p:txBody>
            <a:bodyPr/>
            <a:lstStyle/>
            <a:p>
              <a:endParaRPr lang="fr-FR"/>
            </a:p>
          </p:txBody>
        </p:sp>
      </p:grpSp>
      <p:sp>
        <p:nvSpPr>
          <p:cNvPr id="90" name="Freeform 90"/>
          <p:cNvSpPr/>
          <p:nvPr/>
        </p:nvSpPr>
        <p:spPr>
          <a:xfrm>
            <a:off x="9152164" y="5857759"/>
            <a:ext cx="95908" cy="105477"/>
          </a:xfrm>
          <a:custGeom>
            <a:avLst/>
            <a:gdLst/>
            <a:ahLst/>
            <a:cxnLst/>
            <a:rect l="l" t="t" r="r" b="b"/>
            <a:pathLst>
              <a:path w="143862" h="158215">
                <a:moveTo>
                  <a:pt x="0" y="0"/>
                </a:moveTo>
                <a:lnTo>
                  <a:pt x="143862" y="0"/>
                </a:lnTo>
                <a:lnTo>
                  <a:pt x="143862" y="158215"/>
                </a:lnTo>
                <a:lnTo>
                  <a:pt x="0" y="158215"/>
                </a:lnTo>
                <a:lnTo>
                  <a:pt x="0" y="0"/>
                </a:lnTo>
                <a:close/>
              </a:path>
            </a:pathLst>
          </a:custGeom>
          <a:blipFill>
            <a:blip r:embed="rId83">
              <a:extLst>
                <a:ext uri="{96DAC541-7B7A-43D3-8B79-37D633B846F1}">
                  <asvg:svgBlip xmlns:asvg="http://schemas.microsoft.com/office/drawing/2016/SVG/main" r:embed="rId84"/>
                </a:ext>
              </a:extLst>
            </a:blip>
            <a:stretch>
              <a:fillRect/>
            </a:stretch>
          </a:blipFill>
        </p:spPr>
        <p:txBody>
          <a:bodyPr/>
          <a:lstStyle/>
          <a:p>
            <a:endParaRPr lang="fr-FR"/>
          </a:p>
        </p:txBody>
      </p:sp>
      <p:grpSp>
        <p:nvGrpSpPr>
          <p:cNvPr id="91" name="Group 91"/>
          <p:cNvGrpSpPr/>
          <p:nvPr/>
        </p:nvGrpSpPr>
        <p:grpSpPr>
          <a:xfrm>
            <a:off x="8590140" y="5936553"/>
            <a:ext cx="160095" cy="58886"/>
            <a:chOff x="0" y="0"/>
            <a:chExt cx="176784" cy="65024"/>
          </a:xfrm>
        </p:grpSpPr>
        <p:sp>
          <p:nvSpPr>
            <p:cNvPr id="92" name="Freeform 92"/>
            <p:cNvSpPr/>
            <p:nvPr/>
          </p:nvSpPr>
          <p:spPr>
            <a:xfrm>
              <a:off x="0" y="0"/>
              <a:ext cx="176784" cy="65024"/>
            </a:xfrm>
            <a:custGeom>
              <a:avLst/>
              <a:gdLst/>
              <a:ahLst/>
              <a:cxnLst/>
              <a:rect l="l" t="t" r="r" b="b"/>
              <a:pathLst>
                <a:path w="176784" h="65024">
                  <a:moveTo>
                    <a:pt x="0" y="0"/>
                  </a:moveTo>
                  <a:lnTo>
                    <a:pt x="176784" y="0"/>
                  </a:lnTo>
                  <a:lnTo>
                    <a:pt x="176784" y="65024"/>
                  </a:lnTo>
                  <a:lnTo>
                    <a:pt x="0" y="65024"/>
                  </a:lnTo>
                  <a:lnTo>
                    <a:pt x="0" y="0"/>
                  </a:lnTo>
                  <a:close/>
                </a:path>
              </a:pathLst>
            </a:custGeom>
            <a:blipFill>
              <a:blip r:embed="rId85"/>
              <a:stretch>
                <a:fillRect/>
              </a:stretch>
            </a:blipFill>
          </p:spPr>
          <p:txBody>
            <a:bodyPr/>
            <a:lstStyle/>
            <a:p>
              <a:endParaRPr lang="fr-FR"/>
            </a:p>
          </p:txBody>
        </p:sp>
      </p:grpSp>
      <p:sp>
        <p:nvSpPr>
          <p:cNvPr id="93" name="Freeform 93"/>
          <p:cNvSpPr/>
          <p:nvPr/>
        </p:nvSpPr>
        <p:spPr>
          <a:xfrm>
            <a:off x="8583343" y="5930319"/>
            <a:ext cx="170309" cy="69720"/>
          </a:xfrm>
          <a:custGeom>
            <a:avLst/>
            <a:gdLst/>
            <a:ahLst/>
            <a:cxnLst/>
            <a:rect l="l" t="t" r="r" b="b"/>
            <a:pathLst>
              <a:path w="255463" h="104580">
                <a:moveTo>
                  <a:pt x="0" y="0"/>
                </a:moveTo>
                <a:lnTo>
                  <a:pt x="255462" y="0"/>
                </a:lnTo>
                <a:lnTo>
                  <a:pt x="255462" y="104580"/>
                </a:lnTo>
                <a:lnTo>
                  <a:pt x="0" y="104580"/>
                </a:lnTo>
                <a:lnTo>
                  <a:pt x="0" y="0"/>
                </a:lnTo>
                <a:close/>
              </a:path>
            </a:pathLst>
          </a:custGeom>
          <a:blipFill>
            <a:blip r:embed="rId86">
              <a:extLst>
                <a:ext uri="{96DAC541-7B7A-43D3-8B79-37D633B846F1}">
                  <asvg:svgBlip xmlns:asvg="http://schemas.microsoft.com/office/drawing/2016/SVG/main" r:embed="rId87"/>
                </a:ext>
              </a:extLst>
            </a:blip>
            <a:stretch>
              <a:fillRect/>
            </a:stretch>
          </a:blipFill>
        </p:spPr>
        <p:txBody>
          <a:bodyPr/>
          <a:lstStyle/>
          <a:p>
            <a:endParaRPr lang="fr-FR"/>
          </a:p>
        </p:txBody>
      </p:sp>
      <p:grpSp>
        <p:nvGrpSpPr>
          <p:cNvPr id="94" name="Group 94"/>
          <p:cNvGrpSpPr/>
          <p:nvPr/>
        </p:nvGrpSpPr>
        <p:grpSpPr>
          <a:xfrm>
            <a:off x="8855126" y="5875827"/>
            <a:ext cx="115931" cy="147214"/>
            <a:chOff x="0" y="0"/>
            <a:chExt cx="128016" cy="162560"/>
          </a:xfrm>
        </p:grpSpPr>
        <p:sp>
          <p:nvSpPr>
            <p:cNvPr id="95" name="Freeform 95"/>
            <p:cNvSpPr/>
            <p:nvPr/>
          </p:nvSpPr>
          <p:spPr>
            <a:xfrm>
              <a:off x="0" y="0"/>
              <a:ext cx="128016" cy="162560"/>
            </a:xfrm>
            <a:custGeom>
              <a:avLst/>
              <a:gdLst/>
              <a:ahLst/>
              <a:cxnLst/>
              <a:rect l="l" t="t" r="r" b="b"/>
              <a:pathLst>
                <a:path w="128016" h="162560">
                  <a:moveTo>
                    <a:pt x="0" y="0"/>
                  </a:moveTo>
                  <a:lnTo>
                    <a:pt x="128016" y="0"/>
                  </a:lnTo>
                  <a:lnTo>
                    <a:pt x="128016" y="162560"/>
                  </a:lnTo>
                  <a:lnTo>
                    <a:pt x="0" y="162560"/>
                  </a:lnTo>
                  <a:lnTo>
                    <a:pt x="0" y="0"/>
                  </a:lnTo>
                  <a:close/>
                </a:path>
              </a:pathLst>
            </a:custGeom>
            <a:blipFill>
              <a:blip r:embed="rId88"/>
              <a:stretch>
                <a:fillRect/>
              </a:stretch>
            </a:blipFill>
          </p:spPr>
          <p:txBody>
            <a:bodyPr/>
            <a:lstStyle/>
            <a:p>
              <a:endParaRPr lang="fr-FR"/>
            </a:p>
          </p:txBody>
        </p:sp>
      </p:grpSp>
      <p:sp>
        <p:nvSpPr>
          <p:cNvPr id="96" name="Freeform 96"/>
          <p:cNvSpPr/>
          <p:nvPr/>
        </p:nvSpPr>
        <p:spPr>
          <a:xfrm>
            <a:off x="8850525" y="5869386"/>
            <a:ext cx="123637" cy="157772"/>
          </a:xfrm>
          <a:custGeom>
            <a:avLst/>
            <a:gdLst/>
            <a:ahLst/>
            <a:cxnLst/>
            <a:rect l="l" t="t" r="r" b="b"/>
            <a:pathLst>
              <a:path w="185455" h="236658">
                <a:moveTo>
                  <a:pt x="0" y="0"/>
                </a:moveTo>
                <a:lnTo>
                  <a:pt x="185455" y="0"/>
                </a:lnTo>
                <a:lnTo>
                  <a:pt x="185455" y="236658"/>
                </a:lnTo>
                <a:lnTo>
                  <a:pt x="0" y="236658"/>
                </a:lnTo>
                <a:lnTo>
                  <a:pt x="0" y="0"/>
                </a:lnTo>
                <a:close/>
              </a:path>
            </a:pathLst>
          </a:custGeom>
          <a:blipFill>
            <a:blip r:embed="rId89">
              <a:extLst>
                <a:ext uri="{96DAC541-7B7A-43D3-8B79-37D633B846F1}">
                  <asvg:svgBlip xmlns:asvg="http://schemas.microsoft.com/office/drawing/2016/SVG/main" r:embed="rId90"/>
                </a:ext>
              </a:extLst>
            </a:blip>
            <a:stretch>
              <a:fillRect/>
            </a:stretch>
          </a:blipFill>
        </p:spPr>
        <p:txBody>
          <a:bodyPr/>
          <a:lstStyle/>
          <a:p>
            <a:endParaRPr lang="fr-FR"/>
          </a:p>
        </p:txBody>
      </p:sp>
      <p:grpSp>
        <p:nvGrpSpPr>
          <p:cNvPr id="97" name="Group 97"/>
          <p:cNvGrpSpPr/>
          <p:nvPr/>
        </p:nvGrpSpPr>
        <p:grpSpPr>
          <a:xfrm>
            <a:off x="9035463" y="5879508"/>
            <a:ext cx="77287" cy="174817"/>
            <a:chOff x="0" y="0"/>
            <a:chExt cx="85344" cy="193040"/>
          </a:xfrm>
        </p:grpSpPr>
        <p:sp>
          <p:nvSpPr>
            <p:cNvPr id="98" name="Freeform 98"/>
            <p:cNvSpPr/>
            <p:nvPr/>
          </p:nvSpPr>
          <p:spPr>
            <a:xfrm>
              <a:off x="0" y="0"/>
              <a:ext cx="85344" cy="193040"/>
            </a:xfrm>
            <a:custGeom>
              <a:avLst/>
              <a:gdLst/>
              <a:ahLst/>
              <a:cxnLst/>
              <a:rect l="l" t="t" r="r" b="b"/>
              <a:pathLst>
                <a:path w="85344" h="193040">
                  <a:moveTo>
                    <a:pt x="0" y="0"/>
                  </a:moveTo>
                  <a:lnTo>
                    <a:pt x="85344" y="0"/>
                  </a:lnTo>
                  <a:lnTo>
                    <a:pt x="85344" y="193040"/>
                  </a:lnTo>
                  <a:lnTo>
                    <a:pt x="0" y="193040"/>
                  </a:lnTo>
                  <a:lnTo>
                    <a:pt x="0" y="0"/>
                  </a:lnTo>
                  <a:close/>
                </a:path>
              </a:pathLst>
            </a:custGeom>
            <a:blipFill>
              <a:blip r:embed="rId91"/>
              <a:stretch>
                <a:fillRect/>
              </a:stretch>
            </a:blipFill>
          </p:spPr>
          <p:txBody>
            <a:bodyPr/>
            <a:lstStyle/>
            <a:p>
              <a:endParaRPr lang="fr-FR"/>
            </a:p>
          </p:txBody>
        </p:sp>
      </p:grpSp>
      <p:sp>
        <p:nvSpPr>
          <p:cNvPr id="99" name="Freeform 99"/>
          <p:cNvSpPr/>
          <p:nvPr/>
        </p:nvSpPr>
        <p:spPr>
          <a:xfrm>
            <a:off x="9030368" y="5872814"/>
            <a:ext cx="86235" cy="185685"/>
          </a:xfrm>
          <a:custGeom>
            <a:avLst/>
            <a:gdLst/>
            <a:ahLst/>
            <a:cxnLst/>
            <a:rect l="l" t="t" r="r" b="b"/>
            <a:pathLst>
              <a:path w="129353" h="278528">
                <a:moveTo>
                  <a:pt x="0" y="0"/>
                </a:moveTo>
                <a:lnTo>
                  <a:pt x="129353" y="0"/>
                </a:lnTo>
                <a:lnTo>
                  <a:pt x="129353" y="278528"/>
                </a:lnTo>
                <a:lnTo>
                  <a:pt x="0" y="278528"/>
                </a:lnTo>
                <a:lnTo>
                  <a:pt x="0" y="0"/>
                </a:lnTo>
                <a:close/>
              </a:path>
            </a:pathLst>
          </a:custGeom>
          <a:blipFill>
            <a:blip r:embed="rId92">
              <a:extLst>
                <a:ext uri="{96DAC541-7B7A-43D3-8B79-37D633B846F1}">
                  <asvg:svgBlip xmlns:asvg="http://schemas.microsoft.com/office/drawing/2016/SVG/main" r:embed="rId93"/>
                </a:ext>
              </a:extLst>
            </a:blip>
            <a:stretch>
              <a:fillRect/>
            </a:stretch>
          </a:blipFill>
        </p:spPr>
        <p:txBody>
          <a:bodyPr/>
          <a:lstStyle/>
          <a:p>
            <a:endParaRPr lang="fr-FR"/>
          </a:p>
        </p:txBody>
      </p:sp>
      <p:grpSp>
        <p:nvGrpSpPr>
          <p:cNvPr id="100" name="Group 100"/>
          <p:cNvGrpSpPr/>
          <p:nvPr/>
        </p:nvGrpSpPr>
        <p:grpSpPr>
          <a:xfrm>
            <a:off x="9445822" y="5949434"/>
            <a:ext cx="95689" cy="99369"/>
            <a:chOff x="0" y="0"/>
            <a:chExt cx="105664" cy="109728"/>
          </a:xfrm>
        </p:grpSpPr>
        <p:sp>
          <p:nvSpPr>
            <p:cNvPr id="101" name="Freeform 101"/>
            <p:cNvSpPr/>
            <p:nvPr/>
          </p:nvSpPr>
          <p:spPr>
            <a:xfrm>
              <a:off x="0" y="0"/>
              <a:ext cx="105664" cy="109728"/>
            </a:xfrm>
            <a:custGeom>
              <a:avLst/>
              <a:gdLst/>
              <a:ahLst/>
              <a:cxnLst/>
              <a:rect l="l" t="t" r="r" b="b"/>
              <a:pathLst>
                <a:path w="105664" h="109728">
                  <a:moveTo>
                    <a:pt x="0" y="0"/>
                  </a:moveTo>
                  <a:lnTo>
                    <a:pt x="105664" y="0"/>
                  </a:lnTo>
                  <a:lnTo>
                    <a:pt x="105664" y="109728"/>
                  </a:lnTo>
                  <a:lnTo>
                    <a:pt x="0" y="109728"/>
                  </a:lnTo>
                  <a:lnTo>
                    <a:pt x="0" y="0"/>
                  </a:lnTo>
                  <a:close/>
                </a:path>
              </a:pathLst>
            </a:custGeom>
            <a:blipFill>
              <a:blip r:embed="rId94"/>
              <a:stretch>
                <a:fillRect/>
              </a:stretch>
            </a:blipFill>
          </p:spPr>
          <p:txBody>
            <a:bodyPr/>
            <a:lstStyle/>
            <a:p>
              <a:endParaRPr lang="fr-FR"/>
            </a:p>
          </p:txBody>
        </p:sp>
      </p:grpSp>
      <p:sp>
        <p:nvSpPr>
          <p:cNvPr id="102" name="Freeform 102"/>
          <p:cNvSpPr/>
          <p:nvPr/>
        </p:nvSpPr>
        <p:spPr>
          <a:xfrm>
            <a:off x="9441061" y="5942993"/>
            <a:ext cx="105051" cy="110411"/>
          </a:xfrm>
          <a:custGeom>
            <a:avLst/>
            <a:gdLst/>
            <a:ahLst/>
            <a:cxnLst/>
            <a:rect l="l" t="t" r="r" b="b"/>
            <a:pathLst>
              <a:path w="157577" h="165616">
                <a:moveTo>
                  <a:pt x="0" y="0"/>
                </a:moveTo>
                <a:lnTo>
                  <a:pt x="157577" y="0"/>
                </a:lnTo>
                <a:lnTo>
                  <a:pt x="157577" y="165616"/>
                </a:lnTo>
                <a:lnTo>
                  <a:pt x="0" y="165616"/>
                </a:lnTo>
                <a:lnTo>
                  <a:pt x="0" y="0"/>
                </a:lnTo>
                <a:close/>
              </a:path>
            </a:pathLst>
          </a:custGeom>
          <a:blipFill>
            <a:blip r:embed="rId95">
              <a:extLst>
                <a:ext uri="{96DAC541-7B7A-43D3-8B79-37D633B846F1}">
                  <asvg:svgBlip xmlns:asvg="http://schemas.microsoft.com/office/drawing/2016/SVG/main" r:embed="rId96"/>
                </a:ext>
              </a:extLst>
            </a:blip>
            <a:stretch>
              <a:fillRect/>
            </a:stretch>
          </a:blipFill>
        </p:spPr>
        <p:txBody>
          <a:bodyPr/>
          <a:lstStyle/>
          <a:p>
            <a:endParaRPr lang="fr-FR"/>
          </a:p>
        </p:txBody>
      </p:sp>
      <p:grpSp>
        <p:nvGrpSpPr>
          <p:cNvPr id="103" name="Group 103"/>
          <p:cNvGrpSpPr/>
          <p:nvPr/>
        </p:nvGrpSpPr>
        <p:grpSpPr>
          <a:xfrm>
            <a:off x="8584619" y="5069829"/>
            <a:ext cx="1310207" cy="640382"/>
            <a:chOff x="0" y="0"/>
            <a:chExt cx="1446784" cy="707136"/>
          </a:xfrm>
        </p:grpSpPr>
        <p:sp>
          <p:nvSpPr>
            <p:cNvPr id="104" name="Freeform 104"/>
            <p:cNvSpPr/>
            <p:nvPr/>
          </p:nvSpPr>
          <p:spPr>
            <a:xfrm>
              <a:off x="0" y="0"/>
              <a:ext cx="1446784" cy="707136"/>
            </a:xfrm>
            <a:custGeom>
              <a:avLst/>
              <a:gdLst/>
              <a:ahLst/>
              <a:cxnLst/>
              <a:rect l="l" t="t" r="r" b="b"/>
              <a:pathLst>
                <a:path w="1446784" h="707136">
                  <a:moveTo>
                    <a:pt x="0" y="0"/>
                  </a:moveTo>
                  <a:lnTo>
                    <a:pt x="0" y="705104"/>
                  </a:lnTo>
                  <a:lnTo>
                    <a:pt x="142240" y="705104"/>
                  </a:lnTo>
                  <a:lnTo>
                    <a:pt x="296672" y="707136"/>
                  </a:lnTo>
                  <a:lnTo>
                    <a:pt x="296672" y="705104"/>
                  </a:lnTo>
                  <a:lnTo>
                    <a:pt x="339344" y="699008"/>
                  </a:lnTo>
                  <a:lnTo>
                    <a:pt x="351536" y="696976"/>
                  </a:lnTo>
                  <a:lnTo>
                    <a:pt x="408432" y="688848"/>
                  </a:lnTo>
                  <a:lnTo>
                    <a:pt x="420624" y="686816"/>
                  </a:lnTo>
                  <a:lnTo>
                    <a:pt x="477520" y="678688"/>
                  </a:lnTo>
                  <a:lnTo>
                    <a:pt x="489712" y="676656"/>
                  </a:lnTo>
                  <a:lnTo>
                    <a:pt x="524256" y="674624"/>
                  </a:lnTo>
                  <a:lnTo>
                    <a:pt x="686816" y="664464"/>
                  </a:lnTo>
                  <a:lnTo>
                    <a:pt x="745744" y="664464"/>
                  </a:lnTo>
                  <a:lnTo>
                    <a:pt x="892048" y="676656"/>
                  </a:lnTo>
                  <a:lnTo>
                    <a:pt x="961136" y="678688"/>
                  </a:lnTo>
                  <a:lnTo>
                    <a:pt x="961136" y="676656"/>
                  </a:lnTo>
                  <a:lnTo>
                    <a:pt x="1005840" y="674624"/>
                  </a:lnTo>
                  <a:lnTo>
                    <a:pt x="1048512" y="672592"/>
                  </a:lnTo>
                  <a:lnTo>
                    <a:pt x="1137920" y="668528"/>
                  </a:lnTo>
                  <a:lnTo>
                    <a:pt x="1180592" y="666496"/>
                  </a:lnTo>
                  <a:lnTo>
                    <a:pt x="1225296" y="664464"/>
                  </a:lnTo>
                  <a:lnTo>
                    <a:pt x="1298448" y="664464"/>
                  </a:lnTo>
                  <a:lnTo>
                    <a:pt x="1328928" y="666496"/>
                  </a:lnTo>
                  <a:lnTo>
                    <a:pt x="1357376" y="668528"/>
                  </a:lnTo>
                  <a:lnTo>
                    <a:pt x="1418336" y="672592"/>
                  </a:lnTo>
                  <a:lnTo>
                    <a:pt x="1446784" y="674624"/>
                  </a:lnTo>
                  <a:lnTo>
                    <a:pt x="1446784" y="581152"/>
                  </a:lnTo>
                  <a:lnTo>
                    <a:pt x="1444752" y="581152"/>
                  </a:lnTo>
                  <a:lnTo>
                    <a:pt x="1444752" y="487680"/>
                  </a:lnTo>
                  <a:lnTo>
                    <a:pt x="1442720" y="487680"/>
                  </a:lnTo>
                  <a:lnTo>
                    <a:pt x="1442720" y="394208"/>
                  </a:lnTo>
                  <a:lnTo>
                    <a:pt x="1440688" y="394208"/>
                  </a:lnTo>
                  <a:lnTo>
                    <a:pt x="1440688" y="300736"/>
                  </a:lnTo>
                  <a:lnTo>
                    <a:pt x="1438656" y="300736"/>
                  </a:lnTo>
                  <a:lnTo>
                    <a:pt x="1438656" y="207264"/>
                  </a:lnTo>
                  <a:lnTo>
                    <a:pt x="1436624" y="207264"/>
                  </a:lnTo>
                  <a:lnTo>
                    <a:pt x="1436624" y="113792"/>
                  </a:lnTo>
                  <a:lnTo>
                    <a:pt x="1434592" y="113792"/>
                  </a:lnTo>
                  <a:lnTo>
                    <a:pt x="1434592" y="20320"/>
                  </a:lnTo>
                  <a:lnTo>
                    <a:pt x="1410208" y="20320"/>
                  </a:lnTo>
                  <a:lnTo>
                    <a:pt x="1393952" y="22352"/>
                  </a:lnTo>
                  <a:lnTo>
                    <a:pt x="1357376" y="26416"/>
                  </a:lnTo>
                  <a:lnTo>
                    <a:pt x="1286256" y="28448"/>
                  </a:lnTo>
                  <a:lnTo>
                    <a:pt x="1286256" y="26416"/>
                  </a:lnTo>
                  <a:lnTo>
                    <a:pt x="1278128" y="18288"/>
                  </a:lnTo>
                  <a:lnTo>
                    <a:pt x="1257808" y="18288"/>
                  </a:lnTo>
                  <a:lnTo>
                    <a:pt x="1233424" y="22352"/>
                  </a:lnTo>
                  <a:lnTo>
                    <a:pt x="1219200" y="24384"/>
                  </a:lnTo>
                  <a:lnTo>
                    <a:pt x="1207008" y="26416"/>
                  </a:lnTo>
                  <a:lnTo>
                    <a:pt x="1192784" y="28448"/>
                  </a:lnTo>
                  <a:lnTo>
                    <a:pt x="1152144" y="30480"/>
                  </a:lnTo>
                  <a:lnTo>
                    <a:pt x="1152144" y="28448"/>
                  </a:lnTo>
                  <a:lnTo>
                    <a:pt x="1146048" y="26416"/>
                  </a:lnTo>
                  <a:lnTo>
                    <a:pt x="1141984" y="24384"/>
                  </a:lnTo>
                  <a:lnTo>
                    <a:pt x="1135888" y="22352"/>
                  </a:lnTo>
                  <a:lnTo>
                    <a:pt x="1123696" y="20320"/>
                  </a:lnTo>
                  <a:lnTo>
                    <a:pt x="1109472" y="18288"/>
                  </a:lnTo>
                  <a:lnTo>
                    <a:pt x="1062736" y="16256"/>
                  </a:lnTo>
                  <a:lnTo>
                    <a:pt x="1054608" y="14224"/>
                  </a:lnTo>
                  <a:lnTo>
                    <a:pt x="1042416" y="14224"/>
                  </a:lnTo>
                  <a:lnTo>
                    <a:pt x="1026160" y="22352"/>
                  </a:lnTo>
                  <a:lnTo>
                    <a:pt x="975360" y="24384"/>
                  </a:lnTo>
                  <a:lnTo>
                    <a:pt x="959104" y="32512"/>
                  </a:lnTo>
                  <a:lnTo>
                    <a:pt x="953008" y="34544"/>
                  </a:lnTo>
                  <a:lnTo>
                    <a:pt x="936752" y="42672"/>
                  </a:lnTo>
                  <a:lnTo>
                    <a:pt x="928624" y="44704"/>
                  </a:lnTo>
                  <a:lnTo>
                    <a:pt x="928624" y="42672"/>
                  </a:lnTo>
                  <a:lnTo>
                    <a:pt x="910336" y="24384"/>
                  </a:lnTo>
                  <a:lnTo>
                    <a:pt x="879856" y="24384"/>
                  </a:lnTo>
                  <a:lnTo>
                    <a:pt x="800608" y="30480"/>
                  </a:lnTo>
                  <a:lnTo>
                    <a:pt x="692912" y="32512"/>
                  </a:lnTo>
                  <a:lnTo>
                    <a:pt x="646176" y="34544"/>
                  </a:lnTo>
                  <a:lnTo>
                    <a:pt x="646176" y="32512"/>
                  </a:lnTo>
                  <a:lnTo>
                    <a:pt x="621792" y="8128"/>
                  </a:lnTo>
                  <a:lnTo>
                    <a:pt x="609600" y="8128"/>
                  </a:lnTo>
                  <a:lnTo>
                    <a:pt x="597408" y="10160"/>
                  </a:lnTo>
                  <a:lnTo>
                    <a:pt x="587248" y="12192"/>
                  </a:lnTo>
                  <a:lnTo>
                    <a:pt x="575056" y="14224"/>
                  </a:lnTo>
                  <a:lnTo>
                    <a:pt x="477520" y="16256"/>
                  </a:lnTo>
                  <a:lnTo>
                    <a:pt x="477520" y="14224"/>
                  </a:lnTo>
                  <a:lnTo>
                    <a:pt x="461264" y="12192"/>
                  </a:lnTo>
                  <a:lnTo>
                    <a:pt x="434848" y="10160"/>
                  </a:lnTo>
                  <a:lnTo>
                    <a:pt x="398272" y="10160"/>
                  </a:lnTo>
                  <a:lnTo>
                    <a:pt x="361696" y="16256"/>
                  </a:lnTo>
                  <a:lnTo>
                    <a:pt x="357632" y="18288"/>
                  </a:lnTo>
                  <a:lnTo>
                    <a:pt x="351536" y="20320"/>
                  </a:lnTo>
                  <a:lnTo>
                    <a:pt x="347472" y="22352"/>
                  </a:lnTo>
                  <a:lnTo>
                    <a:pt x="341376" y="24384"/>
                  </a:lnTo>
                  <a:lnTo>
                    <a:pt x="329184" y="26416"/>
                  </a:lnTo>
                  <a:lnTo>
                    <a:pt x="329184" y="24384"/>
                  </a:lnTo>
                  <a:lnTo>
                    <a:pt x="292608" y="12192"/>
                  </a:lnTo>
                  <a:lnTo>
                    <a:pt x="270256" y="12192"/>
                  </a:lnTo>
                  <a:lnTo>
                    <a:pt x="254000" y="14224"/>
                  </a:lnTo>
                  <a:lnTo>
                    <a:pt x="203200" y="16256"/>
                  </a:lnTo>
                  <a:lnTo>
                    <a:pt x="203200" y="14224"/>
                  </a:lnTo>
                  <a:lnTo>
                    <a:pt x="160528" y="8128"/>
                  </a:lnTo>
                  <a:lnTo>
                    <a:pt x="140208" y="6096"/>
                  </a:lnTo>
                  <a:lnTo>
                    <a:pt x="117856" y="4064"/>
                  </a:lnTo>
                  <a:lnTo>
                    <a:pt x="22352" y="2032"/>
                  </a:lnTo>
                  <a:lnTo>
                    <a:pt x="10160" y="0"/>
                  </a:lnTo>
                  <a:close/>
                </a:path>
              </a:pathLst>
            </a:custGeom>
            <a:blipFill>
              <a:blip r:embed="rId97"/>
              <a:stretch>
                <a:fillRect/>
              </a:stretch>
            </a:blipFill>
          </p:spPr>
          <p:txBody>
            <a:bodyPr/>
            <a:lstStyle/>
            <a:p>
              <a:endParaRPr lang="fr-FR"/>
            </a:p>
          </p:txBody>
        </p:sp>
      </p:grpSp>
      <p:sp>
        <p:nvSpPr>
          <p:cNvPr id="105" name="Freeform 105"/>
          <p:cNvSpPr/>
          <p:nvPr/>
        </p:nvSpPr>
        <p:spPr>
          <a:xfrm>
            <a:off x="8500581" y="3924008"/>
            <a:ext cx="1476432" cy="2304512"/>
          </a:xfrm>
          <a:custGeom>
            <a:avLst/>
            <a:gdLst/>
            <a:ahLst/>
            <a:cxnLst/>
            <a:rect l="l" t="t" r="r" b="b"/>
            <a:pathLst>
              <a:path w="2214648" h="3456768">
                <a:moveTo>
                  <a:pt x="0" y="0"/>
                </a:moveTo>
                <a:lnTo>
                  <a:pt x="2214648" y="0"/>
                </a:lnTo>
                <a:lnTo>
                  <a:pt x="2214648" y="3456768"/>
                </a:lnTo>
                <a:lnTo>
                  <a:pt x="0" y="3456768"/>
                </a:lnTo>
                <a:lnTo>
                  <a:pt x="0" y="0"/>
                </a:lnTo>
                <a:close/>
              </a:path>
            </a:pathLst>
          </a:custGeom>
          <a:blipFill>
            <a:blip r:embed="rId98">
              <a:extLst>
                <a:ext uri="{96DAC541-7B7A-43D3-8B79-37D633B846F1}">
                  <asvg:svgBlip xmlns:asvg="http://schemas.microsoft.com/office/drawing/2016/SVG/main" r:embed="rId99"/>
                </a:ext>
              </a:extLst>
            </a:blip>
            <a:stretch>
              <a:fillRect/>
            </a:stretch>
          </a:blipFill>
        </p:spPr>
        <p:txBody>
          <a:bodyPr/>
          <a:lstStyle/>
          <a:p>
            <a:endParaRPr lang="fr-FR"/>
          </a:p>
        </p:txBody>
      </p:sp>
      <p:grpSp>
        <p:nvGrpSpPr>
          <p:cNvPr id="106" name="Group 106"/>
          <p:cNvGrpSpPr/>
          <p:nvPr/>
        </p:nvGrpSpPr>
        <p:grpSpPr>
          <a:xfrm>
            <a:off x="10054921" y="4806684"/>
            <a:ext cx="1312047" cy="1302846"/>
            <a:chOff x="0" y="0"/>
            <a:chExt cx="1448816" cy="1438656"/>
          </a:xfrm>
        </p:grpSpPr>
        <p:sp>
          <p:nvSpPr>
            <p:cNvPr id="107" name="Freeform 107"/>
            <p:cNvSpPr/>
            <p:nvPr/>
          </p:nvSpPr>
          <p:spPr>
            <a:xfrm>
              <a:off x="0" y="0"/>
              <a:ext cx="1448816" cy="1438656"/>
            </a:xfrm>
            <a:custGeom>
              <a:avLst/>
              <a:gdLst/>
              <a:ahLst/>
              <a:cxnLst/>
              <a:rect l="l" t="t" r="r" b="b"/>
              <a:pathLst>
                <a:path w="1448816" h="1438656">
                  <a:moveTo>
                    <a:pt x="0" y="0"/>
                  </a:moveTo>
                  <a:lnTo>
                    <a:pt x="1448816" y="0"/>
                  </a:lnTo>
                  <a:lnTo>
                    <a:pt x="1448816" y="1438656"/>
                  </a:lnTo>
                  <a:lnTo>
                    <a:pt x="0" y="1438656"/>
                  </a:lnTo>
                  <a:lnTo>
                    <a:pt x="0" y="0"/>
                  </a:lnTo>
                  <a:close/>
                </a:path>
              </a:pathLst>
            </a:custGeom>
            <a:blipFill>
              <a:blip r:embed="rId100"/>
              <a:stretch>
                <a:fillRect/>
              </a:stretch>
            </a:blipFill>
          </p:spPr>
          <p:txBody>
            <a:bodyPr/>
            <a:lstStyle/>
            <a:p>
              <a:endParaRPr lang="fr-FR"/>
            </a:p>
          </p:txBody>
        </p:sp>
      </p:grpSp>
      <p:sp>
        <p:nvSpPr>
          <p:cNvPr id="108" name="Freeform 108"/>
          <p:cNvSpPr/>
          <p:nvPr/>
        </p:nvSpPr>
        <p:spPr>
          <a:xfrm>
            <a:off x="9973643" y="4326938"/>
            <a:ext cx="1474592" cy="1863870"/>
          </a:xfrm>
          <a:custGeom>
            <a:avLst/>
            <a:gdLst/>
            <a:ahLst/>
            <a:cxnLst/>
            <a:rect l="l" t="t" r="r" b="b"/>
            <a:pathLst>
              <a:path w="2211888" h="2795805">
                <a:moveTo>
                  <a:pt x="0" y="0"/>
                </a:moveTo>
                <a:lnTo>
                  <a:pt x="2211888" y="0"/>
                </a:lnTo>
                <a:lnTo>
                  <a:pt x="2211888" y="2795804"/>
                </a:lnTo>
                <a:lnTo>
                  <a:pt x="0" y="2795804"/>
                </a:lnTo>
                <a:lnTo>
                  <a:pt x="0" y="0"/>
                </a:lnTo>
                <a:close/>
              </a:path>
            </a:pathLst>
          </a:custGeom>
          <a:blipFill>
            <a:blip r:embed="rId101">
              <a:extLst>
                <a:ext uri="{96DAC541-7B7A-43D3-8B79-37D633B846F1}">
                  <asvg:svgBlip xmlns:asvg="http://schemas.microsoft.com/office/drawing/2016/SVG/main" r:embed="rId102"/>
                </a:ext>
              </a:extLst>
            </a:blip>
            <a:stretch>
              <a:fillRect/>
            </a:stretch>
          </a:blipFill>
        </p:spPr>
        <p:txBody>
          <a:bodyPr/>
          <a:lstStyle/>
          <a:p>
            <a:endParaRPr lang="fr-FR"/>
          </a:p>
        </p:txBody>
      </p:sp>
      <p:sp>
        <p:nvSpPr>
          <p:cNvPr id="109" name="Freeform 109"/>
          <p:cNvSpPr/>
          <p:nvPr/>
        </p:nvSpPr>
        <p:spPr>
          <a:xfrm>
            <a:off x="9991055" y="4126358"/>
            <a:ext cx="1454511" cy="2061769"/>
          </a:xfrm>
          <a:custGeom>
            <a:avLst/>
            <a:gdLst/>
            <a:ahLst/>
            <a:cxnLst/>
            <a:rect l="l" t="t" r="r" b="b"/>
            <a:pathLst>
              <a:path w="2181766" h="3092654">
                <a:moveTo>
                  <a:pt x="0" y="0"/>
                </a:moveTo>
                <a:lnTo>
                  <a:pt x="2181766" y="0"/>
                </a:lnTo>
                <a:lnTo>
                  <a:pt x="2181766" y="3092655"/>
                </a:lnTo>
                <a:lnTo>
                  <a:pt x="0" y="3092655"/>
                </a:lnTo>
                <a:lnTo>
                  <a:pt x="0" y="0"/>
                </a:lnTo>
                <a:close/>
              </a:path>
            </a:pathLst>
          </a:custGeom>
          <a:blipFill>
            <a:blip r:embed="rId103">
              <a:extLst>
                <a:ext uri="{96DAC541-7B7A-43D3-8B79-37D633B846F1}">
                  <asvg:svgBlip xmlns:asvg="http://schemas.microsoft.com/office/drawing/2016/SVG/main" r:embed="rId104"/>
                </a:ext>
              </a:extLst>
            </a:blip>
            <a:stretch>
              <a:fillRect/>
            </a:stretch>
          </a:blipFill>
        </p:spPr>
        <p:txBody>
          <a:bodyPr/>
          <a:lstStyle/>
          <a:p>
            <a:endParaRPr lang="fr-FR"/>
          </a:p>
        </p:txBody>
      </p:sp>
      <p:grpSp>
        <p:nvGrpSpPr>
          <p:cNvPr id="110" name="Group 110"/>
          <p:cNvGrpSpPr/>
          <p:nvPr/>
        </p:nvGrpSpPr>
        <p:grpSpPr>
          <a:xfrm>
            <a:off x="10308866" y="4107416"/>
            <a:ext cx="230022" cy="141694"/>
            <a:chOff x="0" y="0"/>
            <a:chExt cx="254000" cy="156464"/>
          </a:xfrm>
        </p:grpSpPr>
        <p:sp>
          <p:nvSpPr>
            <p:cNvPr id="111" name="Freeform 111"/>
            <p:cNvSpPr/>
            <p:nvPr/>
          </p:nvSpPr>
          <p:spPr>
            <a:xfrm>
              <a:off x="0" y="0"/>
              <a:ext cx="254000" cy="156464"/>
            </a:xfrm>
            <a:custGeom>
              <a:avLst/>
              <a:gdLst/>
              <a:ahLst/>
              <a:cxnLst/>
              <a:rect l="l" t="t" r="r" b="b"/>
              <a:pathLst>
                <a:path w="254000" h="156464">
                  <a:moveTo>
                    <a:pt x="0" y="0"/>
                  </a:moveTo>
                  <a:lnTo>
                    <a:pt x="254000" y="0"/>
                  </a:lnTo>
                  <a:lnTo>
                    <a:pt x="254000" y="156464"/>
                  </a:lnTo>
                  <a:lnTo>
                    <a:pt x="0" y="156464"/>
                  </a:lnTo>
                  <a:lnTo>
                    <a:pt x="0" y="0"/>
                  </a:lnTo>
                  <a:close/>
                </a:path>
              </a:pathLst>
            </a:custGeom>
            <a:blipFill>
              <a:blip r:embed="rId105"/>
              <a:stretch>
                <a:fillRect/>
              </a:stretch>
            </a:blipFill>
          </p:spPr>
          <p:txBody>
            <a:bodyPr/>
            <a:lstStyle/>
            <a:p>
              <a:endParaRPr lang="fr-FR"/>
            </a:p>
          </p:txBody>
        </p:sp>
      </p:grpSp>
      <p:sp>
        <p:nvSpPr>
          <p:cNvPr id="112" name="Freeform 112"/>
          <p:cNvSpPr/>
          <p:nvPr/>
        </p:nvSpPr>
        <p:spPr>
          <a:xfrm>
            <a:off x="10306647" y="4105300"/>
            <a:ext cx="233127" cy="146018"/>
          </a:xfrm>
          <a:custGeom>
            <a:avLst/>
            <a:gdLst/>
            <a:ahLst/>
            <a:cxnLst/>
            <a:rect l="l" t="t" r="r" b="b"/>
            <a:pathLst>
              <a:path w="349691" h="219027">
                <a:moveTo>
                  <a:pt x="0" y="0"/>
                </a:moveTo>
                <a:lnTo>
                  <a:pt x="349691" y="0"/>
                </a:lnTo>
                <a:lnTo>
                  <a:pt x="349691" y="219027"/>
                </a:lnTo>
                <a:lnTo>
                  <a:pt x="0" y="219027"/>
                </a:lnTo>
                <a:lnTo>
                  <a:pt x="0" y="0"/>
                </a:lnTo>
                <a:close/>
              </a:path>
            </a:pathLst>
          </a:custGeom>
          <a:blipFill>
            <a:blip r:embed="rId106">
              <a:extLst>
                <a:ext uri="{96DAC541-7B7A-43D3-8B79-37D633B846F1}">
                  <asvg:svgBlip xmlns:asvg="http://schemas.microsoft.com/office/drawing/2016/SVG/main" r:embed="rId107"/>
                </a:ext>
              </a:extLst>
            </a:blip>
            <a:stretch>
              <a:fillRect/>
            </a:stretch>
          </a:blipFill>
        </p:spPr>
        <p:txBody>
          <a:bodyPr/>
          <a:lstStyle/>
          <a:p>
            <a:endParaRPr lang="fr-FR"/>
          </a:p>
        </p:txBody>
      </p:sp>
      <p:grpSp>
        <p:nvGrpSpPr>
          <p:cNvPr id="113" name="Group 113"/>
          <p:cNvGrpSpPr/>
          <p:nvPr/>
        </p:nvGrpSpPr>
        <p:grpSpPr>
          <a:xfrm>
            <a:off x="10321747" y="4101896"/>
            <a:ext cx="206100" cy="147214"/>
            <a:chOff x="0" y="0"/>
            <a:chExt cx="227584" cy="162560"/>
          </a:xfrm>
        </p:grpSpPr>
        <p:sp>
          <p:nvSpPr>
            <p:cNvPr id="114" name="Freeform 114"/>
            <p:cNvSpPr/>
            <p:nvPr/>
          </p:nvSpPr>
          <p:spPr>
            <a:xfrm>
              <a:off x="0" y="0"/>
              <a:ext cx="227584" cy="162560"/>
            </a:xfrm>
            <a:custGeom>
              <a:avLst/>
              <a:gdLst/>
              <a:ahLst/>
              <a:cxnLst/>
              <a:rect l="l" t="t" r="r" b="b"/>
              <a:pathLst>
                <a:path w="227584" h="162560">
                  <a:moveTo>
                    <a:pt x="0" y="0"/>
                  </a:moveTo>
                  <a:lnTo>
                    <a:pt x="227584" y="0"/>
                  </a:lnTo>
                  <a:lnTo>
                    <a:pt x="227584" y="162560"/>
                  </a:lnTo>
                  <a:lnTo>
                    <a:pt x="0" y="162560"/>
                  </a:lnTo>
                  <a:lnTo>
                    <a:pt x="0" y="0"/>
                  </a:lnTo>
                  <a:close/>
                </a:path>
              </a:pathLst>
            </a:custGeom>
            <a:blipFill>
              <a:blip r:embed="rId108"/>
              <a:stretch>
                <a:fillRect/>
              </a:stretch>
            </a:blipFill>
          </p:spPr>
          <p:txBody>
            <a:bodyPr/>
            <a:lstStyle/>
            <a:p>
              <a:endParaRPr lang="fr-FR"/>
            </a:p>
          </p:txBody>
        </p:sp>
      </p:grpSp>
      <p:sp>
        <p:nvSpPr>
          <p:cNvPr id="115" name="Freeform 115"/>
          <p:cNvSpPr/>
          <p:nvPr/>
        </p:nvSpPr>
        <p:spPr>
          <a:xfrm>
            <a:off x="10249957" y="4034349"/>
            <a:ext cx="431004" cy="494456"/>
          </a:xfrm>
          <a:custGeom>
            <a:avLst/>
            <a:gdLst/>
            <a:ahLst/>
            <a:cxnLst/>
            <a:rect l="l" t="t" r="r" b="b"/>
            <a:pathLst>
              <a:path w="646506" h="741684">
                <a:moveTo>
                  <a:pt x="0" y="0"/>
                </a:moveTo>
                <a:lnTo>
                  <a:pt x="646506" y="0"/>
                </a:lnTo>
                <a:lnTo>
                  <a:pt x="646506" y="741684"/>
                </a:lnTo>
                <a:lnTo>
                  <a:pt x="0" y="741684"/>
                </a:lnTo>
                <a:lnTo>
                  <a:pt x="0" y="0"/>
                </a:lnTo>
                <a:close/>
              </a:path>
            </a:pathLst>
          </a:custGeom>
          <a:blipFill>
            <a:blip r:embed="rId109">
              <a:extLst>
                <a:ext uri="{96DAC541-7B7A-43D3-8B79-37D633B846F1}">
                  <asvg:svgBlip xmlns:asvg="http://schemas.microsoft.com/office/drawing/2016/SVG/main" r:embed="rId110"/>
                </a:ext>
              </a:extLst>
            </a:blip>
            <a:stretch>
              <a:fillRect/>
            </a:stretch>
          </a:blipFill>
        </p:spPr>
        <p:txBody>
          <a:bodyPr/>
          <a:lstStyle/>
          <a:p>
            <a:endParaRPr lang="fr-FR"/>
          </a:p>
        </p:txBody>
      </p:sp>
      <p:sp>
        <p:nvSpPr>
          <p:cNvPr id="116" name="Freeform 116"/>
          <p:cNvSpPr/>
          <p:nvPr/>
        </p:nvSpPr>
        <p:spPr>
          <a:xfrm>
            <a:off x="9996645" y="4641481"/>
            <a:ext cx="1371542" cy="943068"/>
          </a:xfrm>
          <a:custGeom>
            <a:avLst/>
            <a:gdLst/>
            <a:ahLst/>
            <a:cxnLst/>
            <a:rect l="l" t="t" r="r" b="b"/>
            <a:pathLst>
              <a:path w="2057313" h="1414602">
                <a:moveTo>
                  <a:pt x="0" y="0"/>
                </a:moveTo>
                <a:lnTo>
                  <a:pt x="2057313" y="0"/>
                </a:lnTo>
                <a:lnTo>
                  <a:pt x="2057313" y="1414602"/>
                </a:lnTo>
                <a:lnTo>
                  <a:pt x="0" y="1414602"/>
                </a:lnTo>
                <a:lnTo>
                  <a:pt x="0" y="0"/>
                </a:lnTo>
                <a:close/>
              </a:path>
            </a:pathLst>
          </a:custGeom>
          <a:blipFill>
            <a:blip r:embed="rId111">
              <a:extLst>
                <a:ext uri="{96DAC541-7B7A-43D3-8B79-37D633B846F1}">
                  <asvg:svgBlip xmlns:asvg="http://schemas.microsoft.com/office/drawing/2016/SVG/main" r:embed="rId112"/>
                </a:ext>
              </a:extLst>
            </a:blip>
            <a:stretch>
              <a:fillRect/>
            </a:stretch>
          </a:blipFill>
        </p:spPr>
        <p:txBody>
          <a:bodyPr/>
          <a:lstStyle/>
          <a:p>
            <a:endParaRPr lang="fr-FR"/>
          </a:p>
        </p:txBody>
      </p:sp>
      <p:grpSp>
        <p:nvGrpSpPr>
          <p:cNvPr id="117" name="Group 117"/>
          <p:cNvGrpSpPr/>
          <p:nvPr/>
        </p:nvGrpSpPr>
        <p:grpSpPr>
          <a:xfrm>
            <a:off x="10770750" y="4107416"/>
            <a:ext cx="230022" cy="141694"/>
            <a:chOff x="0" y="0"/>
            <a:chExt cx="254000" cy="156464"/>
          </a:xfrm>
        </p:grpSpPr>
        <p:sp>
          <p:nvSpPr>
            <p:cNvPr id="118" name="Freeform 118"/>
            <p:cNvSpPr/>
            <p:nvPr/>
          </p:nvSpPr>
          <p:spPr>
            <a:xfrm>
              <a:off x="0" y="0"/>
              <a:ext cx="254000" cy="156464"/>
            </a:xfrm>
            <a:custGeom>
              <a:avLst/>
              <a:gdLst/>
              <a:ahLst/>
              <a:cxnLst/>
              <a:rect l="l" t="t" r="r" b="b"/>
              <a:pathLst>
                <a:path w="254000" h="156464">
                  <a:moveTo>
                    <a:pt x="0" y="0"/>
                  </a:moveTo>
                  <a:lnTo>
                    <a:pt x="254000" y="0"/>
                  </a:lnTo>
                  <a:lnTo>
                    <a:pt x="254000" y="156464"/>
                  </a:lnTo>
                  <a:lnTo>
                    <a:pt x="0" y="156464"/>
                  </a:lnTo>
                  <a:lnTo>
                    <a:pt x="0" y="0"/>
                  </a:lnTo>
                  <a:close/>
                </a:path>
              </a:pathLst>
            </a:custGeom>
            <a:blipFill>
              <a:blip r:embed="rId113"/>
              <a:stretch>
                <a:fillRect/>
              </a:stretch>
            </a:blipFill>
          </p:spPr>
          <p:txBody>
            <a:bodyPr/>
            <a:lstStyle/>
            <a:p>
              <a:endParaRPr lang="fr-FR"/>
            </a:p>
          </p:txBody>
        </p:sp>
      </p:grpSp>
      <p:sp>
        <p:nvSpPr>
          <p:cNvPr id="119" name="Freeform 119"/>
          <p:cNvSpPr/>
          <p:nvPr/>
        </p:nvSpPr>
        <p:spPr>
          <a:xfrm>
            <a:off x="10768542" y="4105300"/>
            <a:ext cx="233116" cy="145972"/>
          </a:xfrm>
          <a:custGeom>
            <a:avLst/>
            <a:gdLst/>
            <a:ahLst/>
            <a:cxnLst/>
            <a:rect l="l" t="t" r="r" b="b"/>
            <a:pathLst>
              <a:path w="349674" h="218958">
                <a:moveTo>
                  <a:pt x="0" y="0"/>
                </a:moveTo>
                <a:lnTo>
                  <a:pt x="349674" y="0"/>
                </a:lnTo>
                <a:lnTo>
                  <a:pt x="349674" y="218958"/>
                </a:lnTo>
                <a:lnTo>
                  <a:pt x="0" y="218958"/>
                </a:lnTo>
                <a:lnTo>
                  <a:pt x="0" y="0"/>
                </a:lnTo>
                <a:close/>
              </a:path>
            </a:pathLst>
          </a:custGeom>
          <a:blipFill>
            <a:blip r:embed="rId114">
              <a:extLst>
                <a:ext uri="{96DAC541-7B7A-43D3-8B79-37D633B846F1}">
                  <asvg:svgBlip xmlns:asvg="http://schemas.microsoft.com/office/drawing/2016/SVG/main" r:embed="rId115"/>
                </a:ext>
              </a:extLst>
            </a:blip>
            <a:stretch>
              <a:fillRect/>
            </a:stretch>
          </a:blipFill>
        </p:spPr>
        <p:txBody>
          <a:bodyPr/>
          <a:lstStyle/>
          <a:p>
            <a:endParaRPr lang="fr-FR"/>
          </a:p>
        </p:txBody>
      </p:sp>
      <p:grpSp>
        <p:nvGrpSpPr>
          <p:cNvPr id="120" name="Group 120"/>
          <p:cNvGrpSpPr/>
          <p:nvPr/>
        </p:nvGrpSpPr>
        <p:grpSpPr>
          <a:xfrm>
            <a:off x="10778111" y="4101896"/>
            <a:ext cx="220821" cy="147214"/>
            <a:chOff x="0" y="0"/>
            <a:chExt cx="243840" cy="162560"/>
          </a:xfrm>
        </p:grpSpPr>
        <p:sp>
          <p:nvSpPr>
            <p:cNvPr id="121" name="Freeform 121"/>
            <p:cNvSpPr/>
            <p:nvPr/>
          </p:nvSpPr>
          <p:spPr>
            <a:xfrm>
              <a:off x="0" y="0"/>
              <a:ext cx="243840" cy="162560"/>
            </a:xfrm>
            <a:custGeom>
              <a:avLst/>
              <a:gdLst/>
              <a:ahLst/>
              <a:cxnLst/>
              <a:rect l="l" t="t" r="r" b="b"/>
              <a:pathLst>
                <a:path w="243840" h="162560">
                  <a:moveTo>
                    <a:pt x="0" y="0"/>
                  </a:moveTo>
                  <a:lnTo>
                    <a:pt x="243840" y="0"/>
                  </a:lnTo>
                  <a:lnTo>
                    <a:pt x="243840" y="162560"/>
                  </a:lnTo>
                  <a:lnTo>
                    <a:pt x="0" y="162560"/>
                  </a:lnTo>
                  <a:lnTo>
                    <a:pt x="0" y="0"/>
                  </a:lnTo>
                  <a:close/>
                </a:path>
              </a:pathLst>
            </a:custGeom>
            <a:blipFill>
              <a:blip r:embed="rId116"/>
              <a:stretch>
                <a:fillRect/>
              </a:stretch>
            </a:blipFill>
          </p:spPr>
          <p:txBody>
            <a:bodyPr/>
            <a:lstStyle/>
            <a:p>
              <a:endParaRPr lang="fr-FR"/>
            </a:p>
          </p:txBody>
        </p:sp>
      </p:grpSp>
      <p:sp>
        <p:nvSpPr>
          <p:cNvPr id="122" name="Freeform 122"/>
          <p:cNvSpPr/>
          <p:nvPr/>
        </p:nvSpPr>
        <p:spPr>
          <a:xfrm>
            <a:off x="10644479" y="4034349"/>
            <a:ext cx="421999" cy="866747"/>
          </a:xfrm>
          <a:custGeom>
            <a:avLst/>
            <a:gdLst/>
            <a:ahLst/>
            <a:cxnLst/>
            <a:rect l="l" t="t" r="r" b="b"/>
            <a:pathLst>
              <a:path w="632998" h="1300120">
                <a:moveTo>
                  <a:pt x="0" y="0"/>
                </a:moveTo>
                <a:lnTo>
                  <a:pt x="632998" y="0"/>
                </a:lnTo>
                <a:lnTo>
                  <a:pt x="632998" y="1300120"/>
                </a:lnTo>
                <a:lnTo>
                  <a:pt x="0" y="1300120"/>
                </a:lnTo>
                <a:lnTo>
                  <a:pt x="0" y="0"/>
                </a:lnTo>
                <a:close/>
              </a:path>
            </a:pathLst>
          </a:custGeom>
          <a:blipFill>
            <a:blip r:embed="rId117">
              <a:extLst>
                <a:ext uri="{96DAC541-7B7A-43D3-8B79-37D633B846F1}">
                  <asvg:svgBlip xmlns:asvg="http://schemas.microsoft.com/office/drawing/2016/SVG/main" r:embed="rId118"/>
                </a:ext>
              </a:extLst>
            </a:blip>
            <a:stretch>
              <a:fillRect/>
            </a:stretch>
          </a:blipFill>
        </p:spPr>
        <p:txBody>
          <a:bodyPr/>
          <a:lstStyle/>
          <a:p>
            <a:endParaRPr lang="fr-FR"/>
          </a:p>
        </p:txBody>
      </p:sp>
      <p:grpSp>
        <p:nvGrpSpPr>
          <p:cNvPr id="123" name="Group 123"/>
          <p:cNvGrpSpPr/>
          <p:nvPr/>
        </p:nvGrpSpPr>
        <p:grpSpPr>
          <a:xfrm>
            <a:off x="11074380" y="4208626"/>
            <a:ext cx="230022" cy="141694"/>
            <a:chOff x="0" y="0"/>
            <a:chExt cx="254000" cy="156464"/>
          </a:xfrm>
        </p:grpSpPr>
        <p:sp>
          <p:nvSpPr>
            <p:cNvPr id="124" name="Freeform 124"/>
            <p:cNvSpPr/>
            <p:nvPr/>
          </p:nvSpPr>
          <p:spPr>
            <a:xfrm>
              <a:off x="0" y="0"/>
              <a:ext cx="254000" cy="156464"/>
            </a:xfrm>
            <a:custGeom>
              <a:avLst/>
              <a:gdLst/>
              <a:ahLst/>
              <a:cxnLst/>
              <a:rect l="l" t="t" r="r" b="b"/>
              <a:pathLst>
                <a:path w="254000" h="156464">
                  <a:moveTo>
                    <a:pt x="0" y="0"/>
                  </a:moveTo>
                  <a:lnTo>
                    <a:pt x="254000" y="0"/>
                  </a:lnTo>
                  <a:lnTo>
                    <a:pt x="254000" y="156464"/>
                  </a:lnTo>
                  <a:lnTo>
                    <a:pt x="0" y="156464"/>
                  </a:lnTo>
                  <a:lnTo>
                    <a:pt x="0" y="0"/>
                  </a:lnTo>
                  <a:close/>
                </a:path>
              </a:pathLst>
            </a:custGeom>
            <a:blipFill>
              <a:blip r:embed="rId119"/>
              <a:stretch>
                <a:fillRect/>
              </a:stretch>
            </a:blipFill>
          </p:spPr>
          <p:txBody>
            <a:bodyPr/>
            <a:lstStyle/>
            <a:p>
              <a:endParaRPr lang="fr-FR"/>
            </a:p>
          </p:txBody>
        </p:sp>
      </p:grpSp>
      <p:sp>
        <p:nvSpPr>
          <p:cNvPr id="125" name="Freeform 125"/>
          <p:cNvSpPr/>
          <p:nvPr/>
        </p:nvSpPr>
        <p:spPr>
          <a:xfrm>
            <a:off x="11072160" y="4204865"/>
            <a:ext cx="233127" cy="146386"/>
          </a:xfrm>
          <a:custGeom>
            <a:avLst/>
            <a:gdLst/>
            <a:ahLst/>
            <a:cxnLst/>
            <a:rect l="l" t="t" r="r" b="b"/>
            <a:pathLst>
              <a:path w="349691" h="219579">
                <a:moveTo>
                  <a:pt x="0" y="0"/>
                </a:moveTo>
                <a:lnTo>
                  <a:pt x="349692" y="0"/>
                </a:lnTo>
                <a:lnTo>
                  <a:pt x="349692" y="219580"/>
                </a:lnTo>
                <a:lnTo>
                  <a:pt x="0" y="219580"/>
                </a:lnTo>
                <a:lnTo>
                  <a:pt x="0" y="0"/>
                </a:lnTo>
                <a:close/>
              </a:path>
            </a:pathLst>
          </a:custGeom>
          <a:blipFill>
            <a:blip r:embed="rId120">
              <a:extLst>
                <a:ext uri="{96DAC541-7B7A-43D3-8B79-37D633B846F1}">
                  <asvg:svgBlip xmlns:asvg="http://schemas.microsoft.com/office/drawing/2016/SVG/main" r:embed="rId121"/>
                </a:ext>
              </a:extLst>
            </a:blip>
            <a:stretch>
              <a:fillRect/>
            </a:stretch>
          </a:blipFill>
        </p:spPr>
        <p:txBody>
          <a:bodyPr/>
          <a:lstStyle/>
          <a:p>
            <a:endParaRPr lang="fr-FR"/>
          </a:p>
        </p:txBody>
      </p:sp>
      <p:grpSp>
        <p:nvGrpSpPr>
          <p:cNvPr id="126" name="Group 126"/>
          <p:cNvGrpSpPr/>
          <p:nvPr/>
        </p:nvGrpSpPr>
        <p:grpSpPr>
          <a:xfrm>
            <a:off x="11087261" y="4204946"/>
            <a:ext cx="206100" cy="147214"/>
            <a:chOff x="0" y="0"/>
            <a:chExt cx="227584" cy="162560"/>
          </a:xfrm>
        </p:grpSpPr>
        <p:sp>
          <p:nvSpPr>
            <p:cNvPr id="127" name="Freeform 127"/>
            <p:cNvSpPr/>
            <p:nvPr/>
          </p:nvSpPr>
          <p:spPr>
            <a:xfrm>
              <a:off x="0" y="0"/>
              <a:ext cx="227584" cy="162560"/>
            </a:xfrm>
            <a:custGeom>
              <a:avLst/>
              <a:gdLst/>
              <a:ahLst/>
              <a:cxnLst/>
              <a:rect l="l" t="t" r="r" b="b"/>
              <a:pathLst>
                <a:path w="227584" h="162560">
                  <a:moveTo>
                    <a:pt x="0" y="0"/>
                  </a:moveTo>
                  <a:lnTo>
                    <a:pt x="227584" y="0"/>
                  </a:lnTo>
                  <a:lnTo>
                    <a:pt x="227584" y="162560"/>
                  </a:lnTo>
                  <a:lnTo>
                    <a:pt x="0" y="162560"/>
                  </a:lnTo>
                  <a:lnTo>
                    <a:pt x="0" y="0"/>
                  </a:lnTo>
                  <a:close/>
                </a:path>
              </a:pathLst>
            </a:custGeom>
            <a:blipFill>
              <a:blip r:embed="rId122"/>
              <a:stretch>
                <a:fillRect/>
              </a:stretch>
            </a:blipFill>
          </p:spPr>
          <p:txBody>
            <a:bodyPr/>
            <a:lstStyle/>
            <a:p>
              <a:endParaRPr lang="fr-FR"/>
            </a:p>
          </p:txBody>
        </p:sp>
      </p:grpSp>
      <p:sp>
        <p:nvSpPr>
          <p:cNvPr id="128" name="Freeform 128"/>
          <p:cNvSpPr/>
          <p:nvPr/>
        </p:nvSpPr>
        <p:spPr>
          <a:xfrm>
            <a:off x="10149966" y="4605655"/>
            <a:ext cx="477561" cy="102452"/>
          </a:xfrm>
          <a:custGeom>
            <a:avLst/>
            <a:gdLst/>
            <a:ahLst/>
            <a:cxnLst/>
            <a:rect l="l" t="t" r="r" b="b"/>
            <a:pathLst>
              <a:path w="716341" h="153678">
                <a:moveTo>
                  <a:pt x="0" y="0"/>
                </a:moveTo>
                <a:lnTo>
                  <a:pt x="716341" y="0"/>
                </a:lnTo>
                <a:lnTo>
                  <a:pt x="716341" y="153678"/>
                </a:lnTo>
                <a:lnTo>
                  <a:pt x="0" y="153678"/>
                </a:lnTo>
                <a:lnTo>
                  <a:pt x="0" y="0"/>
                </a:lnTo>
                <a:close/>
              </a:path>
            </a:pathLst>
          </a:custGeom>
          <a:blipFill>
            <a:blip r:embed="rId123">
              <a:extLst>
                <a:ext uri="{96DAC541-7B7A-43D3-8B79-37D633B846F1}">
                  <asvg:svgBlip xmlns:asvg="http://schemas.microsoft.com/office/drawing/2016/SVG/main" r:embed="rId124"/>
                </a:ext>
              </a:extLst>
            </a:blip>
            <a:stretch>
              <a:fillRect/>
            </a:stretch>
          </a:blipFill>
        </p:spPr>
        <p:txBody>
          <a:bodyPr/>
          <a:lstStyle/>
          <a:p>
            <a:endParaRPr lang="fr-FR"/>
          </a:p>
        </p:txBody>
      </p:sp>
      <p:sp>
        <p:nvSpPr>
          <p:cNvPr id="129" name="Freeform 129"/>
          <p:cNvSpPr/>
          <p:nvPr/>
        </p:nvSpPr>
        <p:spPr>
          <a:xfrm>
            <a:off x="11092138" y="4210385"/>
            <a:ext cx="201293" cy="138163"/>
          </a:xfrm>
          <a:custGeom>
            <a:avLst/>
            <a:gdLst/>
            <a:ahLst/>
            <a:cxnLst/>
            <a:rect l="l" t="t" r="r" b="b"/>
            <a:pathLst>
              <a:path w="301939" h="207244">
                <a:moveTo>
                  <a:pt x="0" y="0"/>
                </a:moveTo>
                <a:lnTo>
                  <a:pt x="301938" y="0"/>
                </a:lnTo>
                <a:lnTo>
                  <a:pt x="301938" y="207244"/>
                </a:lnTo>
                <a:lnTo>
                  <a:pt x="0" y="207244"/>
                </a:lnTo>
                <a:lnTo>
                  <a:pt x="0" y="0"/>
                </a:lnTo>
                <a:close/>
              </a:path>
            </a:pathLst>
          </a:custGeom>
          <a:blipFill>
            <a:blip r:embed="rId125">
              <a:extLst>
                <a:ext uri="{96DAC541-7B7A-43D3-8B79-37D633B846F1}">
                  <asvg:svgBlip xmlns:asvg="http://schemas.microsoft.com/office/drawing/2016/SVG/main" r:embed="rId126"/>
                </a:ext>
              </a:extLst>
            </a:blip>
            <a:stretch>
              <a:fillRect/>
            </a:stretch>
          </a:blipFill>
        </p:spPr>
        <p:txBody>
          <a:bodyPr/>
          <a:lstStyle/>
          <a:p>
            <a:endParaRPr lang="fr-FR"/>
          </a:p>
        </p:txBody>
      </p:sp>
      <p:grpSp>
        <p:nvGrpSpPr>
          <p:cNvPr id="130" name="Group 130"/>
          <p:cNvGrpSpPr/>
          <p:nvPr/>
        </p:nvGrpSpPr>
        <p:grpSpPr>
          <a:xfrm>
            <a:off x="10115647" y="5798539"/>
            <a:ext cx="88329" cy="69927"/>
            <a:chOff x="0" y="0"/>
            <a:chExt cx="97536" cy="77216"/>
          </a:xfrm>
        </p:grpSpPr>
        <p:sp>
          <p:nvSpPr>
            <p:cNvPr id="131" name="Freeform 131"/>
            <p:cNvSpPr/>
            <p:nvPr/>
          </p:nvSpPr>
          <p:spPr>
            <a:xfrm>
              <a:off x="0" y="0"/>
              <a:ext cx="97536" cy="77216"/>
            </a:xfrm>
            <a:custGeom>
              <a:avLst/>
              <a:gdLst/>
              <a:ahLst/>
              <a:cxnLst/>
              <a:rect l="l" t="t" r="r" b="b"/>
              <a:pathLst>
                <a:path w="97536" h="77216">
                  <a:moveTo>
                    <a:pt x="0" y="0"/>
                  </a:moveTo>
                  <a:lnTo>
                    <a:pt x="97536" y="0"/>
                  </a:lnTo>
                  <a:lnTo>
                    <a:pt x="97536" y="77216"/>
                  </a:lnTo>
                  <a:lnTo>
                    <a:pt x="0" y="77216"/>
                  </a:lnTo>
                  <a:lnTo>
                    <a:pt x="0" y="0"/>
                  </a:lnTo>
                  <a:close/>
                </a:path>
              </a:pathLst>
            </a:custGeom>
            <a:blipFill>
              <a:blip r:embed="rId127"/>
              <a:stretch>
                <a:fillRect/>
              </a:stretch>
            </a:blipFill>
          </p:spPr>
          <p:txBody>
            <a:bodyPr/>
            <a:lstStyle/>
            <a:p>
              <a:endParaRPr lang="fr-FR"/>
            </a:p>
          </p:txBody>
        </p:sp>
      </p:grpSp>
      <p:sp>
        <p:nvSpPr>
          <p:cNvPr id="132" name="Freeform 132"/>
          <p:cNvSpPr/>
          <p:nvPr/>
        </p:nvSpPr>
        <p:spPr>
          <a:xfrm>
            <a:off x="10110828" y="5793088"/>
            <a:ext cx="96909" cy="79588"/>
          </a:xfrm>
          <a:custGeom>
            <a:avLst/>
            <a:gdLst/>
            <a:ahLst/>
            <a:cxnLst/>
            <a:rect l="l" t="t" r="r" b="b"/>
            <a:pathLst>
              <a:path w="145363" h="119382">
                <a:moveTo>
                  <a:pt x="0" y="0"/>
                </a:moveTo>
                <a:lnTo>
                  <a:pt x="145362" y="0"/>
                </a:lnTo>
                <a:lnTo>
                  <a:pt x="145362" y="119381"/>
                </a:lnTo>
                <a:lnTo>
                  <a:pt x="0" y="119381"/>
                </a:lnTo>
                <a:lnTo>
                  <a:pt x="0" y="0"/>
                </a:lnTo>
                <a:close/>
              </a:path>
            </a:pathLst>
          </a:custGeom>
          <a:blipFill>
            <a:blip r:embed="rId17">
              <a:extLst>
                <a:ext uri="{96DAC541-7B7A-43D3-8B79-37D633B846F1}">
                  <asvg:svgBlip xmlns:asvg="http://schemas.microsoft.com/office/drawing/2016/SVG/main" r:embed="rId128"/>
                </a:ext>
              </a:extLst>
            </a:blip>
            <a:stretch>
              <a:fillRect/>
            </a:stretch>
          </a:blipFill>
        </p:spPr>
        <p:txBody>
          <a:bodyPr/>
          <a:lstStyle/>
          <a:p>
            <a:endParaRPr lang="fr-FR"/>
          </a:p>
        </p:txBody>
      </p:sp>
      <p:grpSp>
        <p:nvGrpSpPr>
          <p:cNvPr id="133" name="Group 133"/>
          <p:cNvGrpSpPr/>
          <p:nvPr/>
        </p:nvGrpSpPr>
        <p:grpSpPr>
          <a:xfrm>
            <a:off x="10673221" y="5708371"/>
            <a:ext cx="211621" cy="141694"/>
            <a:chOff x="0" y="0"/>
            <a:chExt cx="233680" cy="156464"/>
          </a:xfrm>
        </p:grpSpPr>
        <p:sp>
          <p:nvSpPr>
            <p:cNvPr id="134" name="Freeform 134"/>
            <p:cNvSpPr/>
            <p:nvPr/>
          </p:nvSpPr>
          <p:spPr>
            <a:xfrm>
              <a:off x="0" y="0"/>
              <a:ext cx="233680" cy="156464"/>
            </a:xfrm>
            <a:custGeom>
              <a:avLst/>
              <a:gdLst/>
              <a:ahLst/>
              <a:cxnLst/>
              <a:rect l="l" t="t" r="r" b="b"/>
              <a:pathLst>
                <a:path w="233680" h="156464">
                  <a:moveTo>
                    <a:pt x="0" y="0"/>
                  </a:moveTo>
                  <a:lnTo>
                    <a:pt x="233680" y="0"/>
                  </a:lnTo>
                  <a:lnTo>
                    <a:pt x="233680" y="156464"/>
                  </a:lnTo>
                  <a:lnTo>
                    <a:pt x="0" y="156464"/>
                  </a:lnTo>
                  <a:lnTo>
                    <a:pt x="0" y="0"/>
                  </a:lnTo>
                  <a:close/>
                </a:path>
              </a:pathLst>
            </a:custGeom>
            <a:blipFill>
              <a:blip r:embed="rId129"/>
              <a:stretch>
                <a:fillRect/>
              </a:stretch>
            </a:blipFill>
          </p:spPr>
          <p:txBody>
            <a:bodyPr/>
            <a:lstStyle/>
            <a:p>
              <a:endParaRPr lang="fr-FR"/>
            </a:p>
          </p:txBody>
        </p:sp>
      </p:grpSp>
      <p:sp>
        <p:nvSpPr>
          <p:cNvPr id="135" name="Freeform 135"/>
          <p:cNvSpPr/>
          <p:nvPr/>
        </p:nvSpPr>
        <p:spPr>
          <a:xfrm>
            <a:off x="10668103" y="5702551"/>
            <a:ext cx="219855" cy="151653"/>
          </a:xfrm>
          <a:custGeom>
            <a:avLst/>
            <a:gdLst/>
            <a:ahLst/>
            <a:cxnLst/>
            <a:rect l="l" t="t" r="r" b="b"/>
            <a:pathLst>
              <a:path w="329783" h="227480">
                <a:moveTo>
                  <a:pt x="0" y="0"/>
                </a:moveTo>
                <a:lnTo>
                  <a:pt x="329783" y="0"/>
                </a:lnTo>
                <a:lnTo>
                  <a:pt x="329783" y="227481"/>
                </a:lnTo>
                <a:lnTo>
                  <a:pt x="0" y="227481"/>
                </a:lnTo>
                <a:lnTo>
                  <a:pt x="0" y="0"/>
                </a:lnTo>
                <a:close/>
              </a:path>
            </a:pathLst>
          </a:custGeom>
          <a:blipFill>
            <a:blip r:embed="rId130">
              <a:extLst>
                <a:ext uri="{96DAC541-7B7A-43D3-8B79-37D633B846F1}">
                  <asvg:svgBlip xmlns:asvg="http://schemas.microsoft.com/office/drawing/2016/SVG/main" r:embed="rId131"/>
                </a:ext>
              </a:extLst>
            </a:blip>
            <a:stretch>
              <a:fillRect/>
            </a:stretch>
          </a:blipFill>
        </p:spPr>
        <p:txBody>
          <a:bodyPr/>
          <a:lstStyle/>
          <a:p>
            <a:endParaRPr lang="fr-FR"/>
          </a:p>
        </p:txBody>
      </p:sp>
      <p:grpSp>
        <p:nvGrpSpPr>
          <p:cNvPr id="136" name="Group 136"/>
          <p:cNvGrpSpPr/>
          <p:nvPr/>
        </p:nvGrpSpPr>
        <p:grpSpPr>
          <a:xfrm>
            <a:off x="10341989" y="5739654"/>
            <a:ext cx="161935" cy="58886"/>
            <a:chOff x="0" y="0"/>
            <a:chExt cx="178816" cy="65024"/>
          </a:xfrm>
        </p:grpSpPr>
        <p:sp>
          <p:nvSpPr>
            <p:cNvPr id="137" name="Freeform 137"/>
            <p:cNvSpPr/>
            <p:nvPr/>
          </p:nvSpPr>
          <p:spPr>
            <a:xfrm>
              <a:off x="0" y="0"/>
              <a:ext cx="178816" cy="65024"/>
            </a:xfrm>
            <a:custGeom>
              <a:avLst/>
              <a:gdLst/>
              <a:ahLst/>
              <a:cxnLst/>
              <a:rect l="l" t="t" r="r" b="b"/>
              <a:pathLst>
                <a:path w="178816" h="65024">
                  <a:moveTo>
                    <a:pt x="0" y="0"/>
                  </a:moveTo>
                  <a:lnTo>
                    <a:pt x="178816" y="0"/>
                  </a:lnTo>
                  <a:lnTo>
                    <a:pt x="178816" y="65024"/>
                  </a:lnTo>
                  <a:lnTo>
                    <a:pt x="0" y="65024"/>
                  </a:lnTo>
                  <a:lnTo>
                    <a:pt x="0" y="0"/>
                  </a:lnTo>
                  <a:close/>
                </a:path>
              </a:pathLst>
            </a:custGeom>
            <a:blipFill>
              <a:blip r:embed="rId46"/>
              <a:stretch>
                <a:fillRect/>
              </a:stretch>
            </a:blipFill>
          </p:spPr>
          <p:txBody>
            <a:bodyPr/>
            <a:lstStyle/>
            <a:p>
              <a:endParaRPr lang="fr-FR"/>
            </a:p>
          </p:txBody>
        </p:sp>
      </p:grpSp>
      <p:sp>
        <p:nvSpPr>
          <p:cNvPr id="138" name="Freeform 138"/>
          <p:cNvSpPr/>
          <p:nvPr/>
        </p:nvSpPr>
        <p:spPr>
          <a:xfrm>
            <a:off x="10336330" y="5733420"/>
            <a:ext cx="170999" cy="68179"/>
          </a:xfrm>
          <a:custGeom>
            <a:avLst/>
            <a:gdLst/>
            <a:ahLst/>
            <a:cxnLst/>
            <a:rect l="l" t="t" r="r" b="b"/>
            <a:pathLst>
              <a:path w="256498" h="102268">
                <a:moveTo>
                  <a:pt x="0" y="0"/>
                </a:moveTo>
                <a:lnTo>
                  <a:pt x="256498" y="0"/>
                </a:lnTo>
                <a:lnTo>
                  <a:pt x="256498" y="102268"/>
                </a:lnTo>
                <a:lnTo>
                  <a:pt x="0" y="102268"/>
                </a:lnTo>
                <a:lnTo>
                  <a:pt x="0" y="0"/>
                </a:lnTo>
                <a:close/>
              </a:path>
            </a:pathLst>
          </a:custGeom>
          <a:blipFill>
            <a:blip r:embed="rId132">
              <a:extLst>
                <a:ext uri="{96DAC541-7B7A-43D3-8B79-37D633B846F1}">
                  <asvg:svgBlip xmlns:asvg="http://schemas.microsoft.com/office/drawing/2016/SVG/main" r:embed="rId133"/>
                </a:ext>
              </a:extLst>
            </a:blip>
            <a:stretch>
              <a:fillRect/>
            </a:stretch>
          </a:blipFill>
        </p:spPr>
        <p:txBody>
          <a:bodyPr/>
          <a:lstStyle/>
          <a:p>
            <a:endParaRPr lang="fr-FR"/>
          </a:p>
        </p:txBody>
      </p:sp>
      <p:grpSp>
        <p:nvGrpSpPr>
          <p:cNvPr id="139" name="Group 139"/>
          <p:cNvGrpSpPr/>
          <p:nvPr/>
        </p:nvGrpSpPr>
        <p:grpSpPr>
          <a:xfrm>
            <a:off x="10951088" y="5781977"/>
            <a:ext cx="101210" cy="71767"/>
            <a:chOff x="0" y="0"/>
            <a:chExt cx="111760" cy="79248"/>
          </a:xfrm>
        </p:grpSpPr>
        <p:sp>
          <p:nvSpPr>
            <p:cNvPr id="140" name="Freeform 140"/>
            <p:cNvSpPr/>
            <p:nvPr/>
          </p:nvSpPr>
          <p:spPr>
            <a:xfrm>
              <a:off x="0" y="0"/>
              <a:ext cx="111760" cy="79248"/>
            </a:xfrm>
            <a:custGeom>
              <a:avLst/>
              <a:gdLst/>
              <a:ahLst/>
              <a:cxnLst/>
              <a:rect l="l" t="t" r="r" b="b"/>
              <a:pathLst>
                <a:path w="111760" h="79248">
                  <a:moveTo>
                    <a:pt x="0" y="0"/>
                  </a:moveTo>
                  <a:lnTo>
                    <a:pt x="111760" y="0"/>
                  </a:lnTo>
                  <a:lnTo>
                    <a:pt x="111760" y="79248"/>
                  </a:lnTo>
                  <a:lnTo>
                    <a:pt x="0" y="79248"/>
                  </a:lnTo>
                  <a:lnTo>
                    <a:pt x="0" y="0"/>
                  </a:lnTo>
                  <a:close/>
                </a:path>
              </a:pathLst>
            </a:custGeom>
            <a:blipFill>
              <a:blip r:embed="rId134"/>
              <a:stretch>
                <a:fillRect/>
              </a:stretch>
            </a:blipFill>
          </p:spPr>
          <p:txBody>
            <a:bodyPr/>
            <a:lstStyle/>
            <a:p>
              <a:endParaRPr lang="fr-FR"/>
            </a:p>
          </p:txBody>
        </p:sp>
      </p:grpSp>
      <p:sp>
        <p:nvSpPr>
          <p:cNvPr id="141" name="Freeform 141"/>
          <p:cNvSpPr/>
          <p:nvPr/>
        </p:nvSpPr>
        <p:spPr>
          <a:xfrm>
            <a:off x="10944969" y="5775744"/>
            <a:ext cx="112136" cy="80933"/>
          </a:xfrm>
          <a:custGeom>
            <a:avLst/>
            <a:gdLst/>
            <a:ahLst/>
            <a:cxnLst/>
            <a:rect l="l" t="t" r="r" b="b"/>
            <a:pathLst>
              <a:path w="168204" h="121400">
                <a:moveTo>
                  <a:pt x="0" y="0"/>
                </a:moveTo>
                <a:lnTo>
                  <a:pt x="168204" y="0"/>
                </a:lnTo>
                <a:lnTo>
                  <a:pt x="168204" y="121400"/>
                </a:lnTo>
                <a:lnTo>
                  <a:pt x="0" y="121400"/>
                </a:lnTo>
                <a:lnTo>
                  <a:pt x="0" y="0"/>
                </a:lnTo>
                <a:close/>
              </a:path>
            </a:pathLst>
          </a:custGeom>
          <a:blipFill>
            <a:blip r:embed="rId135">
              <a:extLst>
                <a:ext uri="{96DAC541-7B7A-43D3-8B79-37D633B846F1}">
                  <asvg:svgBlip xmlns:asvg="http://schemas.microsoft.com/office/drawing/2016/SVG/main" r:embed="rId136"/>
                </a:ext>
              </a:extLst>
            </a:blip>
            <a:stretch>
              <a:fillRect/>
            </a:stretch>
          </a:blipFill>
        </p:spPr>
        <p:txBody>
          <a:bodyPr/>
          <a:lstStyle/>
          <a:p>
            <a:endParaRPr lang="fr-FR"/>
          </a:p>
        </p:txBody>
      </p:sp>
      <p:grpSp>
        <p:nvGrpSpPr>
          <p:cNvPr id="142" name="Group 142"/>
          <p:cNvGrpSpPr/>
          <p:nvPr/>
        </p:nvGrpSpPr>
        <p:grpSpPr>
          <a:xfrm>
            <a:off x="10100926" y="5989918"/>
            <a:ext cx="99369" cy="49685"/>
            <a:chOff x="0" y="0"/>
            <a:chExt cx="109728" cy="54864"/>
          </a:xfrm>
        </p:grpSpPr>
        <p:sp>
          <p:nvSpPr>
            <p:cNvPr id="143" name="Freeform 143"/>
            <p:cNvSpPr/>
            <p:nvPr/>
          </p:nvSpPr>
          <p:spPr>
            <a:xfrm>
              <a:off x="0" y="0"/>
              <a:ext cx="109728" cy="54864"/>
            </a:xfrm>
            <a:custGeom>
              <a:avLst/>
              <a:gdLst/>
              <a:ahLst/>
              <a:cxnLst/>
              <a:rect l="l" t="t" r="r" b="b"/>
              <a:pathLst>
                <a:path w="109728" h="54864">
                  <a:moveTo>
                    <a:pt x="0" y="0"/>
                  </a:moveTo>
                  <a:lnTo>
                    <a:pt x="109728" y="0"/>
                  </a:lnTo>
                  <a:lnTo>
                    <a:pt x="109728" y="54864"/>
                  </a:lnTo>
                  <a:lnTo>
                    <a:pt x="0" y="54864"/>
                  </a:lnTo>
                  <a:lnTo>
                    <a:pt x="0" y="0"/>
                  </a:lnTo>
                  <a:close/>
                </a:path>
              </a:pathLst>
            </a:custGeom>
            <a:blipFill>
              <a:blip r:embed="rId137"/>
              <a:stretch>
                <a:fillRect/>
              </a:stretch>
            </a:blipFill>
          </p:spPr>
          <p:txBody>
            <a:bodyPr/>
            <a:lstStyle/>
            <a:p>
              <a:endParaRPr lang="fr-FR"/>
            </a:p>
          </p:txBody>
        </p:sp>
      </p:grpSp>
      <p:sp>
        <p:nvSpPr>
          <p:cNvPr id="144" name="Freeform 144"/>
          <p:cNvSpPr/>
          <p:nvPr/>
        </p:nvSpPr>
        <p:spPr>
          <a:xfrm>
            <a:off x="10096141" y="5984628"/>
            <a:ext cx="108961" cy="58598"/>
          </a:xfrm>
          <a:custGeom>
            <a:avLst/>
            <a:gdLst/>
            <a:ahLst/>
            <a:cxnLst/>
            <a:rect l="l" t="t" r="r" b="b"/>
            <a:pathLst>
              <a:path w="163442" h="87897">
                <a:moveTo>
                  <a:pt x="0" y="0"/>
                </a:moveTo>
                <a:lnTo>
                  <a:pt x="163443" y="0"/>
                </a:lnTo>
                <a:lnTo>
                  <a:pt x="163443" y="87897"/>
                </a:lnTo>
                <a:lnTo>
                  <a:pt x="0" y="87897"/>
                </a:lnTo>
                <a:lnTo>
                  <a:pt x="0" y="0"/>
                </a:lnTo>
                <a:close/>
              </a:path>
            </a:pathLst>
          </a:custGeom>
          <a:blipFill>
            <a:blip r:embed="rId59">
              <a:extLst>
                <a:ext uri="{96DAC541-7B7A-43D3-8B79-37D633B846F1}">
                  <asvg:svgBlip xmlns:asvg="http://schemas.microsoft.com/office/drawing/2016/SVG/main" r:embed="rId138"/>
                </a:ext>
              </a:extLst>
            </a:blip>
            <a:stretch>
              <a:fillRect/>
            </a:stretch>
          </a:blipFill>
        </p:spPr>
        <p:txBody>
          <a:bodyPr/>
          <a:lstStyle/>
          <a:p>
            <a:endParaRPr lang="fr-FR"/>
          </a:p>
        </p:txBody>
      </p:sp>
      <p:grpSp>
        <p:nvGrpSpPr>
          <p:cNvPr id="145" name="Group 145"/>
          <p:cNvGrpSpPr/>
          <p:nvPr/>
        </p:nvGrpSpPr>
        <p:grpSpPr>
          <a:xfrm>
            <a:off x="10126688" y="5868466"/>
            <a:ext cx="248424" cy="58886"/>
            <a:chOff x="0" y="0"/>
            <a:chExt cx="274320" cy="65024"/>
          </a:xfrm>
        </p:grpSpPr>
        <p:sp>
          <p:nvSpPr>
            <p:cNvPr id="146" name="Freeform 146"/>
            <p:cNvSpPr/>
            <p:nvPr/>
          </p:nvSpPr>
          <p:spPr>
            <a:xfrm>
              <a:off x="0" y="0"/>
              <a:ext cx="274320" cy="65024"/>
            </a:xfrm>
            <a:custGeom>
              <a:avLst/>
              <a:gdLst/>
              <a:ahLst/>
              <a:cxnLst/>
              <a:rect l="l" t="t" r="r" b="b"/>
              <a:pathLst>
                <a:path w="274320" h="65024">
                  <a:moveTo>
                    <a:pt x="136144" y="0"/>
                  </a:moveTo>
                  <a:lnTo>
                    <a:pt x="134112" y="2032"/>
                  </a:lnTo>
                  <a:lnTo>
                    <a:pt x="125984" y="10160"/>
                  </a:lnTo>
                  <a:lnTo>
                    <a:pt x="123952" y="14224"/>
                  </a:lnTo>
                  <a:lnTo>
                    <a:pt x="117856" y="20320"/>
                  </a:lnTo>
                  <a:lnTo>
                    <a:pt x="113792" y="22352"/>
                  </a:lnTo>
                  <a:lnTo>
                    <a:pt x="113792" y="20320"/>
                  </a:lnTo>
                  <a:lnTo>
                    <a:pt x="103632" y="20320"/>
                  </a:lnTo>
                  <a:lnTo>
                    <a:pt x="101600" y="34544"/>
                  </a:lnTo>
                  <a:lnTo>
                    <a:pt x="99568" y="36576"/>
                  </a:lnTo>
                  <a:lnTo>
                    <a:pt x="56896" y="38608"/>
                  </a:lnTo>
                  <a:lnTo>
                    <a:pt x="56896" y="36576"/>
                  </a:lnTo>
                  <a:lnTo>
                    <a:pt x="18288" y="36576"/>
                  </a:lnTo>
                  <a:lnTo>
                    <a:pt x="10160" y="38608"/>
                  </a:lnTo>
                  <a:lnTo>
                    <a:pt x="4064" y="40640"/>
                  </a:lnTo>
                  <a:lnTo>
                    <a:pt x="0" y="42672"/>
                  </a:lnTo>
                  <a:lnTo>
                    <a:pt x="0" y="50800"/>
                  </a:lnTo>
                  <a:lnTo>
                    <a:pt x="2032" y="50800"/>
                  </a:lnTo>
                  <a:lnTo>
                    <a:pt x="4064" y="52832"/>
                  </a:lnTo>
                  <a:lnTo>
                    <a:pt x="10160" y="54864"/>
                  </a:lnTo>
                  <a:lnTo>
                    <a:pt x="67056" y="56896"/>
                  </a:lnTo>
                  <a:lnTo>
                    <a:pt x="67056" y="54864"/>
                  </a:lnTo>
                  <a:lnTo>
                    <a:pt x="160528" y="54864"/>
                  </a:lnTo>
                  <a:lnTo>
                    <a:pt x="186944" y="56896"/>
                  </a:lnTo>
                  <a:lnTo>
                    <a:pt x="199136" y="58928"/>
                  </a:lnTo>
                  <a:lnTo>
                    <a:pt x="219456" y="62992"/>
                  </a:lnTo>
                  <a:lnTo>
                    <a:pt x="231648" y="65024"/>
                  </a:lnTo>
                  <a:lnTo>
                    <a:pt x="231648" y="62992"/>
                  </a:lnTo>
                  <a:lnTo>
                    <a:pt x="235712" y="58928"/>
                  </a:lnTo>
                  <a:lnTo>
                    <a:pt x="241808" y="56896"/>
                  </a:lnTo>
                  <a:lnTo>
                    <a:pt x="243840" y="54864"/>
                  </a:lnTo>
                  <a:lnTo>
                    <a:pt x="251968" y="50800"/>
                  </a:lnTo>
                  <a:lnTo>
                    <a:pt x="254000" y="48768"/>
                  </a:lnTo>
                  <a:lnTo>
                    <a:pt x="258064" y="46736"/>
                  </a:lnTo>
                  <a:lnTo>
                    <a:pt x="262128" y="42672"/>
                  </a:lnTo>
                  <a:lnTo>
                    <a:pt x="266192" y="40640"/>
                  </a:lnTo>
                  <a:lnTo>
                    <a:pt x="270256" y="36576"/>
                  </a:lnTo>
                  <a:lnTo>
                    <a:pt x="274320" y="28448"/>
                  </a:lnTo>
                  <a:lnTo>
                    <a:pt x="266192" y="20320"/>
                  </a:lnTo>
                  <a:lnTo>
                    <a:pt x="258064" y="16256"/>
                  </a:lnTo>
                  <a:lnTo>
                    <a:pt x="227584" y="6096"/>
                  </a:lnTo>
                  <a:lnTo>
                    <a:pt x="211328" y="2032"/>
                  </a:lnTo>
                  <a:lnTo>
                    <a:pt x="201168" y="0"/>
                  </a:lnTo>
                  <a:close/>
                </a:path>
              </a:pathLst>
            </a:custGeom>
            <a:blipFill>
              <a:blip r:embed="rId139"/>
              <a:stretch>
                <a:fillRect/>
              </a:stretch>
            </a:blipFill>
          </p:spPr>
          <p:txBody>
            <a:bodyPr/>
            <a:lstStyle/>
            <a:p>
              <a:endParaRPr lang="fr-FR"/>
            </a:p>
          </p:txBody>
        </p:sp>
      </p:grpSp>
      <p:sp>
        <p:nvSpPr>
          <p:cNvPr id="147" name="Freeform 147"/>
          <p:cNvSpPr/>
          <p:nvPr/>
        </p:nvSpPr>
        <p:spPr>
          <a:xfrm>
            <a:off x="10120374" y="5862233"/>
            <a:ext cx="258189" cy="68179"/>
          </a:xfrm>
          <a:custGeom>
            <a:avLst/>
            <a:gdLst/>
            <a:ahLst/>
            <a:cxnLst/>
            <a:rect l="l" t="t" r="r" b="b"/>
            <a:pathLst>
              <a:path w="387283" h="102268">
                <a:moveTo>
                  <a:pt x="0" y="0"/>
                </a:moveTo>
                <a:lnTo>
                  <a:pt x="387282" y="0"/>
                </a:lnTo>
                <a:lnTo>
                  <a:pt x="387282" y="102267"/>
                </a:lnTo>
                <a:lnTo>
                  <a:pt x="0" y="102267"/>
                </a:lnTo>
                <a:lnTo>
                  <a:pt x="0" y="0"/>
                </a:lnTo>
                <a:close/>
              </a:path>
            </a:pathLst>
          </a:custGeom>
          <a:blipFill>
            <a:blip r:embed="rId140">
              <a:extLst>
                <a:ext uri="{96DAC541-7B7A-43D3-8B79-37D633B846F1}">
                  <asvg:svgBlip xmlns:asvg="http://schemas.microsoft.com/office/drawing/2016/SVG/main" r:embed="rId141"/>
                </a:ext>
              </a:extLst>
            </a:blip>
            <a:stretch>
              <a:fillRect/>
            </a:stretch>
          </a:blipFill>
        </p:spPr>
        <p:txBody>
          <a:bodyPr/>
          <a:lstStyle/>
          <a:p>
            <a:endParaRPr lang="fr-FR"/>
          </a:p>
        </p:txBody>
      </p:sp>
      <p:grpSp>
        <p:nvGrpSpPr>
          <p:cNvPr id="148" name="Group 148"/>
          <p:cNvGrpSpPr/>
          <p:nvPr/>
        </p:nvGrpSpPr>
        <p:grpSpPr>
          <a:xfrm>
            <a:off x="11070699" y="5921832"/>
            <a:ext cx="287068" cy="106730"/>
            <a:chOff x="0" y="0"/>
            <a:chExt cx="316992" cy="117856"/>
          </a:xfrm>
        </p:grpSpPr>
        <p:sp>
          <p:nvSpPr>
            <p:cNvPr id="149" name="Freeform 149"/>
            <p:cNvSpPr/>
            <p:nvPr/>
          </p:nvSpPr>
          <p:spPr>
            <a:xfrm>
              <a:off x="0" y="0"/>
              <a:ext cx="316992" cy="117856"/>
            </a:xfrm>
            <a:custGeom>
              <a:avLst/>
              <a:gdLst/>
              <a:ahLst/>
              <a:cxnLst/>
              <a:rect l="l" t="t" r="r" b="b"/>
              <a:pathLst>
                <a:path w="316992" h="117856">
                  <a:moveTo>
                    <a:pt x="0" y="0"/>
                  </a:moveTo>
                  <a:lnTo>
                    <a:pt x="316992" y="0"/>
                  </a:lnTo>
                  <a:lnTo>
                    <a:pt x="316992" y="117856"/>
                  </a:lnTo>
                  <a:lnTo>
                    <a:pt x="0" y="117856"/>
                  </a:lnTo>
                  <a:lnTo>
                    <a:pt x="0" y="0"/>
                  </a:lnTo>
                  <a:close/>
                </a:path>
              </a:pathLst>
            </a:custGeom>
            <a:blipFill>
              <a:blip r:embed="rId142"/>
              <a:stretch>
                <a:fillRect/>
              </a:stretch>
            </a:blipFill>
          </p:spPr>
          <p:txBody>
            <a:bodyPr/>
            <a:lstStyle/>
            <a:p>
              <a:endParaRPr lang="fr-FR"/>
            </a:p>
          </p:txBody>
        </p:sp>
      </p:grpSp>
      <p:sp>
        <p:nvSpPr>
          <p:cNvPr id="150" name="Freeform 150"/>
          <p:cNvSpPr/>
          <p:nvPr/>
        </p:nvSpPr>
        <p:spPr>
          <a:xfrm>
            <a:off x="11065558" y="5916149"/>
            <a:ext cx="295613" cy="115667"/>
          </a:xfrm>
          <a:custGeom>
            <a:avLst/>
            <a:gdLst/>
            <a:ahLst/>
            <a:cxnLst/>
            <a:rect l="l" t="t" r="r" b="b"/>
            <a:pathLst>
              <a:path w="443420" h="173500">
                <a:moveTo>
                  <a:pt x="0" y="0"/>
                </a:moveTo>
                <a:lnTo>
                  <a:pt x="443419" y="0"/>
                </a:lnTo>
                <a:lnTo>
                  <a:pt x="443419" y="173500"/>
                </a:lnTo>
                <a:lnTo>
                  <a:pt x="0" y="173500"/>
                </a:lnTo>
                <a:lnTo>
                  <a:pt x="0" y="0"/>
                </a:lnTo>
                <a:close/>
              </a:path>
            </a:pathLst>
          </a:custGeom>
          <a:blipFill>
            <a:blip r:embed="rId143">
              <a:extLst>
                <a:ext uri="{96DAC541-7B7A-43D3-8B79-37D633B846F1}">
                  <asvg:svgBlip xmlns:asvg="http://schemas.microsoft.com/office/drawing/2016/SVG/main" r:embed="rId144"/>
                </a:ext>
              </a:extLst>
            </a:blip>
            <a:stretch>
              <a:fillRect/>
            </a:stretch>
          </a:blipFill>
        </p:spPr>
        <p:txBody>
          <a:bodyPr/>
          <a:lstStyle/>
          <a:p>
            <a:endParaRPr lang="fr-FR"/>
          </a:p>
        </p:txBody>
      </p:sp>
      <p:grpSp>
        <p:nvGrpSpPr>
          <p:cNvPr id="151" name="Group 151"/>
          <p:cNvGrpSpPr/>
          <p:nvPr/>
        </p:nvGrpSpPr>
        <p:grpSpPr>
          <a:xfrm>
            <a:off x="10923485" y="5793019"/>
            <a:ext cx="202419" cy="228182"/>
            <a:chOff x="0" y="0"/>
            <a:chExt cx="223520" cy="251968"/>
          </a:xfrm>
        </p:grpSpPr>
        <p:sp>
          <p:nvSpPr>
            <p:cNvPr id="152" name="Freeform 152"/>
            <p:cNvSpPr/>
            <p:nvPr/>
          </p:nvSpPr>
          <p:spPr>
            <a:xfrm>
              <a:off x="0" y="0"/>
              <a:ext cx="223520" cy="251968"/>
            </a:xfrm>
            <a:custGeom>
              <a:avLst/>
              <a:gdLst/>
              <a:ahLst/>
              <a:cxnLst/>
              <a:rect l="l" t="t" r="r" b="b"/>
              <a:pathLst>
                <a:path w="223520" h="251968">
                  <a:moveTo>
                    <a:pt x="0" y="0"/>
                  </a:moveTo>
                  <a:lnTo>
                    <a:pt x="223520" y="0"/>
                  </a:lnTo>
                  <a:lnTo>
                    <a:pt x="223520" y="251968"/>
                  </a:lnTo>
                  <a:lnTo>
                    <a:pt x="0" y="251968"/>
                  </a:lnTo>
                  <a:lnTo>
                    <a:pt x="0" y="0"/>
                  </a:lnTo>
                  <a:close/>
                </a:path>
              </a:pathLst>
            </a:custGeom>
            <a:blipFill>
              <a:blip r:embed="rId145"/>
              <a:stretch>
                <a:fillRect/>
              </a:stretch>
            </a:blipFill>
          </p:spPr>
          <p:txBody>
            <a:bodyPr/>
            <a:lstStyle/>
            <a:p>
              <a:endParaRPr lang="fr-FR"/>
            </a:p>
          </p:txBody>
        </p:sp>
      </p:grpSp>
      <p:sp>
        <p:nvSpPr>
          <p:cNvPr id="153" name="Freeform 153"/>
          <p:cNvSpPr/>
          <p:nvPr/>
        </p:nvSpPr>
        <p:spPr>
          <a:xfrm>
            <a:off x="10917044" y="5786579"/>
            <a:ext cx="213461" cy="239223"/>
          </a:xfrm>
          <a:custGeom>
            <a:avLst/>
            <a:gdLst/>
            <a:ahLst/>
            <a:cxnLst/>
            <a:rect l="l" t="t" r="r" b="b"/>
            <a:pathLst>
              <a:path w="320191" h="358835">
                <a:moveTo>
                  <a:pt x="0" y="0"/>
                </a:moveTo>
                <a:lnTo>
                  <a:pt x="320191" y="0"/>
                </a:lnTo>
                <a:lnTo>
                  <a:pt x="320191" y="358835"/>
                </a:lnTo>
                <a:lnTo>
                  <a:pt x="0" y="358835"/>
                </a:lnTo>
                <a:lnTo>
                  <a:pt x="0" y="0"/>
                </a:lnTo>
                <a:close/>
              </a:path>
            </a:pathLst>
          </a:custGeom>
          <a:blipFill>
            <a:blip r:embed="rId146">
              <a:extLst>
                <a:ext uri="{96DAC541-7B7A-43D3-8B79-37D633B846F1}">
                  <asvg:svgBlip xmlns:asvg="http://schemas.microsoft.com/office/drawing/2016/SVG/main" r:embed="rId147"/>
                </a:ext>
              </a:extLst>
            </a:blip>
            <a:stretch>
              <a:fillRect/>
            </a:stretch>
          </a:blipFill>
        </p:spPr>
        <p:txBody>
          <a:bodyPr/>
          <a:lstStyle/>
          <a:p>
            <a:endParaRPr lang="fr-FR"/>
          </a:p>
        </p:txBody>
      </p:sp>
      <p:grpSp>
        <p:nvGrpSpPr>
          <p:cNvPr id="154" name="Group 154"/>
          <p:cNvGrpSpPr/>
          <p:nvPr/>
        </p:nvGrpSpPr>
        <p:grpSpPr>
          <a:xfrm>
            <a:off x="10277583" y="5470987"/>
            <a:ext cx="149055" cy="82808"/>
            <a:chOff x="0" y="0"/>
            <a:chExt cx="164592" cy="91440"/>
          </a:xfrm>
        </p:grpSpPr>
        <p:sp>
          <p:nvSpPr>
            <p:cNvPr id="155" name="Freeform 155"/>
            <p:cNvSpPr/>
            <p:nvPr/>
          </p:nvSpPr>
          <p:spPr>
            <a:xfrm>
              <a:off x="0" y="0"/>
              <a:ext cx="164592" cy="91440"/>
            </a:xfrm>
            <a:custGeom>
              <a:avLst/>
              <a:gdLst/>
              <a:ahLst/>
              <a:cxnLst/>
              <a:rect l="l" t="t" r="r" b="b"/>
              <a:pathLst>
                <a:path w="164592" h="91440">
                  <a:moveTo>
                    <a:pt x="0" y="0"/>
                  </a:moveTo>
                  <a:lnTo>
                    <a:pt x="164592" y="0"/>
                  </a:lnTo>
                  <a:lnTo>
                    <a:pt x="164592" y="91440"/>
                  </a:lnTo>
                  <a:lnTo>
                    <a:pt x="0" y="91440"/>
                  </a:lnTo>
                  <a:lnTo>
                    <a:pt x="0" y="0"/>
                  </a:lnTo>
                  <a:close/>
                </a:path>
              </a:pathLst>
            </a:custGeom>
            <a:blipFill>
              <a:blip r:embed="rId148"/>
              <a:stretch>
                <a:fillRect/>
              </a:stretch>
            </a:blipFill>
          </p:spPr>
          <p:txBody>
            <a:bodyPr/>
            <a:lstStyle/>
            <a:p>
              <a:endParaRPr lang="fr-FR"/>
            </a:p>
          </p:txBody>
        </p:sp>
      </p:grpSp>
      <p:sp>
        <p:nvSpPr>
          <p:cNvPr id="156" name="Freeform 156"/>
          <p:cNvSpPr/>
          <p:nvPr/>
        </p:nvSpPr>
        <p:spPr>
          <a:xfrm>
            <a:off x="10270567" y="5464260"/>
            <a:ext cx="160671" cy="94286"/>
          </a:xfrm>
          <a:custGeom>
            <a:avLst/>
            <a:gdLst/>
            <a:ahLst/>
            <a:cxnLst/>
            <a:rect l="l" t="t" r="r" b="b"/>
            <a:pathLst>
              <a:path w="241006" h="141429">
                <a:moveTo>
                  <a:pt x="0" y="0"/>
                </a:moveTo>
                <a:lnTo>
                  <a:pt x="241006" y="0"/>
                </a:lnTo>
                <a:lnTo>
                  <a:pt x="241006" y="141429"/>
                </a:lnTo>
                <a:lnTo>
                  <a:pt x="0" y="141429"/>
                </a:lnTo>
                <a:lnTo>
                  <a:pt x="0" y="0"/>
                </a:lnTo>
                <a:close/>
              </a:path>
            </a:pathLst>
          </a:custGeom>
          <a:blipFill>
            <a:blip r:embed="rId149">
              <a:extLst>
                <a:ext uri="{96DAC541-7B7A-43D3-8B79-37D633B846F1}">
                  <asvg:svgBlip xmlns:asvg="http://schemas.microsoft.com/office/drawing/2016/SVG/main" r:embed="rId150"/>
                </a:ext>
              </a:extLst>
            </a:blip>
            <a:stretch>
              <a:fillRect/>
            </a:stretch>
          </a:blipFill>
        </p:spPr>
        <p:txBody>
          <a:bodyPr/>
          <a:lstStyle/>
          <a:p>
            <a:endParaRPr lang="fr-FR"/>
          </a:p>
        </p:txBody>
      </p:sp>
      <p:grpSp>
        <p:nvGrpSpPr>
          <p:cNvPr id="157" name="Group 157"/>
          <p:cNvGrpSpPr/>
          <p:nvPr/>
        </p:nvGrpSpPr>
        <p:grpSpPr>
          <a:xfrm>
            <a:off x="10156131" y="4274872"/>
            <a:ext cx="211621" cy="141694"/>
            <a:chOff x="0" y="0"/>
            <a:chExt cx="233680" cy="156464"/>
          </a:xfrm>
        </p:grpSpPr>
        <p:sp>
          <p:nvSpPr>
            <p:cNvPr id="158" name="Freeform 158"/>
            <p:cNvSpPr/>
            <p:nvPr/>
          </p:nvSpPr>
          <p:spPr>
            <a:xfrm>
              <a:off x="0" y="0"/>
              <a:ext cx="233680" cy="156464"/>
            </a:xfrm>
            <a:custGeom>
              <a:avLst/>
              <a:gdLst/>
              <a:ahLst/>
              <a:cxnLst/>
              <a:rect l="l" t="t" r="r" b="b"/>
              <a:pathLst>
                <a:path w="233680" h="156464">
                  <a:moveTo>
                    <a:pt x="0" y="0"/>
                  </a:moveTo>
                  <a:lnTo>
                    <a:pt x="233680" y="0"/>
                  </a:lnTo>
                  <a:lnTo>
                    <a:pt x="233680" y="156464"/>
                  </a:lnTo>
                  <a:lnTo>
                    <a:pt x="0" y="156464"/>
                  </a:lnTo>
                  <a:lnTo>
                    <a:pt x="0" y="0"/>
                  </a:lnTo>
                  <a:close/>
                </a:path>
              </a:pathLst>
            </a:custGeom>
            <a:blipFill>
              <a:blip r:embed="rId151"/>
              <a:stretch>
                <a:fillRect/>
              </a:stretch>
            </a:blipFill>
          </p:spPr>
          <p:txBody>
            <a:bodyPr/>
            <a:lstStyle/>
            <a:p>
              <a:endParaRPr lang="fr-FR"/>
            </a:p>
          </p:txBody>
        </p:sp>
      </p:grpSp>
      <p:sp>
        <p:nvSpPr>
          <p:cNvPr id="159" name="Freeform 159"/>
          <p:cNvSpPr/>
          <p:nvPr/>
        </p:nvSpPr>
        <p:spPr>
          <a:xfrm>
            <a:off x="10151175" y="4268892"/>
            <a:ext cx="219947" cy="151653"/>
          </a:xfrm>
          <a:custGeom>
            <a:avLst/>
            <a:gdLst/>
            <a:ahLst/>
            <a:cxnLst/>
            <a:rect l="l" t="t" r="r" b="b"/>
            <a:pathLst>
              <a:path w="329921" h="227480">
                <a:moveTo>
                  <a:pt x="0" y="0"/>
                </a:moveTo>
                <a:lnTo>
                  <a:pt x="329920" y="0"/>
                </a:lnTo>
                <a:lnTo>
                  <a:pt x="329920" y="227481"/>
                </a:lnTo>
                <a:lnTo>
                  <a:pt x="0" y="227481"/>
                </a:lnTo>
                <a:lnTo>
                  <a:pt x="0" y="0"/>
                </a:lnTo>
                <a:close/>
              </a:path>
            </a:pathLst>
          </a:custGeom>
          <a:blipFill>
            <a:blip r:embed="rId152">
              <a:extLst>
                <a:ext uri="{96DAC541-7B7A-43D3-8B79-37D633B846F1}">
                  <asvg:svgBlip xmlns:asvg="http://schemas.microsoft.com/office/drawing/2016/SVG/main" r:embed="rId153"/>
                </a:ext>
              </a:extLst>
            </a:blip>
            <a:stretch>
              <a:fillRect/>
            </a:stretch>
          </a:blipFill>
        </p:spPr>
        <p:txBody>
          <a:bodyPr/>
          <a:lstStyle/>
          <a:p>
            <a:endParaRPr lang="fr-FR"/>
          </a:p>
        </p:txBody>
      </p:sp>
      <p:grpSp>
        <p:nvGrpSpPr>
          <p:cNvPr id="160" name="Group 160"/>
          <p:cNvGrpSpPr/>
          <p:nvPr/>
        </p:nvGrpSpPr>
        <p:grpSpPr>
          <a:xfrm>
            <a:off x="10993412" y="4745958"/>
            <a:ext cx="253945" cy="169297"/>
            <a:chOff x="0" y="0"/>
            <a:chExt cx="280416" cy="186944"/>
          </a:xfrm>
        </p:grpSpPr>
        <p:sp>
          <p:nvSpPr>
            <p:cNvPr id="161" name="Freeform 161"/>
            <p:cNvSpPr/>
            <p:nvPr/>
          </p:nvSpPr>
          <p:spPr>
            <a:xfrm>
              <a:off x="0" y="0"/>
              <a:ext cx="280416" cy="186944"/>
            </a:xfrm>
            <a:custGeom>
              <a:avLst/>
              <a:gdLst/>
              <a:ahLst/>
              <a:cxnLst/>
              <a:rect l="l" t="t" r="r" b="b"/>
              <a:pathLst>
                <a:path w="280416" h="186944">
                  <a:moveTo>
                    <a:pt x="0" y="0"/>
                  </a:moveTo>
                  <a:lnTo>
                    <a:pt x="280416" y="0"/>
                  </a:lnTo>
                  <a:lnTo>
                    <a:pt x="280416" y="186944"/>
                  </a:lnTo>
                  <a:lnTo>
                    <a:pt x="0" y="186944"/>
                  </a:lnTo>
                  <a:lnTo>
                    <a:pt x="0" y="0"/>
                  </a:lnTo>
                  <a:close/>
                </a:path>
              </a:pathLst>
            </a:custGeom>
            <a:blipFill>
              <a:blip r:embed="rId25"/>
              <a:stretch>
                <a:fillRect/>
              </a:stretch>
            </a:blipFill>
          </p:spPr>
          <p:txBody>
            <a:bodyPr/>
            <a:lstStyle/>
            <a:p>
              <a:endParaRPr lang="fr-FR"/>
            </a:p>
          </p:txBody>
        </p:sp>
      </p:grpSp>
      <p:sp>
        <p:nvSpPr>
          <p:cNvPr id="162" name="Freeform 162"/>
          <p:cNvSpPr/>
          <p:nvPr/>
        </p:nvSpPr>
        <p:spPr>
          <a:xfrm>
            <a:off x="10988064" y="4739275"/>
            <a:ext cx="262731" cy="180579"/>
          </a:xfrm>
          <a:custGeom>
            <a:avLst/>
            <a:gdLst/>
            <a:ahLst/>
            <a:cxnLst/>
            <a:rect l="l" t="t" r="r" b="b"/>
            <a:pathLst>
              <a:path w="394097" h="270868">
                <a:moveTo>
                  <a:pt x="0" y="0"/>
                </a:moveTo>
                <a:lnTo>
                  <a:pt x="394097" y="0"/>
                </a:lnTo>
                <a:lnTo>
                  <a:pt x="394097" y="270869"/>
                </a:lnTo>
                <a:lnTo>
                  <a:pt x="0" y="270869"/>
                </a:lnTo>
                <a:lnTo>
                  <a:pt x="0" y="0"/>
                </a:lnTo>
                <a:close/>
              </a:path>
            </a:pathLst>
          </a:custGeom>
          <a:blipFill>
            <a:blip r:embed="rId154">
              <a:extLst>
                <a:ext uri="{96DAC541-7B7A-43D3-8B79-37D633B846F1}">
                  <asvg:svgBlip xmlns:asvg="http://schemas.microsoft.com/office/drawing/2016/SVG/main" r:embed="rId155"/>
                </a:ext>
              </a:extLst>
            </a:blip>
            <a:stretch>
              <a:fillRect/>
            </a:stretch>
          </a:blipFill>
        </p:spPr>
        <p:txBody>
          <a:bodyPr/>
          <a:lstStyle/>
          <a:p>
            <a:endParaRPr lang="fr-FR"/>
          </a:p>
        </p:txBody>
      </p:sp>
      <p:grpSp>
        <p:nvGrpSpPr>
          <p:cNvPr id="163" name="Group 163"/>
          <p:cNvGrpSpPr/>
          <p:nvPr/>
        </p:nvGrpSpPr>
        <p:grpSpPr>
          <a:xfrm>
            <a:off x="10901403" y="5176560"/>
            <a:ext cx="263145" cy="62566"/>
            <a:chOff x="0" y="0"/>
            <a:chExt cx="290576" cy="69088"/>
          </a:xfrm>
        </p:grpSpPr>
        <p:sp>
          <p:nvSpPr>
            <p:cNvPr id="164" name="Freeform 164"/>
            <p:cNvSpPr/>
            <p:nvPr/>
          </p:nvSpPr>
          <p:spPr>
            <a:xfrm>
              <a:off x="0" y="0"/>
              <a:ext cx="290576" cy="69088"/>
            </a:xfrm>
            <a:custGeom>
              <a:avLst/>
              <a:gdLst/>
              <a:ahLst/>
              <a:cxnLst/>
              <a:rect l="l" t="t" r="r" b="b"/>
              <a:pathLst>
                <a:path w="290576" h="69088">
                  <a:moveTo>
                    <a:pt x="113792" y="0"/>
                  </a:moveTo>
                  <a:lnTo>
                    <a:pt x="105664" y="2032"/>
                  </a:lnTo>
                  <a:lnTo>
                    <a:pt x="97536" y="4064"/>
                  </a:lnTo>
                  <a:lnTo>
                    <a:pt x="87376" y="6096"/>
                  </a:lnTo>
                  <a:lnTo>
                    <a:pt x="71120" y="10160"/>
                  </a:lnTo>
                  <a:lnTo>
                    <a:pt x="60960" y="12192"/>
                  </a:lnTo>
                  <a:lnTo>
                    <a:pt x="52832" y="14224"/>
                  </a:lnTo>
                  <a:lnTo>
                    <a:pt x="0" y="16256"/>
                  </a:lnTo>
                  <a:lnTo>
                    <a:pt x="4064" y="18288"/>
                  </a:lnTo>
                  <a:lnTo>
                    <a:pt x="12192" y="26416"/>
                  </a:lnTo>
                  <a:lnTo>
                    <a:pt x="16256" y="28448"/>
                  </a:lnTo>
                  <a:lnTo>
                    <a:pt x="22352" y="34544"/>
                  </a:lnTo>
                  <a:lnTo>
                    <a:pt x="38608" y="36576"/>
                  </a:lnTo>
                  <a:lnTo>
                    <a:pt x="32512" y="48768"/>
                  </a:lnTo>
                  <a:lnTo>
                    <a:pt x="30480" y="50800"/>
                  </a:lnTo>
                  <a:lnTo>
                    <a:pt x="26416" y="58928"/>
                  </a:lnTo>
                  <a:lnTo>
                    <a:pt x="24384" y="60960"/>
                  </a:lnTo>
                  <a:lnTo>
                    <a:pt x="54864" y="67056"/>
                  </a:lnTo>
                  <a:lnTo>
                    <a:pt x="142240" y="69088"/>
                  </a:lnTo>
                  <a:lnTo>
                    <a:pt x="142240" y="67056"/>
                  </a:lnTo>
                  <a:lnTo>
                    <a:pt x="158496" y="58928"/>
                  </a:lnTo>
                  <a:lnTo>
                    <a:pt x="164592" y="56896"/>
                  </a:lnTo>
                  <a:lnTo>
                    <a:pt x="180848" y="48768"/>
                  </a:lnTo>
                  <a:lnTo>
                    <a:pt x="186944" y="46736"/>
                  </a:lnTo>
                  <a:lnTo>
                    <a:pt x="203200" y="38608"/>
                  </a:lnTo>
                  <a:lnTo>
                    <a:pt x="213360" y="38608"/>
                  </a:lnTo>
                  <a:lnTo>
                    <a:pt x="233680" y="48768"/>
                  </a:lnTo>
                  <a:lnTo>
                    <a:pt x="239776" y="50800"/>
                  </a:lnTo>
                  <a:lnTo>
                    <a:pt x="256032" y="58928"/>
                  </a:lnTo>
                  <a:lnTo>
                    <a:pt x="278384" y="60960"/>
                  </a:lnTo>
                  <a:lnTo>
                    <a:pt x="278384" y="58928"/>
                  </a:lnTo>
                  <a:lnTo>
                    <a:pt x="282448" y="50800"/>
                  </a:lnTo>
                  <a:lnTo>
                    <a:pt x="284480" y="48768"/>
                  </a:lnTo>
                  <a:lnTo>
                    <a:pt x="288544" y="40640"/>
                  </a:lnTo>
                  <a:lnTo>
                    <a:pt x="290576" y="34544"/>
                  </a:lnTo>
                  <a:lnTo>
                    <a:pt x="286512" y="30480"/>
                  </a:lnTo>
                  <a:lnTo>
                    <a:pt x="284480" y="30480"/>
                  </a:lnTo>
                  <a:lnTo>
                    <a:pt x="284480" y="26416"/>
                  </a:lnTo>
                  <a:lnTo>
                    <a:pt x="278384" y="20320"/>
                  </a:lnTo>
                  <a:lnTo>
                    <a:pt x="276352" y="20320"/>
                  </a:lnTo>
                  <a:lnTo>
                    <a:pt x="276352" y="16256"/>
                  </a:lnTo>
                  <a:lnTo>
                    <a:pt x="272288" y="12192"/>
                  </a:lnTo>
                  <a:lnTo>
                    <a:pt x="270256" y="12192"/>
                  </a:lnTo>
                  <a:lnTo>
                    <a:pt x="270256" y="8128"/>
                  </a:lnTo>
                  <a:lnTo>
                    <a:pt x="262128" y="0"/>
                  </a:lnTo>
                  <a:close/>
                </a:path>
              </a:pathLst>
            </a:custGeom>
            <a:blipFill>
              <a:blip r:embed="rId156"/>
              <a:stretch>
                <a:fillRect/>
              </a:stretch>
            </a:blipFill>
          </p:spPr>
          <p:txBody>
            <a:bodyPr/>
            <a:lstStyle/>
            <a:p>
              <a:endParaRPr lang="fr-FR"/>
            </a:p>
          </p:txBody>
        </p:sp>
      </p:grpSp>
      <p:sp>
        <p:nvSpPr>
          <p:cNvPr id="165" name="Freeform 165"/>
          <p:cNvSpPr/>
          <p:nvPr/>
        </p:nvSpPr>
        <p:spPr>
          <a:xfrm>
            <a:off x="10896802" y="5171959"/>
            <a:ext cx="272346" cy="71767"/>
          </a:xfrm>
          <a:custGeom>
            <a:avLst/>
            <a:gdLst/>
            <a:ahLst/>
            <a:cxnLst/>
            <a:rect l="l" t="t" r="r" b="b"/>
            <a:pathLst>
              <a:path w="408519" h="107650">
                <a:moveTo>
                  <a:pt x="0" y="0"/>
                </a:moveTo>
                <a:lnTo>
                  <a:pt x="408520" y="0"/>
                </a:lnTo>
                <a:lnTo>
                  <a:pt x="408520" y="107651"/>
                </a:lnTo>
                <a:lnTo>
                  <a:pt x="0" y="107651"/>
                </a:lnTo>
                <a:lnTo>
                  <a:pt x="0" y="0"/>
                </a:lnTo>
                <a:close/>
              </a:path>
            </a:pathLst>
          </a:custGeom>
          <a:blipFill>
            <a:blip r:embed="rId157">
              <a:extLst>
                <a:ext uri="{96DAC541-7B7A-43D3-8B79-37D633B846F1}">
                  <asvg:svgBlip xmlns:asvg="http://schemas.microsoft.com/office/drawing/2016/SVG/main" r:embed="rId158"/>
                </a:ext>
              </a:extLst>
            </a:blip>
            <a:stretch>
              <a:fillRect/>
            </a:stretch>
          </a:blipFill>
        </p:spPr>
        <p:txBody>
          <a:bodyPr/>
          <a:lstStyle/>
          <a:p>
            <a:endParaRPr lang="fr-FR"/>
          </a:p>
        </p:txBody>
      </p:sp>
      <p:grpSp>
        <p:nvGrpSpPr>
          <p:cNvPr id="166" name="Group 166"/>
          <p:cNvGrpSpPr/>
          <p:nvPr/>
        </p:nvGrpSpPr>
        <p:grpSpPr>
          <a:xfrm>
            <a:off x="10457921" y="4602424"/>
            <a:ext cx="156415" cy="97529"/>
            <a:chOff x="0" y="0"/>
            <a:chExt cx="172720" cy="107696"/>
          </a:xfrm>
        </p:grpSpPr>
        <p:sp>
          <p:nvSpPr>
            <p:cNvPr id="167" name="Freeform 167"/>
            <p:cNvSpPr/>
            <p:nvPr/>
          </p:nvSpPr>
          <p:spPr>
            <a:xfrm>
              <a:off x="0" y="0"/>
              <a:ext cx="172720" cy="107696"/>
            </a:xfrm>
            <a:custGeom>
              <a:avLst/>
              <a:gdLst/>
              <a:ahLst/>
              <a:cxnLst/>
              <a:rect l="l" t="t" r="r" b="b"/>
              <a:pathLst>
                <a:path w="172720" h="107696">
                  <a:moveTo>
                    <a:pt x="0" y="0"/>
                  </a:moveTo>
                  <a:lnTo>
                    <a:pt x="172720" y="0"/>
                  </a:lnTo>
                  <a:lnTo>
                    <a:pt x="172720" y="107696"/>
                  </a:lnTo>
                  <a:lnTo>
                    <a:pt x="0" y="107696"/>
                  </a:lnTo>
                  <a:lnTo>
                    <a:pt x="0" y="0"/>
                  </a:lnTo>
                  <a:close/>
                </a:path>
              </a:pathLst>
            </a:custGeom>
            <a:blipFill>
              <a:blip r:embed="rId159"/>
              <a:stretch>
                <a:fillRect/>
              </a:stretch>
            </a:blipFill>
          </p:spPr>
          <p:txBody>
            <a:bodyPr/>
            <a:lstStyle/>
            <a:p>
              <a:endParaRPr lang="fr-FR"/>
            </a:p>
          </p:txBody>
        </p:sp>
      </p:grpSp>
      <p:sp>
        <p:nvSpPr>
          <p:cNvPr id="168" name="Freeform 168"/>
          <p:cNvSpPr/>
          <p:nvPr/>
        </p:nvSpPr>
        <p:spPr>
          <a:xfrm>
            <a:off x="10452974" y="4597294"/>
            <a:ext cx="165121" cy="106730"/>
          </a:xfrm>
          <a:custGeom>
            <a:avLst/>
            <a:gdLst/>
            <a:ahLst/>
            <a:cxnLst/>
            <a:rect l="l" t="t" r="r" b="b"/>
            <a:pathLst>
              <a:path w="247682" h="160095">
                <a:moveTo>
                  <a:pt x="0" y="0"/>
                </a:moveTo>
                <a:lnTo>
                  <a:pt x="247683" y="0"/>
                </a:lnTo>
                <a:lnTo>
                  <a:pt x="247683" y="160096"/>
                </a:lnTo>
                <a:lnTo>
                  <a:pt x="0" y="160096"/>
                </a:lnTo>
                <a:lnTo>
                  <a:pt x="0" y="0"/>
                </a:lnTo>
                <a:close/>
              </a:path>
            </a:pathLst>
          </a:custGeom>
          <a:blipFill>
            <a:blip r:embed="rId160">
              <a:extLst>
                <a:ext uri="{96DAC541-7B7A-43D3-8B79-37D633B846F1}">
                  <asvg:svgBlip xmlns:asvg="http://schemas.microsoft.com/office/drawing/2016/SVG/main" r:embed="rId161"/>
                </a:ext>
              </a:extLst>
            </a:blip>
            <a:stretch>
              <a:fillRect/>
            </a:stretch>
          </a:blipFill>
        </p:spPr>
        <p:txBody>
          <a:bodyPr/>
          <a:lstStyle/>
          <a:p>
            <a:endParaRPr lang="fr-FR"/>
          </a:p>
        </p:txBody>
      </p:sp>
      <p:grpSp>
        <p:nvGrpSpPr>
          <p:cNvPr id="169" name="Group 169"/>
          <p:cNvGrpSpPr/>
          <p:nvPr/>
        </p:nvGrpSpPr>
        <p:grpSpPr>
          <a:xfrm>
            <a:off x="11179270" y="4320877"/>
            <a:ext cx="103050" cy="60726"/>
            <a:chOff x="0" y="0"/>
            <a:chExt cx="113792" cy="67056"/>
          </a:xfrm>
        </p:grpSpPr>
        <p:sp>
          <p:nvSpPr>
            <p:cNvPr id="170" name="Freeform 170"/>
            <p:cNvSpPr/>
            <p:nvPr/>
          </p:nvSpPr>
          <p:spPr>
            <a:xfrm>
              <a:off x="0" y="0"/>
              <a:ext cx="113792" cy="67056"/>
            </a:xfrm>
            <a:custGeom>
              <a:avLst/>
              <a:gdLst/>
              <a:ahLst/>
              <a:cxnLst/>
              <a:rect l="l" t="t" r="r" b="b"/>
              <a:pathLst>
                <a:path w="113792" h="67056">
                  <a:moveTo>
                    <a:pt x="0" y="0"/>
                  </a:moveTo>
                  <a:lnTo>
                    <a:pt x="113792" y="0"/>
                  </a:lnTo>
                  <a:lnTo>
                    <a:pt x="113792" y="67056"/>
                  </a:lnTo>
                  <a:lnTo>
                    <a:pt x="0" y="67056"/>
                  </a:lnTo>
                  <a:lnTo>
                    <a:pt x="0" y="0"/>
                  </a:lnTo>
                  <a:close/>
                </a:path>
              </a:pathLst>
            </a:custGeom>
            <a:blipFill>
              <a:blip r:embed="rId162"/>
              <a:stretch>
                <a:fillRect/>
              </a:stretch>
            </a:blipFill>
          </p:spPr>
          <p:txBody>
            <a:bodyPr/>
            <a:lstStyle/>
            <a:p>
              <a:endParaRPr lang="fr-FR"/>
            </a:p>
          </p:txBody>
        </p:sp>
      </p:grpSp>
      <p:sp>
        <p:nvSpPr>
          <p:cNvPr id="171" name="Freeform 171"/>
          <p:cNvSpPr/>
          <p:nvPr/>
        </p:nvSpPr>
        <p:spPr>
          <a:xfrm>
            <a:off x="11173289" y="4316058"/>
            <a:ext cx="112366" cy="70145"/>
          </a:xfrm>
          <a:custGeom>
            <a:avLst/>
            <a:gdLst/>
            <a:ahLst/>
            <a:cxnLst/>
            <a:rect l="l" t="t" r="r" b="b"/>
            <a:pathLst>
              <a:path w="168549" h="105218">
                <a:moveTo>
                  <a:pt x="0" y="0"/>
                </a:moveTo>
                <a:lnTo>
                  <a:pt x="168549" y="0"/>
                </a:lnTo>
                <a:lnTo>
                  <a:pt x="168549" y="105218"/>
                </a:lnTo>
                <a:lnTo>
                  <a:pt x="0" y="105218"/>
                </a:lnTo>
                <a:lnTo>
                  <a:pt x="0" y="0"/>
                </a:lnTo>
                <a:close/>
              </a:path>
            </a:pathLst>
          </a:custGeom>
          <a:blipFill>
            <a:blip r:embed="rId163">
              <a:extLst>
                <a:ext uri="{96DAC541-7B7A-43D3-8B79-37D633B846F1}">
                  <asvg:svgBlip xmlns:asvg="http://schemas.microsoft.com/office/drawing/2016/SVG/main" r:embed="rId164"/>
                </a:ext>
              </a:extLst>
            </a:blip>
            <a:stretch>
              <a:fillRect/>
            </a:stretch>
          </a:blipFill>
        </p:spPr>
        <p:txBody>
          <a:bodyPr/>
          <a:lstStyle/>
          <a:p>
            <a:endParaRPr lang="fr-FR"/>
          </a:p>
        </p:txBody>
      </p:sp>
      <p:grpSp>
        <p:nvGrpSpPr>
          <p:cNvPr id="172" name="Group 172"/>
          <p:cNvGrpSpPr/>
          <p:nvPr/>
        </p:nvGrpSpPr>
        <p:grpSpPr>
          <a:xfrm>
            <a:off x="11190311" y="4944697"/>
            <a:ext cx="110411" cy="84648"/>
            <a:chOff x="0" y="0"/>
            <a:chExt cx="121920" cy="93472"/>
          </a:xfrm>
        </p:grpSpPr>
        <p:sp>
          <p:nvSpPr>
            <p:cNvPr id="173" name="Freeform 173"/>
            <p:cNvSpPr/>
            <p:nvPr/>
          </p:nvSpPr>
          <p:spPr>
            <a:xfrm>
              <a:off x="0" y="0"/>
              <a:ext cx="121920" cy="93472"/>
            </a:xfrm>
            <a:custGeom>
              <a:avLst/>
              <a:gdLst/>
              <a:ahLst/>
              <a:cxnLst/>
              <a:rect l="l" t="t" r="r" b="b"/>
              <a:pathLst>
                <a:path w="121920" h="93472">
                  <a:moveTo>
                    <a:pt x="0" y="0"/>
                  </a:moveTo>
                  <a:lnTo>
                    <a:pt x="121920" y="0"/>
                  </a:lnTo>
                  <a:lnTo>
                    <a:pt x="121920" y="93472"/>
                  </a:lnTo>
                  <a:lnTo>
                    <a:pt x="0" y="93472"/>
                  </a:lnTo>
                  <a:lnTo>
                    <a:pt x="0" y="0"/>
                  </a:lnTo>
                  <a:close/>
                </a:path>
              </a:pathLst>
            </a:custGeom>
            <a:blipFill>
              <a:blip r:embed="rId165"/>
              <a:stretch>
                <a:fillRect/>
              </a:stretch>
            </a:blipFill>
          </p:spPr>
          <p:txBody>
            <a:bodyPr/>
            <a:lstStyle/>
            <a:p>
              <a:endParaRPr lang="fr-FR"/>
            </a:p>
          </p:txBody>
        </p:sp>
      </p:grpSp>
      <p:sp>
        <p:nvSpPr>
          <p:cNvPr id="174" name="Freeform 174"/>
          <p:cNvSpPr/>
          <p:nvPr/>
        </p:nvSpPr>
        <p:spPr>
          <a:xfrm>
            <a:off x="11184468" y="4938659"/>
            <a:ext cx="119577" cy="95931"/>
          </a:xfrm>
          <a:custGeom>
            <a:avLst/>
            <a:gdLst/>
            <a:ahLst/>
            <a:cxnLst/>
            <a:rect l="l" t="t" r="r" b="b"/>
            <a:pathLst>
              <a:path w="179366" h="143896">
                <a:moveTo>
                  <a:pt x="0" y="0"/>
                </a:moveTo>
                <a:lnTo>
                  <a:pt x="179365" y="0"/>
                </a:lnTo>
                <a:lnTo>
                  <a:pt x="179365" y="143896"/>
                </a:lnTo>
                <a:lnTo>
                  <a:pt x="0" y="143896"/>
                </a:lnTo>
                <a:lnTo>
                  <a:pt x="0" y="0"/>
                </a:lnTo>
                <a:close/>
              </a:path>
            </a:pathLst>
          </a:custGeom>
          <a:blipFill>
            <a:blip r:embed="rId166">
              <a:extLst>
                <a:ext uri="{96DAC541-7B7A-43D3-8B79-37D633B846F1}">
                  <asvg:svgBlip xmlns:asvg="http://schemas.microsoft.com/office/drawing/2016/SVG/main" r:embed="rId167"/>
                </a:ext>
              </a:extLst>
            </a:blip>
            <a:stretch>
              <a:fillRect/>
            </a:stretch>
          </a:blipFill>
        </p:spPr>
        <p:txBody>
          <a:bodyPr/>
          <a:lstStyle/>
          <a:p>
            <a:endParaRPr lang="fr-FR"/>
          </a:p>
        </p:txBody>
      </p:sp>
      <p:grpSp>
        <p:nvGrpSpPr>
          <p:cNvPr id="175" name="Group 175"/>
          <p:cNvGrpSpPr/>
          <p:nvPr/>
        </p:nvGrpSpPr>
        <p:grpSpPr>
          <a:xfrm>
            <a:off x="10662180" y="4615306"/>
            <a:ext cx="93849" cy="77287"/>
            <a:chOff x="0" y="0"/>
            <a:chExt cx="103632" cy="85344"/>
          </a:xfrm>
        </p:grpSpPr>
        <p:sp>
          <p:nvSpPr>
            <p:cNvPr id="176" name="Freeform 176"/>
            <p:cNvSpPr/>
            <p:nvPr/>
          </p:nvSpPr>
          <p:spPr>
            <a:xfrm>
              <a:off x="0" y="0"/>
              <a:ext cx="103632" cy="85344"/>
            </a:xfrm>
            <a:custGeom>
              <a:avLst/>
              <a:gdLst/>
              <a:ahLst/>
              <a:cxnLst/>
              <a:rect l="l" t="t" r="r" b="b"/>
              <a:pathLst>
                <a:path w="103632" h="85344">
                  <a:moveTo>
                    <a:pt x="0" y="0"/>
                  </a:moveTo>
                  <a:lnTo>
                    <a:pt x="103632" y="0"/>
                  </a:lnTo>
                  <a:lnTo>
                    <a:pt x="103632" y="85344"/>
                  </a:lnTo>
                  <a:lnTo>
                    <a:pt x="0" y="85344"/>
                  </a:lnTo>
                  <a:lnTo>
                    <a:pt x="0" y="0"/>
                  </a:lnTo>
                  <a:close/>
                </a:path>
              </a:pathLst>
            </a:custGeom>
            <a:blipFill>
              <a:blip r:embed="rId168"/>
              <a:stretch>
                <a:fillRect/>
              </a:stretch>
            </a:blipFill>
          </p:spPr>
          <p:txBody>
            <a:bodyPr/>
            <a:lstStyle/>
            <a:p>
              <a:endParaRPr lang="fr-FR"/>
            </a:p>
          </p:txBody>
        </p:sp>
      </p:grpSp>
      <p:sp>
        <p:nvSpPr>
          <p:cNvPr id="177" name="Freeform 177"/>
          <p:cNvSpPr/>
          <p:nvPr/>
        </p:nvSpPr>
        <p:spPr>
          <a:xfrm>
            <a:off x="10657488" y="4609221"/>
            <a:ext cx="103418" cy="87466"/>
          </a:xfrm>
          <a:custGeom>
            <a:avLst/>
            <a:gdLst/>
            <a:ahLst/>
            <a:cxnLst/>
            <a:rect l="l" t="t" r="r" b="b"/>
            <a:pathLst>
              <a:path w="155127" h="131199">
                <a:moveTo>
                  <a:pt x="0" y="0"/>
                </a:moveTo>
                <a:lnTo>
                  <a:pt x="155127" y="0"/>
                </a:lnTo>
                <a:lnTo>
                  <a:pt x="155127" y="131199"/>
                </a:lnTo>
                <a:lnTo>
                  <a:pt x="0" y="131199"/>
                </a:lnTo>
                <a:lnTo>
                  <a:pt x="0" y="0"/>
                </a:lnTo>
                <a:close/>
              </a:path>
            </a:pathLst>
          </a:custGeom>
          <a:blipFill>
            <a:blip r:embed="rId169">
              <a:extLst>
                <a:ext uri="{96DAC541-7B7A-43D3-8B79-37D633B846F1}">
                  <asvg:svgBlip xmlns:asvg="http://schemas.microsoft.com/office/drawing/2016/SVG/main" r:embed="rId170"/>
                </a:ext>
              </a:extLst>
            </a:blip>
            <a:stretch>
              <a:fillRect/>
            </a:stretch>
          </a:blipFill>
        </p:spPr>
        <p:txBody>
          <a:bodyPr/>
          <a:lstStyle/>
          <a:p>
            <a:endParaRPr lang="fr-FR"/>
          </a:p>
        </p:txBody>
      </p:sp>
      <p:grpSp>
        <p:nvGrpSpPr>
          <p:cNvPr id="178" name="Group 178"/>
          <p:cNvGrpSpPr/>
          <p:nvPr/>
        </p:nvGrpSpPr>
        <p:grpSpPr>
          <a:xfrm>
            <a:off x="10145090" y="5191281"/>
            <a:ext cx="62566" cy="147214"/>
            <a:chOff x="0" y="0"/>
            <a:chExt cx="69088" cy="162560"/>
          </a:xfrm>
        </p:grpSpPr>
        <p:sp>
          <p:nvSpPr>
            <p:cNvPr id="179" name="Freeform 179"/>
            <p:cNvSpPr/>
            <p:nvPr/>
          </p:nvSpPr>
          <p:spPr>
            <a:xfrm>
              <a:off x="0" y="0"/>
              <a:ext cx="69088" cy="162560"/>
            </a:xfrm>
            <a:custGeom>
              <a:avLst/>
              <a:gdLst/>
              <a:ahLst/>
              <a:cxnLst/>
              <a:rect l="l" t="t" r="r" b="b"/>
              <a:pathLst>
                <a:path w="69088" h="162560">
                  <a:moveTo>
                    <a:pt x="0" y="0"/>
                  </a:moveTo>
                  <a:lnTo>
                    <a:pt x="69088" y="0"/>
                  </a:lnTo>
                  <a:lnTo>
                    <a:pt x="69088" y="162560"/>
                  </a:lnTo>
                  <a:lnTo>
                    <a:pt x="0" y="162560"/>
                  </a:lnTo>
                  <a:lnTo>
                    <a:pt x="0" y="0"/>
                  </a:lnTo>
                  <a:close/>
                </a:path>
              </a:pathLst>
            </a:custGeom>
            <a:blipFill>
              <a:blip r:embed="rId171"/>
              <a:stretch>
                <a:fillRect/>
              </a:stretch>
            </a:blipFill>
          </p:spPr>
          <p:txBody>
            <a:bodyPr/>
            <a:lstStyle/>
            <a:p>
              <a:endParaRPr lang="fr-FR"/>
            </a:p>
          </p:txBody>
        </p:sp>
      </p:grpSp>
      <p:sp>
        <p:nvSpPr>
          <p:cNvPr id="180" name="Freeform 180"/>
          <p:cNvSpPr/>
          <p:nvPr/>
        </p:nvSpPr>
        <p:spPr>
          <a:xfrm>
            <a:off x="10140110" y="5185909"/>
            <a:ext cx="70594" cy="156795"/>
          </a:xfrm>
          <a:custGeom>
            <a:avLst/>
            <a:gdLst/>
            <a:ahLst/>
            <a:cxnLst/>
            <a:rect l="l" t="t" r="r" b="b"/>
            <a:pathLst>
              <a:path w="105891" h="235192">
                <a:moveTo>
                  <a:pt x="0" y="0"/>
                </a:moveTo>
                <a:lnTo>
                  <a:pt x="105891" y="0"/>
                </a:lnTo>
                <a:lnTo>
                  <a:pt x="105891" y="235192"/>
                </a:lnTo>
                <a:lnTo>
                  <a:pt x="0" y="235192"/>
                </a:lnTo>
                <a:lnTo>
                  <a:pt x="0" y="0"/>
                </a:lnTo>
                <a:close/>
              </a:path>
            </a:pathLst>
          </a:custGeom>
          <a:blipFill>
            <a:blip r:embed="rId172">
              <a:extLst>
                <a:ext uri="{96DAC541-7B7A-43D3-8B79-37D633B846F1}">
                  <asvg:svgBlip xmlns:asvg="http://schemas.microsoft.com/office/drawing/2016/SVG/main" r:embed="rId173"/>
                </a:ext>
              </a:extLst>
            </a:blip>
            <a:stretch>
              <a:fillRect/>
            </a:stretch>
          </a:blipFill>
        </p:spPr>
        <p:txBody>
          <a:bodyPr/>
          <a:lstStyle/>
          <a:p>
            <a:endParaRPr lang="fr-FR"/>
          </a:p>
        </p:txBody>
      </p:sp>
      <p:grpSp>
        <p:nvGrpSpPr>
          <p:cNvPr id="181" name="Group 181"/>
          <p:cNvGrpSpPr/>
          <p:nvPr/>
        </p:nvGrpSpPr>
        <p:grpSpPr>
          <a:xfrm>
            <a:off x="10520487" y="4337438"/>
            <a:ext cx="119611" cy="143534"/>
            <a:chOff x="0" y="0"/>
            <a:chExt cx="132080" cy="158496"/>
          </a:xfrm>
        </p:grpSpPr>
        <p:sp>
          <p:nvSpPr>
            <p:cNvPr id="182" name="Freeform 182"/>
            <p:cNvSpPr/>
            <p:nvPr/>
          </p:nvSpPr>
          <p:spPr>
            <a:xfrm>
              <a:off x="0" y="0"/>
              <a:ext cx="132080" cy="158496"/>
            </a:xfrm>
            <a:custGeom>
              <a:avLst/>
              <a:gdLst/>
              <a:ahLst/>
              <a:cxnLst/>
              <a:rect l="l" t="t" r="r" b="b"/>
              <a:pathLst>
                <a:path w="132080" h="158496">
                  <a:moveTo>
                    <a:pt x="0" y="0"/>
                  </a:moveTo>
                  <a:lnTo>
                    <a:pt x="132080" y="0"/>
                  </a:lnTo>
                  <a:lnTo>
                    <a:pt x="132080" y="158496"/>
                  </a:lnTo>
                  <a:lnTo>
                    <a:pt x="0" y="158496"/>
                  </a:lnTo>
                  <a:lnTo>
                    <a:pt x="0" y="0"/>
                  </a:lnTo>
                  <a:close/>
                </a:path>
              </a:pathLst>
            </a:custGeom>
            <a:blipFill>
              <a:blip r:embed="rId174"/>
              <a:stretch>
                <a:fillRect/>
              </a:stretch>
            </a:blipFill>
          </p:spPr>
          <p:txBody>
            <a:bodyPr/>
            <a:lstStyle/>
            <a:p>
              <a:endParaRPr lang="fr-FR"/>
            </a:p>
          </p:txBody>
        </p:sp>
      </p:grpSp>
      <p:sp>
        <p:nvSpPr>
          <p:cNvPr id="183" name="Freeform 183"/>
          <p:cNvSpPr/>
          <p:nvPr/>
        </p:nvSpPr>
        <p:spPr>
          <a:xfrm>
            <a:off x="10515736" y="4330951"/>
            <a:ext cx="128893" cy="153436"/>
          </a:xfrm>
          <a:custGeom>
            <a:avLst/>
            <a:gdLst/>
            <a:ahLst/>
            <a:cxnLst/>
            <a:rect l="l" t="t" r="r" b="b"/>
            <a:pathLst>
              <a:path w="193339" h="230154">
                <a:moveTo>
                  <a:pt x="0" y="0"/>
                </a:moveTo>
                <a:lnTo>
                  <a:pt x="193339" y="0"/>
                </a:lnTo>
                <a:lnTo>
                  <a:pt x="193339" y="230155"/>
                </a:lnTo>
                <a:lnTo>
                  <a:pt x="0" y="230155"/>
                </a:lnTo>
                <a:lnTo>
                  <a:pt x="0" y="0"/>
                </a:lnTo>
                <a:close/>
              </a:path>
            </a:pathLst>
          </a:custGeom>
          <a:blipFill>
            <a:blip r:embed="rId175">
              <a:extLst>
                <a:ext uri="{96DAC541-7B7A-43D3-8B79-37D633B846F1}">
                  <asvg:svgBlip xmlns:asvg="http://schemas.microsoft.com/office/drawing/2016/SVG/main" r:embed="rId176"/>
                </a:ext>
              </a:extLst>
            </a:blip>
            <a:stretch>
              <a:fillRect/>
            </a:stretch>
          </a:blipFill>
        </p:spPr>
        <p:txBody>
          <a:bodyPr/>
          <a:lstStyle/>
          <a:p>
            <a:endParaRPr lang="fr-FR"/>
          </a:p>
        </p:txBody>
      </p:sp>
      <p:grpSp>
        <p:nvGrpSpPr>
          <p:cNvPr id="184" name="Group 184"/>
          <p:cNvGrpSpPr/>
          <p:nvPr/>
        </p:nvGrpSpPr>
        <p:grpSpPr>
          <a:xfrm>
            <a:off x="10279423" y="5104792"/>
            <a:ext cx="130653" cy="147214"/>
            <a:chOff x="0" y="0"/>
            <a:chExt cx="144272" cy="162560"/>
          </a:xfrm>
        </p:grpSpPr>
        <p:sp>
          <p:nvSpPr>
            <p:cNvPr id="185" name="Freeform 185"/>
            <p:cNvSpPr/>
            <p:nvPr/>
          </p:nvSpPr>
          <p:spPr>
            <a:xfrm>
              <a:off x="0" y="0"/>
              <a:ext cx="144272" cy="162560"/>
            </a:xfrm>
            <a:custGeom>
              <a:avLst/>
              <a:gdLst/>
              <a:ahLst/>
              <a:cxnLst/>
              <a:rect l="l" t="t" r="r" b="b"/>
              <a:pathLst>
                <a:path w="144272" h="162560">
                  <a:moveTo>
                    <a:pt x="0" y="0"/>
                  </a:moveTo>
                  <a:lnTo>
                    <a:pt x="144272" y="0"/>
                  </a:lnTo>
                  <a:lnTo>
                    <a:pt x="144272" y="162560"/>
                  </a:lnTo>
                  <a:lnTo>
                    <a:pt x="0" y="162560"/>
                  </a:lnTo>
                  <a:lnTo>
                    <a:pt x="0" y="0"/>
                  </a:lnTo>
                  <a:close/>
                </a:path>
              </a:pathLst>
            </a:custGeom>
            <a:blipFill>
              <a:blip r:embed="rId177"/>
              <a:stretch>
                <a:fillRect/>
              </a:stretch>
            </a:blipFill>
          </p:spPr>
          <p:txBody>
            <a:bodyPr/>
            <a:lstStyle/>
            <a:p>
              <a:endParaRPr lang="fr-FR"/>
            </a:p>
          </p:txBody>
        </p:sp>
      </p:grpSp>
      <p:sp>
        <p:nvSpPr>
          <p:cNvPr id="186" name="Freeform 186"/>
          <p:cNvSpPr/>
          <p:nvPr/>
        </p:nvSpPr>
        <p:spPr>
          <a:xfrm>
            <a:off x="10273891" y="5099698"/>
            <a:ext cx="139669" cy="156990"/>
          </a:xfrm>
          <a:custGeom>
            <a:avLst/>
            <a:gdLst/>
            <a:ahLst/>
            <a:cxnLst/>
            <a:rect l="l" t="t" r="r" b="b"/>
            <a:pathLst>
              <a:path w="209504" h="235485">
                <a:moveTo>
                  <a:pt x="0" y="0"/>
                </a:moveTo>
                <a:lnTo>
                  <a:pt x="209504" y="0"/>
                </a:lnTo>
                <a:lnTo>
                  <a:pt x="209504" y="235485"/>
                </a:lnTo>
                <a:lnTo>
                  <a:pt x="0" y="235485"/>
                </a:lnTo>
                <a:lnTo>
                  <a:pt x="0" y="0"/>
                </a:lnTo>
                <a:close/>
              </a:path>
            </a:pathLst>
          </a:custGeom>
          <a:blipFill>
            <a:blip r:embed="rId178">
              <a:extLst>
                <a:ext uri="{96DAC541-7B7A-43D3-8B79-37D633B846F1}">
                  <asvg:svgBlip xmlns:asvg="http://schemas.microsoft.com/office/drawing/2016/SVG/main" r:embed="rId179"/>
                </a:ext>
              </a:extLst>
            </a:blip>
            <a:stretch>
              <a:fillRect/>
            </a:stretch>
          </a:blipFill>
        </p:spPr>
        <p:txBody>
          <a:bodyPr/>
          <a:lstStyle/>
          <a:p>
            <a:endParaRPr lang="fr-FR"/>
          </a:p>
        </p:txBody>
      </p:sp>
      <p:grpSp>
        <p:nvGrpSpPr>
          <p:cNvPr id="187" name="Group 187"/>
          <p:cNvGrpSpPr/>
          <p:nvPr/>
        </p:nvGrpSpPr>
        <p:grpSpPr>
          <a:xfrm>
            <a:off x="10686102" y="5544595"/>
            <a:ext cx="165616" cy="231863"/>
            <a:chOff x="0" y="0"/>
            <a:chExt cx="182880" cy="256032"/>
          </a:xfrm>
        </p:grpSpPr>
        <p:sp>
          <p:nvSpPr>
            <p:cNvPr id="188" name="Freeform 188"/>
            <p:cNvSpPr/>
            <p:nvPr/>
          </p:nvSpPr>
          <p:spPr>
            <a:xfrm>
              <a:off x="0" y="0"/>
              <a:ext cx="182880" cy="256032"/>
            </a:xfrm>
            <a:custGeom>
              <a:avLst/>
              <a:gdLst/>
              <a:ahLst/>
              <a:cxnLst/>
              <a:rect l="l" t="t" r="r" b="b"/>
              <a:pathLst>
                <a:path w="182880" h="256032">
                  <a:moveTo>
                    <a:pt x="0" y="0"/>
                  </a:moveTo>
                  <a:lnTo>
                    <a:pt x="182880" y="0"/>
                  </a:lnTo>
                  <a:lnTo>
                    <a:pt x="182880" y="256032"/>
                  </a:lnTo>
                  <a:lnTo>
                    <a:pt x="0" y="256032"/>
                  </a:lnTo>
                  <a:lnTo>
                    <a:pt x="0" y="0"/>
                  </a:lnTo>
                  <a:close/>
                </a:path>
              </a:pathLst>
            </a:custGeom>
            <a:blipFill>
              <a:blip r:embed="rId180"/>
              <a:stretch>
                <a:fillRect/>
              </a:stretch>
            </a:blipFill>
          </p:spPr>
          <p:txBody>
            <a:bodyPr/>
            <a:lstStyle/>
            <a:p>
              <a:endParaRPr lang="fr-FR"/>
            </a:p>
          </p:txBody>
        </p:sp>
      </p:grpSp>
      <p:sp>
        <p:nvSpPr>
          <p:cNvPr id="189" name="Freeform 189"/>
          <p:cNvSpPr/>
          <p:nvPr/>
        </p:nvSpPr>
        <p:spPr>
          <a:xfrm>
            <a:off x="10681168" y="5538615"/>
            <a:ext cx="175151" cy="242443"/>
          </a:xfrm>
          <a:custGeom>
            <a:avLst/>
            <a:gdLst/>
            <a:ahLst/>
            <a:cxnLst/>
            <a:rect l="l" t="t" r="r" b="b"/>
            <a:pathLst>
              <a:path w="262726" h="363665">
                <a:moveTo>
                  <a:pt x="0" y="0"/>
                </a:moveTo>
                <a:lnTo>
                  <a:pt x="262725" y="0"/>
                </a:lnTo>
                <a:lnTo>
                  <a:pt x="262725" y="363665"/>
                </a:lnTo>
                <a:lnTo>
                  <a:pt x="0" y="363665"/>
                </a:lnTo>
                <a:lnTo>
                  <a:pt x="0" y="0"/>
                </a:lnTo>
                <a:close/>
              </a:path>
            </a:pathLst>
          </a:custGeom>
          <a:blipFill>
            <a:blip r:embed="rId181">
              <a:extLst>
                <a:ext uri="{96DAC541-7B7A-43D3-8B79-37D633B846F1}">
                  <asvg:svgBlip xmlns:asvg="http://schemas.microsoft.com/office/drawing/2016/SVG/main" r:embed="rId182"/>
                </a:ext>
              </a:extLst>
            </a:blip>
            <a:stretch>
              <a:fillRect/>
            </a:stretch>
          </a:blipFill>
        </p:spPr>
        <p:txBody>
          <a:bodyPr/>
          <a:lstStyle/>
          <a:p>
            <a:endParaRPr lang="fr-FR"/>
          </a:p>
        </p:txBody>
      </p:sp>
      <p:grpSp>
        <p:nvGrpSpPr>
          <p:cNvPr id="190" name="Group 190"/>
          <p:cNvGrpSpPr/>
          <p:nvPr/>
        </p:nvGrpSpPr>
        <p:grpSpPr>
          <a:xfrm>
            <a:off x="10463441" y="5301692"/>
            <a:ext cx="128813" cy="156415"/>
            <a:chOff x="0" y="0"/>
            <a:chExt cx="142240" cy="172720"/>
          </a:xfrm>
        </p:grpSpPr>
        <p:sp>
          <p:nvSpPr>
            <p:cNvPr id="191" name="Freeform 191"/>
            <p:cNvSpPr/>
            <p:nvPr/>
          </p:nvSpPr>
          <p:spPr>
            <a:xfrm>
              <a:off x="0" y="0"/>
              <a:ext cx="142240" cy="172720"/>
            </a:xfrm>
            <a:custGeom>
              <a:avLst/>
              <a:gdLst/>
              <a:ahLst/>
              <a:cxnLst/>
              <a:rect l="l" t="t" r="r" b="b"/>
              <a:pathLst>
                <a:path w="142240" h="172720">
                  <a:moveTo>
                    <a:pt x="0" y="0"/>
                  </a:moveTo>
                  <a:lnTo>
                    <a:pt x="142240" y="0"/>
                  </a:lnTo>
                  <a:lnTo>
                    <a:pt x="142240" y="172720"/>
                  </a:lnTo>
                  <a:lnTo>
                    <a:pt x="0" y="172720"/>
                  </a:lnTo>
                  <a:lnTo>
                    <a:pt x="0" y="0"/>
                  </a:lnTo>
                  <a:close/>
                </a:path>
              </a:pathLst>
            </a:custGeom>
            <a:blipFill>
              <a:blip r:embed="rId183"/>
              <a:stretch>
                <a:fillRect/>
              </a:stretch>
            </a:blipFill>
          </p:spPr>
          <p:txBody>
            <a:bodyPr/>
            <a:lstStyle/>
            <a:p>
              <a:endParaRPr lang="fr-FR"/>
            </a:p>
          </p:txBody>
        </p:sp>
      </p:grpSp>
      <p:sp>
        <p:nvSpPr>
          <p:cNvPr id="192" name="Freeform 192"/>
          <p:cNvSpPr/>
          <p:nvPr/>
        </p:nvSpPr>
        <p:spPr>
          <a:xfrm>
            <a:off x="10458691" y="5295124"/>
            <a:ext cx="136622" cy="167617"/>
          </a:xfrm>
          <a:custGeom>
            <a:avLst/>
            <a:gdLst/>
            <a:ahLst/>
            <a:cxnLst/>
            <a:rect l="l" t="t" r="r" b="b"/>
            <a:pathLst>
              <a:path w="204933" h="251426">
                <a:moveTo>
                  <a:pt x="0" y="0"/>
                </a:moveTo>
                <a:lnTo>
                  <a:pt x="204932" y="0"/>
                </a:lnTo>
                <a:lnTo>
                  <a:pt x="204932" y="251426"/>
                </a:lnTo>
                <a:lnTo>
                  <a:pt x="0" y="251426"/>
                </a:lnTo>
                <a:lnTo>
                  <a:pt x="0" y="0"/>
                </a:lnTo>
                <a:close/>
              </a:path>
            </a:pathLst>
          </a:custGeom>
          <a:blipFill>
            <a:blip r:embed="rId184">
              <a:extLst>
                <a:ext uri="{96DAC541-7B7A-43D3-8B79-37D633B846F1}">
                  <asvg:svgBlip xmlns:asvg="http://schemas.microsoft.com/office/drawing/2016/SVG/main" r:embed="rId185"/>
                </a:ext>
              </a:extLst>
            </a:blip>
            <a:stretch>
              <a:fillRect/>
            </a:stretch>
          </a:blipFill>
        </p:spPr>
        <p:txBody>
          <a:bodyPr/>
          <a:lstStyle/>
          <a:p>
            <a:endParaRPr lang="fr-FR"/>
          </a:p>
        </p:txBody>
      </p:sp>
      <p:grpSp>
        <p:nvGrpSpPr>
          <p:cNvPr id="193" name="Group 193"/>
          <p:cNvGrpSpPr/>
          <p:nvPr/>
        </p:nvGrpSpPr>
        <p:grpSpPr>
          <a:xfrm>
            <a:off x="11179270" y="5579558"/>
            <a:ext cx="103050" cy="58886"/>
            <a:chOff x="0" y="0"/>
            <a:chExt cx="113792" cy="65024"/>
          </a:xfrm>
        </p:grpSpPr>
        <p:sp>
          <p:nvSpPr>
            <p:cNvPr id="194" name="Freeform 194"/>
            <p:cNvSpPr/>
            <p:nvPr/>
          </p:nvSpPr>
          <p:spPr>
            <a:xfrm>
              <a:off x="0" y="0"/>
              <a:ext cx="113792" cy="65024"/>
            </a:xfrm>
            <a:custGeom>
              <a:avLst/>
              <a:gdLst/>
              <a:ahLst/>
              <a:cxnLst/>
              <a:rect l="l" t="t" r="r" b="b"/>
              <a:pathLst>
                <a:path w="113792" h="65024">
                  <a:moveTo>
                    <a:pt x="0" y="0"/>
                  </a:moveTo>
                  <a:lnTo>
                    <a:pt x="113792" y="0"/>
                  </a:lnTo>
                  <a:lnTo>
                    <a:pt x="113792" y="65024"/>
                  </a:lnTo>
                  <a:lnTo>
                    <a:pt x="0" y="65024"/>
                  </a:lnTo>
                  <a:lnTo>
                    <a:pt x="0" y="0"/>
                  </a:lnTo>
                  <a:close/>
                </a:path>
              </a:pathLst>
            </a:custGeom>
            <a:blipFill>
              <a:blip r:embed="rId186"/>
              <a:stretch>
                <a:fillRect/>
              </a:stretch>
            </a:blipFill>
          </p:spPr>
          <p:txBody>
            <a:bodyPr/>
            <a:lstStyle/>
            <a:p>
              <a:endParaRPr lang="fr-FR"/>
            </a:p>
          </p:txBody>
        </p:sp>
      </p:grpSp>
      <p:sp>
        <p:nvSpPr>
          <p:cNvPr id="195" name="Freeform 195"/>
          <p:cNvSpPr/>
          <p:nvPr/>
        </p:nvSpPr>
        <p:spPr>
          <a:xfrm>
            <a:off x="11173289" y="5574015"/>
            <a:ext cx="112366" cy="69029"/>
          </a:xfrm>
          <a:custGeom>
            <a:avLst/>
            <a:gdLst/>
            <a:ahLst/>
            <a:cxnLst/>
            <a:rect l="l" t="t" r="r" b="b"/>
            <a:pathLst>
              <a:path w="168549" h="103544">
                <a:moveTo>
                  <a:pt x="0" y="0"/>
                </a:moveTo>
                <a:lnTo>
                  <a:pt x="168549" y="0"/>
                </a:lnTo>
                <a:lnTo>
                  <a:pt x="168549" y="103544"/>
                </a:lnTo>
                <a:lnTo>
                  <a:pt x="0" y="103544"/>
                </a:lnTo>
                <a:lnTo>
                  <a:pt x="0" y="0"/>
                </a:lnTo>
                <a:close/>
              </a:path>
            </a:pathLst>
          </a:custGeom>
          <a:blipFill>
            <a:blip r:embed="rId187">
              <a:extLst>
                <a:ext uri="{96DAC541-7B7A-43D3-8B79-37D633B846F1}">
                  <asvg:svgBlip xmlns:asvg="http://schemas.microsoft.com/office/drawing/2016/SVG/main" r:embed="rId188"/>
                </a:ext>
              </a:extLst>
            </a:blip>
            <a:stretch>
              <a:fillRect/>
            </a:stretch>
          </a:blipFill>
        </p:spPr>
        <p:txBody>
          <a:bodyPr/>
          <a:lstStyle/>
          <a:p>
            <a:endParaRPr lang="fr-FR"/>
          </a:p>
        </p:txBody>
      </p:sp>
      <p:grpSp>
        <p:nvGrpSpPr>
          <p:cNvPr id="196" name="Group 196"/>
          <p:cNvGrpSpPr/>
          <p:nvPr/>
        </p:nvGrpSpPr>
        <p:grpSpPr>
          <a:xfrm>
            <a:off x="11239995" y="5294331"/>
            <a:ext cx="121452" cy="47845"/>
            <a:chOff x="0" y="0"/>
            <a:chExt cx="134112" cy="52832"/>
          </a:xfrm>
        </p:grpSpPr>
        <p:sp>
          <p:nvSpPr>
            <p:cNvPr id="197" name="Freeform 197"/>
            <p:cNvSpPr/>
            <p:nvPr/>
          </p:nvSpPr>
          <p:spPr>
            <a:xfrm>
              <a:off x="0" y="0"/>
              <a:ext cx="134112" cy="52832"/>
            </a:xfrm>
            <a:custGeom>
              <a:avLst/>
              <a:gdLst/>
              <a:ahLst/>
              <a:cxnLst/>
              <a:rect l="l" t="t" r="r" b="b"/>
              <a:pathLst>
                <a:path w="134112" h="52832">
                  <a:moveTo>
                    <a:pt x="0" y="0"/>
                  </a:moveTo>
                  <a:lnTo>
                    <a:pt x="134112" y="0"/>
                  </a:lnTo>
                  <a:lnTo>
                    <a:pt x="134112" y="52832"/>
                  </a:lnTo>
                  <a:lnTo>
                    <a:pt x="0" y="52832"/>
                  </a:lnTo>
                  <a:lnTo>
                    <a:pt x="0" y="0"/>
                  </a:lnTo>
                  <a:close/>
                </a:path>
              </a:pathLst>
            </a:custGeom>
            <a:blipFill>
              <a:blip r:embed="rId189"/>
              <a:stretch>
                <a:fillRect/>
              </a:stretch>
            </a:blipFill>
          </p:spPr>
          <p:txBody>
            <a:bodyPr/>
            <a:lstStyle/>
            <a:p>
              <a:endParaRPr lang="fr-FR"/>
            </a:p>
          </p:txBody>
        </p:sp>
      </p:grpSp>
      <p:sp>
        <p:nvSpPr>
          <p:cNvPr id="198" name="Freeform 198"/>
          <p:cNvSpPr/>
          <p:nvPr/>
        </p:nvSpPr>
        <p:spPr>
          <a:xfrm>
            <a:off x="11235154" y="5289121"/>
            <a:ext cx="129169" cy="57264"/>
          </a:xfrm>
          <a:custGeom>
            <a:avLst/>
            <a:gdLst/>
            <a:ahLst/>
            <a:cxnLst/>
            <a:rect l="l" t="t" r="r" b="b"/>
            <a:pathLst>
              <a:path w="193753" h="85896">
                <a:moveTo>
                  <a:pt x="0" y="0"/>
                </a:moveTo>
                <a:lnTo>
                  <a:pt x="193753" y="0"/>
                </a:lnTo>
                <a:lnTo>
                  <a:pt x="193753" y="85896"/>
                </a:lnTo>
                <a:lnTo>
                  <a:pt x="0" y="85896"/>
                </a:lnTo>
                <a:lnTo>
                  <a:pt x="0" y="0"/>
                </a:lnTo>
                <a:close/>
              </a:path>
            </a:pathLst>
          </a:custGeom>
          <a:blipFill>
            <a:blip r:embed="rId190">
              <a:extLst>
                <a:ext uri="{96DAC541-7B7A-43D3-8B79-37D633B846F1}">
                  <asvg:svgBlip xmlns:asvg="http://schemas.microsoft.com/office/drawing/2016/SVG/main" r:embed="rId191"/>
                </a:ext>
              </a:extLst>
            </a:blip>
            <a:stretch>
              <a:fillRect/>
            </a:stretch>
          </a:blipFill>
        </p:spPr>
        <p:txBody>
          <a:bodyPr/>
          <a:lstStyle/>
          <a:p>
            <a:endParaRPr lang="fr-FR"/>
          </a:p>
        </p:txBody>
      </p:sp>
      <p:grpSp>
        <p:nvGrpSpPr>
          <p:cNvPr id="199" name="Group 199"/>
          <p:cNvGrpSpPr/>
          <p:nvPr/>
        </p:nvGrpSpPr>
        <p:grpSpPr>
          <a:xfrm>
            <a:off x="10658500" y="5342176"/>
            <a:ext cx="86489" cy="95689"/>
            <a:chOff x="0" y="0"/>
            <a:chExt cx="95504" cy="105664"/>
          </a:xfrm>
        </p:grpSpPr>
        <p:sp>
          <p:nvSpPr>
            <p:cNvPr id="200" name="Freeform 200"/>
            <p:cNvSpPr/>
            <p:nvPr/>
          </p:nvSpPr>
          <p:spPr>
            <a:xfrm>
              <a:off x="0" y="0"/>
              <a:ext cx="95504" cy="105664"/>
            </a:xfrm>
            <a:custGeom>
              <a:avLst/>
              <a:gdLst/>
              <a:ahLst/>
              <a:cxnLst/>
              <a:rect l="l" t="t" r="r" b="b"/>
              <a:pathLst>
                <a:path w="95504" h="105664">
                  <a:moveTo>
                    <a:pt x="0" y="0"/>
                  </a:moveTo>
                  <a:lnTo>
                    <a:pt x="95504" y="0"/>
                  </a:lnTo>
                  <a:lnTo>
                    <a:pt x="95504" y="105664"/>
                  </a:lnTo>
                  <a:lnTo>
                    <a:pt x="0" y="105664"/>
                  </a:lnTo>
                  <a:lnTo>
                    <a:pt x="0" y="0"/>
                  </a:lnTo>
                  <a:close/>
                </a:path>
              </a:pathLst>
            </a:custGeom>
            <a:blipFill>
              <a:blip r:embed="rId192"/>
              <a:stretch>
                <a:fillRect/>
              </a:stretch>
            </a:blipFill>
          </p:spPr>
          <p:txBody>
            <a:bodyPr/>
            <a:lstStyle/>
            <a:p>
              <a:endParaRPr lang="fr-FR"/>
            </a:p>
          </p:txBody>
        </p:sp>
      </p:grpSp>
      <p:sp>
        <p:nvSpPr>
          <p:cNvPr id="201" name="Freeform 201"/>
          <p:cNvSpPr/>
          <p:nvPr/>
        </p:nvSpPr>
        <p:spPr>
          <a:xfrm>
            <a:off x="10653381" y="5337323"/>
            <a:ext cx="96207" cy="105315"/>
          </a:xfrm>
          <a:custGeom>
            <a:avLst/>
            <a:gdLst/>
            <a:ahLst/>
            <a:cxnLst/>
            <a:rect l="l" t="t" r="r" b="b"/>
            <a:pathLst>
              <a:path w="144310" h="157973">
                <a:moveTo>
                  <a:pt x="0" y="0"/>
                </a:moveTo>
                <a:lnTo>
                  <a:pt x="144310" y="0"/>
                </a:lnTo>
                <a:lnTo>
                  <a:pt x="144310" y="157973"/>
                </a:lnTo>
                <a:lnTo>
                  <a:pt x="0" y="157973"/>
                </a:lnTo>
                <a:lnTo>
                  <a:pt x="0" y="0"/>
                </a:lnTo>
                <a:close/>
              </a:path>
            </a:pathLst>
          </a:custGeom>
          <a:blipFill>
            <a:blip r:embed="rId193">
              <a:extLst>
                <a:ext uri="{96DAC541-7B7A-43D3-8B79-37D633B846F1}">
                  <asvg:svgBlip xmlns:asvg="http://schemas.microsoft.com/office/drawing/2016/SVG/main" r:embed="rId194"/>
                </a:ext>
              </a:extLst>
            </a:blip>
            <a:stretch>
              <a:fillRect/>
            </a:stretch>
          </a:blipFill>
        </p:spPr>
        <p:txBody>
          <a:bodyPr/>
          <a:lstStyle/>
          <a:p>
            <a:endParaRPr lang="fr-FR"/>
          </a:p>
        </p:txBody>
      </p:sp>
      <p:grpSp>
        <p:nvGrpSpPr>
          <p:cNvPr id="202" name="Group 202"/>
          <p:cNvGrpSpPr/>
          <p:nvPr/>
        </p:nvGrpSpPr>
        <p:grpSpPr>
          <a:xfrm>
            <a:off x="10356711" y="5574037"/>
            <a:ext cx="114091" cy="149055"/>
            <a:chOff x="0" y="0"/>
            <a:chExt cx="125984" cy="164592"/>
          </a:xfrm>
        </p:grpSpPr>
        <p:sp>
          <p:nvSpPr>
            <p:cNvPr id="203" name="Freeform 203"/>
            <p:cNvSpPr/>
            <p:nvPr/>
          </p:nvSpPr>
          <p:spPr>
            <a:xfrm>
              <a:off x="0" y="0"/>
              <a:ext cx="125984" cy="164592"/>
            </a:xfrm>
            <a:custGeom>
              <a:avLst/>
              <a:gdLst/>
              <a:ahLst/>
              <a:cxnLst/>
              <a:rect l="l" t="t" r="r" b="b"/>
              <a:pathLst>
                <a:path w="125984" h="164592">
                  <a:moveTo>
                    <a:pt x="0" y="0"/>
                  </a:moveTo>
                  <a:lnTo>
                    <a:pt x="125984" y="0"/>
                  </a:lnTo>
                  <a:lnTo>
                    <a:pt x="125984" y="164592"/>
                  </a:lnTo>
                  <a:lnTo>
                    <a:pt x="0" y="164592"/>
                  </a:lnTo>
                  <a:lnTo>
                    <a:pt x="0" y="0"/>
                  </a:lnTo>
                  <a:close/>
                </a:path>
              </a:pathLst>
            </a:custGeom>
            <a:blipFill>
              <a:blip r:embed="rId195"/>
              <a:stretch>
                <a:fillRect/>
              </a:stretch>
            </a:blipFill>
          </p:spPr>
          <p:txBody>
            <a:bodyPr/>
            <a:lstStyle/>
            <a:p>
              <a:endParaRPr lang="fr-FR"/>
            </a:p>
          </p:txBody>
        </p:sp>
      </p:grpSp>
      <p:sp>
        <p:nvSpPr>
          <p:cNvPr id="204" name="Freeform 204"/>
          <p:cNvSpPr/>
          <p:nvPr/>
        </p:nvSpPr>
        <p:spPr>
          <a:xfrm>
            <a:off x="10351960" y="5567597"/>
            <a:ext cx="123073" cy="159486"/>
          </a:xfrm>
          <a:custGeom>
            <a:avLst/>
            <a:gdLst/>
            <a:ahLst/>
            <a:cxnLst/>
            <a:rect l="l" t="t" r="r" b="b"/>
            <a:pathLst>
              <a:path w="184610" h="239229">
                <a:moveTo>
                  <a:pt x="0" y="0"/>
                </a:moveTo>
                <a:lnTo>
                  <a:pt x="184610" y="0"/>
                </a:lnTo>
                <a:lnTo>
                  <a:pt x="184610" y="239229"/>
                </a:lnTo>
                <a:lnTo>
                  <a:pt x="0" y="239229"/>
                </a:lnTo>
                <a:lnTo>
                  <a:pt x="0" y="0"/>
                </a:lnTo>
                <a:close/>
              </a:path>
            </a:pathLst>
          </a:custGeom>
          <a:blipFill>
            <a:blip r:embed="rId196">
              <a:extLst>
                <a:ext uri="{96DAC541-7B7A-43D3-8B79-37D633B846F1}">
                  <asvg:svgBlip xmlns:asvg="http://schemas.microsoft.com/office/drawing/2016/SVG/main" r:embed="rId197"/>
                </a:ext>
              </a:extLst>
            </a:blip>
            <a:stretch>
              <a:fillRect/>
            </a:stretch>
          </a:blipFill>
        </p:spPr>
        <p:txBody>
          <a:bodyPr/>
          <a:lstStyle/>
          <a:p>
            <a:endParaRPr lang="fr-FR"/>
          </a:p>
        </p:txBody>
      </p:sp>
      <p:grpSp>
        <p:nvGrpSpPr>
          <p:cNvPr id="205" name="Group 205"/>
          <p:cNvGrpSpPr/>
          <p:nvPr/>
        </p:nvGrpSpPr>
        <p:grpSpPr>
          <a:xfrm>
            <a:off x="10535208" y="4701794"/>
            <a:ext cx="77287" cy="176657"/>
            <a:chOff x="0" y="0"/>
            <a:chExt cx="85344" cy="195072"/>
          </a:xfrm>
        </p:grpSpPr>
        <p:sp>
          <p:nvSpPr>
            <p:cNvPr id="206" name="Freeform 206"/>
            <p:cNvSpPr/>
            <p:nvPr/>
          </p:nvSpPr>
          <p:spPr>
            <a:xfrm>
              <a:off x="0" y="0"/>
              <a:ext cx="85344" cy="195072"/>
            </a:xfrm>
            <a:custGeom>
              <a:avLst/>
              <a:gdLst/>
              <a:ahLst/>
              <a:cxnLst/>
              <a:rect l="l" t="t" r="r" b="b"/>
              <a:pathLst>
                <a:path w="85344" h="195072">
                  <a:moveTo>
                    <a:pt x="0" y="0"/>
                  </a:moveTo>
                  <a:lnTo>
                    <a:pt x="85344" y="0"/>
                  </a:lnTo>
                  <a:lnTo>
                    <a:pt x="85344" y="195072"/>
                  </a:lnTo>
                  <a:lnTo>
                    <a:pt x="0" y="195072"/>
                  </a:lnTo>
                  <a:lnTo>
                    <a:pt x="0" y="0"/>
                  </a:lnTo>
                  <a:close/>
                </a:path>
              </a:pathLst>
            </a:custGeom>
            <a:blipFill>
              <a:blip r:embed="rId198"/>
              <a:stretch>
                <a:fillRect/>
              </a:stretch>
            </a:blipFill>
          </p:spPr>
          <p:txBody>
            <a:bodyPr/>
            <a:lstStyle/>
            <a:p>
              <a:endParaRPr lang="fr-FR"/>
            </a:p>
          </p:txBody>
        </p:sp>
      </p:grpSp>
      <p:sp>
        <p:nvSpPr>
          <p:cNvPr id="207" name="Freeform 207"/>
          <p:cNvSpPr/>
          <p:nvPr/>
        </p:nvSpPr>
        <p:spPr>
          <a:xfrm>
            <a:off x="10530113" y="4695101"/>
            <a:ext cx="86235" cy="186743"/>
          </a:xfrm>
          <a:custGeom>
            <a:avLst/>
            <a:gdLst/>
            <a:ahLst/>
            <a:cxnLst/>
            <a:rect l="l" t="t" r="r" b="b"/>
            <a:pathLst>
              <a:path w="129353" h="280115">
                <a:moveTo>
                  <a:pt x="0" y="0"/>
                </a:moveTo>
                <a:lnTo>
                  <a:pt x="129353" y="0"/>
                </a:lnTo>
                <a:lnTo>
                  <a:pt x="129353" y="280115"/>
                </a:lnTo>
                <a:lnTo>
                  <a:pt x="0" y="280115"/>
                </a:lnTo>
                <a:lnTo>
                  <a:pt x="0" y="0"/>
                </a:lnTo>
                <a:close/>
              </a:path>
            </a:pathLst>
          </a:custGeom>
          <a:blipFill>
            <a:blip r:embed="rId199">
              <a:extLst>
                <a:ext uri="{96DAC541-7B7A-43D3-8B79-37D633B846F1}">
                  <asvg:svgBlip xmlns:asvg="http://schemas.microsoft.com/office/drawing/2016/SVG/main" r:embed="rId200"/>
                </a:ext>
              </a:extLst>
            </a:blip>
            <a:stretch>
              <a:fillRect/>
            </a:stretch>
          </a:blipFill>
        </p:spPr>
        <p:txBody>
          <a:bodyPr/>
          <a:lstStyle/>
          <a:p>
            <a:endParaRPr lang="fr-FR"/>
          </a:p>
        </p:txBody>
      </p:sp>
      <p:grpSp>
        <p:nvGrpSpPr>
          <p:cNvPr id="208" name="Group 208"/>
          <p:cNvGrpSpPr/>
          <p:nvPr/>
        </p:nvGrpSpPr>
        <p:grpSpPr>
          <a:xfrm>
            <a:off x="10945567" y="5130555"/>
            <a:ext cx="95689" cy="97529"/>
            <a:chOff x="0" y="0"/>
            <a:chExt cx="105664" cy="107696"/>
          </a:xfrm>
        </p:grpSpPr>
        <p:sp>
          <p:nvSpPr>
            <p:cNvPr id="209" name="Freeform 209"/>
            <p:cNvSpPr/>
            <p:nvPr/>
          </p:nvSpPr>
          <p:spPr>
            <a:xfrm>
              <a:off x="0" y="0"/>
              <a:ext cx="105664" cy="107696"/>
            </a:xfrm>
            <a:custGeom>
              <a:avLst/>
              <a:gdLst/>
              <a:ahLst/>
              <a:cxnLst/>
              <a:rect l="l" t="t" r="r" b="b"/>
              <a:pathLst>
                <a:path w="105664" h="107696">
                  <a:moveTo>
                    <a:pt x="0" y="0"/>
                  </a:moveTo>
                  <a:lnTo>
                    <a:pt x="105664" y="0"/>
                  </a:lnTo>
                  <a:lnTo>
                    <a:pt x="105664" y="107696"/>
                  </a:lnTo>
                  <a:lnTo>
                    <a:pt x="0" y="107696"/>
                  </a:lnTo>
                  <a:lnTo>
                    <a:pt x="0" y="0"/>
                  </a:lnTo>
                  <a:close/>
                </a:path>
              </a:pathLst>
            </a:custGeom>
            <a:blipFill>
              <a:blip r:embed="rId201"/>
              <a:stretch>
                <a:fillRect/>
              </a:stretch>
            </a:blipFill>
          </p:spPr>
          <p:txBody>
            <a:bodyPr/>
            <a:lstStyle/>
            <a:p>
              <a:endParaRPr lang="fr-FR"/>
            </a:p>
          </p:txBody>
        </p:sp>
      </p:grpSp>
      <p:sp>
        <p:nvSpPr>
          <p:cNvPr id="210" name="Freeform 210"/>
          <p:cNvSpPr/>
          <p:nvPr/>
        </p:nvSpPr>
        <p:spPr>
          <a:xfrm>
            <a:off x="10940805" y="5123873"/>
            <a:ext cx="105063" cy="108985"/>
          </a:xfrm>
          <a:custGeom>
            <a:avLst/>
            <a:gdLst/>
            <a:ahLst/>
            <a:cxnLst/>
            <a:rect l="l" t="t" r="r" b="b"/>
            <a:pathLst>
              <a:path w="157594" h="163477">
                <a:moveTo>
                  <a:pt x="0" y="0"/>
                </a:moveTo>
                <a:lnTo>
                  <a:pt x="157594" y="0"/>
                </a:lnTo>
                <a:lnTo>
                  <a:pt x="157594" y="163477"/>
                </a:lnTo>
                <a:lnTo>
                  <a:pt x="0" y="163477"/>
                </a:lnTo>
                <a:lnTo>
                  <a:pt x="0" y="0"/>
                </a:lnTo>
                <a:close/>
              </a:path>
            </a:pathLst>
          </a:custGeom>
          <a:blipFill>
            <a:blip r:embed="rId202">
              <a:extLst>
                <a:ext uri="{96DAC541-7B7A-43D3-8B79-37D633B846F1}">
                  <asvg:svgBlip xmlns:asvg="http://schemas.microsoft.com/office/drawing/2016/SVG/main" r:embed="rId203"/>
                </a:ext>
              </a:extLst>
            </a:blip>
            <a:stretch>
              <a:fillRect/>
            </a:stretch>
          </a:blipFill>
        </p:spPr>
        <p:txBody>
          <a:bodyPr/>
          <a:lstStyle/>
          <a:p>
            <a:endParaRPr lang="fr-FR"/>
          </a:p>
        </p:txBody>
      </p:sp>
      <p:grpSp>
        <p:nvGrpSpPr>
          <p:cNvPr id="211" name="Group 211"/>
          <p:cNvGrpSpPr/>
          <p:nvPr/>
        </p:nvGrpSpPr>
        <p:grpSpPr>
          <a:xfrm>
            <a:off x="10135889" y="4521456"/>
            <a:ext cx="69927" cy="136173"/>
            <a:chOff x="0" y="0"/>
            <a:chExt cx="77216" cy="150368"/>
          </a:xfrm>
        </p:grpSpPr>
        <p:sp>
          <p:nvSpPr>
            <p:cNvPr id="212" name="Freeform 212"/>
            <p:cNvSpPr/>
            <p:nvPr/>
          </p:nvSpPr>
          <p:spPr>
            <a:xfrm>
              <a:off x="0" y="0"/>
              <a:ext cx="77216" cy="150368"/>
            </a:xfrm>
            <a:custGeom>
              <a:avLst/>
              <a:gdLst/>
              <a:ahLst/>
              <a:cxnLst/>
              <a:rect l="l" t="t" r="r" b="b"/>
              <a:pathLst>
                <a:path w="77216" h="150368">
                  <a:moveTo>
                    <a:pt x="0" y="0"/>
                  </a:moveTo>
                  <a:lnTo>
                    <a:pt x="77216" y="0"/>
                  </a:lnTo>
                  <a:lnTo>
                    <a:pt x="77216" y="150368"/>
                  </a:lnTo>
                  <a:lnTo>
                    <a:pt x="0" y="150368"/>
                  </a:lnTo>
                  <a:lnTo>
                    <a:pt x="0" y="0"/>
                  </a:lnTo>
                  <a:close/>
                </a:path>
              </a:pathLst>
            </a:custGeom>
            <a:blipFill>
              <a:blip r:embed="rId204"/>
              <a:stretch>
                <a:fillRect/>
              </a:stretch>
            </a:blipFill>
          </p:spPr>
          <p:txBody>
            <a:bodyPr/>
            <a:lstStyle/>
            <a:p>
              <a:endParaRPr lang="fr-FR"/>
            </a:p>
          </p:txBody>
        </p:sp>
      </p:grpSp>
      <p:sp>
        <p:nvSpPr>
          <p:cNvPr id="213" name="Freeform 213"/>
          <p:cNvSpPr/>
          <p:nvPr/>
        </p:nvSpPr>
        <p:spPr>
          <a:xfrm>
            <a:off x="8432494" y="3429000"/>
            <a:ext cx="3073706" cy="2970656"/>
          </a:xfrm>
          <a:custGeom>
            <a:avLst/>
            <a:gdLst/>
            <a:ahLst/>
            <a:cxnLst/>
            <a:rect l="l" t="t" r="r" b="b"/>
            <a:pathLst>
              <a:path w="4610559" h="4455984">
                <a:moveTo>
                  <a:pt x="0" y="0"/>
                </a:moveTo>
                <a:lnTo>
                  <a:pt x="4610559" y="0"/>
                </a:lnTo>
                <a:lnTo>
                  <a:pt x="4610559" y="4455984"/>
                </a:lnTo>
                <a:lnTo>
                  <a:pt x="0" y="4455984"/>
                </a:lnTo>
                <a:lnTo>
                  <a:pt x="0" y="0"/>
                </a:lnTo>
                <a:close/>
              </a:path>
            </a:pathLst>
          </a:custGeom>
          <a:blipFill>
            <a:blip r:embed="rId205">
              <a:extLst>
                <a:ext uri="{96DAC541-7B7A-43D3-8B79-37D633B846F1}">
                  <asvg:svgBlip xmlns:asvg="http://schemas.microsoft.com/office/drawing/2016/SVG/main" r:embed="rId206"/>
                </a:ext>
              </a:extLst>
            </a:blip>
            <a:stretch>
              <a:fillRect/>
            </a:stretch>
          </a:blipFill>
          <a:ln w="38100">
            <a:solidFill>
              <a:schemeClr val="accent2">
                <a:lumMod val="75000"/>
              </a:schemeClr>
            </a:solidFill>
          </a:ln>
        </p:spPr>
        <p:txBody>
          <a:bodyPr/>
          <a:lstStyle/>
          <a:p>
            <a:endParaRPr lang="fr-FR"/>
          </a:p>
        </p:txBody>
      </p:sp>
      <p:sp>
        <p:nvSpPr>
          <p:cNvPr id="214" name="TextBox 214"/>
          <p:cNvSpPr txBox="1"/>
          <p:nvPr/>
        </p:nvSpPr>
        <p:spPr>
          <a:xfrm>
            <a:off x="8890273" y="3667651"/>
            <a:ext cx="726295" cy="256480"/>
          </a:xfrm>
          <a:prstGeom prst="rect">
            <a:avLst/>
          </a:prstGeom>
        </p:spPr>
        <p:txBody>
          <a:bodyPr lIns="0" tIns="0" rIns="0" bIns="0" rtlCol="0" anchor="t">
            <a:spAutoFit/>
          </a:bodyPr>
          <a:lstStyle/>
          <a:p>
            <a:pPr>
              <a:lnSpc>
                <a:spcPts val="2027"/>
              </a:lnSpc>
            </a:pPr>
            <a:r>
              <a:rPr lang="en-US" sz="1450">
                <a:solidFill>
                  <a:srgbClr val="FFFFFF"/>
                </a:solidFill>
                <a:latin typeface="Arial" panose="020B0604020202020204"/>
                <a:ea typeface="Arial" panose="020B0604020202020204"/>
                <a:cs typeface="Arial" panose="020B0604020202020204"/>
                <a:sym typeface="Arial" panose="020B0604020202020204"/>
              </a:rPr>
              <a:t>Figure 1 </a:t>
            </a:r>
          </a:p>
        </p:txBody>
      </p:sp>
      <p:sp>
        <p:nvSpPr>
          <p:cNvPr id="215" name="TextBox 215"/>
          <p:cNvSpPr txBox="1"/>
          <p:nvPr/>
        </p:nvSpPr>
        <p:spPr>
          <a:xfrm>
            <a:off x="10345853" y="3667651"/>
            <a:ext cx="782329" cy="256480"/>
          </a:xfrm>
          <a:prstGeom prst="rect">
            <a:avLst/>
          </a:prstGeom>
        </p:spPr>
        <p:txBody>
          <a:bodyPr lIns="0" tIns="0" rIns="0" bIns="0" rtlCol="0" anchor="t">
            <a:spAutoFit/>
          </a:bodyPr>
          <a:lstStyle/>
          <a:p>
            <a:pPr>
              <a:lnSpc>
                <a:spcPts val="2027"/>
              </a:lnSpc>
            </a:pPr>
            <a:r>
              <a:rPr lang="en-US" sz="1450">
                <a:solidFill>
                  <a:srgbClr val="FFFFFF"/>
                </a:solidFill>
                <a:latin typeface="Arial" panose="020B0604020202020204"/>
                <a:ea typeface="Arial" panose="020B0604020202020204"/>
                <a:cs typeface="Arial" panose="020B0604020202020204"/>
                <a:sym typeface="Arial" panose="020B0604020202020204"/>
              </a:rPr>
              <a:t>Figure 1 </a:t>
            </a:r>
          </a:p>
        </p:txBody>
      </p:sp>
      <p:sp>
        <p:nvSpPr>
          <p:cNvPr id="216" name="TextBox 216"/>
          <p:cNvSpPr txBox="1"/>
          <p:nvPr/>
        </p:nvSpPr>
        <p:spPr>
          <a:xfrm>
            <a:off x="8476155" y="3048006"/>
            <a:ext cx="1477449" cy="410369"/>
          </a:xfrm>
          <a:prstGeom prst="rect">
            <a:avLst/>
          </a:prstGeom>
        </p:spPr>
        <p:txBody>
          <a:bodyPr lIns="0" tIns="0" rIns="0" bIns="0" rtlCol="0" anchor="t">
            <a:spAutoFit/>
          </a:bodyPr>
          <a:lstStyle/>
          <a:p>
            <a:pPr algn="ctr">
              <a:lnSpc>
                <a:spcPts val="3173"/>
              </a:lnSpc>
            </a:pPr>
            <a:r>
              <a:rPr lang="en-US" sz="2267" dirty="0">
                <a:solidFill>
                  <a:srgbClr val="000000"/>
                </a:solidFill>
                <a:latin typeface="Open Sans" panose="020B0606030504020204"/>
                <a:ea typeface="Open Sans" panose="020B0606030504020204"/>
                <a:cs typeface="Open Sans" panose="020B0606030504020204"/>
                <a:sym typeface="Open Sans" panose="020B0606030504020204"/>
              </a:rPr>
              <a:t>t0</a:t>
            </a:r>
          </a:p>
        </p:txBody>
      </p:sp>
      <p:sp>
        <p:nvSpPr>
          <p:cNvPr id="217" name="TextBox 217"/>
          <p:cNvSpPr txBox="1"/>
          <p:nvPr/>
        </p:nvSpPr>
        <p:spPr>
          <a:xfrm>
            <a:off x="10028751" y="3039168"/>
            <a:ext cx="1477449" cy="410369"/>
          </a:xfrm>
          <a:prstGeom prst="rect">
            <a:avLst/>
          </a:prstGeom>
        </p:spPr>
        <p:txBody>
          <a:bodyPr lIns="0" tIns="0" rIns="0" bIns="0" rtlCol="0" anchor="t">
            <a:spAutoFit/>
          </a:bodyPr>
          <a:lstStyle/>
          <a:p>
            <a:pPr algn="ctr">
              <a:lnSpc>
                <a:spcPts val="3173"/>
              </a:lnSpc>
            </a:pPr>
            <a:r>
              <a:rPr lang="en-US" sz="2267" dirty="0">
                <a:solidFill>
                  <a:srgbClr val="000000"/>
                </a:solidFill>
                <a:latin typeface="Open Sans" panose="020B0606030504020204"/>
                <a:ea typeface="Open Sans" panose="020B0606030504020204"/>
                <a:cs typeface="Open Sans" panose="020B0606030504020204"/>
                <a:sym typeface="Open Sans" panose="020B0606030504020204"/>
              </a:rPr>
              <a:t>t1</a:t>
            </a:r>
          </a:p>
        </p:txBody>
      </p:sp>
    </p:spTree>
    <p:extLst>
      <p:ext uri="{BB962C8B-B14F-4D97-AF65-F5344CB8AC3E}">
        <p14:creationId xmlns:p14="http://schemas.microsoft.com/office/powerpoint/2010/main" val="10722938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2681" y="580909"/>
            <a:ext cx="11772750" cy="6185651"/>
            <a:chOff x="0" y="0"/>
            <a:chExt cx="4650963" cy="2506474"/>
          </a:xfrm>
        </p:grpSpPr>
        <p:sp>
          <p:nvSpPr>
            <p:cNvPr id="3" name="Freeform 3"/>
            <p:cNvSpPr/>
            <p:nvPr/>
          </p:nvSpPr>
          <p:spPr>
            <a:xfrm>
              <a:off x="0" y="0"/>
              <a:ext cx="4650963" cy="2506474"/>
            </a:xfrm>
            <a:custGeom>
              <a:avLst/>
              <a:gdLst/>
              <a:ahLst/>
              <a:cxnLst/>
              <a:rect l="l" t="t" r="r" b="b"/>
              <a:pathLst>
                <a:path w="4650963" h="2506474">
                  <a:moveTo>
                    <a:pt x="0" y="0"/>
                  </a:moveTo>
                  <a:lnTo>
                    <a:pt x="4650963" y="0"/>
                  </a:lnTo>
                  <a:lnTo>
                    <a:pt x="4650963" y="2506474"/>
                  </a:lnTo>
                  <a:lnTo>
                    <a:pt x="0" y="2506474"/>
                  </a:lnTo>
                  <a:close/>
                </a:path>
              </a:pathLst>
            </a:custGeom>
            <a:solidFill>
              <a:srgbClr val="FFFFFF"/>
            </a:solidFill>
          </p:spPr>
          <p:txBody>
            <a:bodyPr/>
            <a:lstStyle/>
            <a:p>
              <a:endParaRPr lang="fr-FR"/>
            </a:p>
          </p:txBody>
        </p:sp>
        <p:sp>
          <p:nvSpPr>
            <p:cNvPr id="4" name="TextBox 4"/>
            <p:cNvSpPr txBox="1"/>
            <p:nvPr/>
          </p:nvSpPr>
          <p:spPr>
            <a:xfrm>
              <a:off x="0" y="-38100"/>
              <a:ext cx="4650963" cy="2544574"/>
            </a:xfrm>
            <a:prstGeom prst="rect">
              <a:avLst/>
            </a:prstGeom>
          </p:spPr>
          <p:txBody>
            <a:bodyPr lIns="33867" tIns="33867" rIns="33867" bIns="33867" rtlCol="0" anchor="ctr"/>
            <a:lstStyle/>
            <a:p>
              <a:pPr algn="ctr">
                <a:lnSpc>
                  <a:spcPts val="1773"/>
                </a:lnSpc>
              </a:pPr>
              <a:endParaRPr sz="1200"/>
            </a:p>
          </p:txBody>
        </p:sp>
      </p:grpSp>
      <p:sp>
        <p:nvSpPr>
          <p:cNvPr id="5" name="Freeform 5"/>
          <p:cNvSpPr/>
          <p:nvPr/>
        </p:nvSpPr>
        <p:spPr>
          <a:xfrm>
            <a:off x="592856" y="685798"/>
            <a:ext cx="1666897" cy="3565895"/>
          </a:xfrm>
          <a:custGeom>
            <a:avLst/>
            <a:gdLst/>
            <a:ahLst/>
            <a:cxnLst/>
            <a:rect l="l" t="t" r="r" b="b"/>
            <a:pathLst>
              <a:path w="2500346" h="5348842">
                <a:moveTo>
                  <a:pt x="0" y="0"/>
                </a:moveTo>
                <a:lnTo>
                  <a:pt x="2500346" y="0"/>
                </a:lnTo>
                <a:lnTo>
                  <a:pt x="2500346" y="5348842"/>
                </a:lnTo>
                <a:lnTo>
                  <a:pt x="0" y="5348842"/>
                </a:lnTo>
                <a:lnTo>
                  <a:pt x="0" y="0"/>
                </a:lnTo>
                <a:close/>
              </a:path>
            </a:pathLst>
          </a:custGeom>
          <a:blipFill>
            <a:blip r:embed="rId3"/>
            <a:stretch>
              <a:fillRect/>
            </a:stretch>
          </a:blipFill>
          <a:ln w="28575">
            <a:solidFill>
              <a:schemeClr val="accent6">
                <a:lumMod val="60000"/>
                <a:lumOff val="40000"/>
              </a:schemeClr>
            </a:solidFill>
          </a:ln>
        </p:spPr>
        <p:txBody>
          <a:bodyPr/>
          <a:lstStyle/>
          <a:p>
            <a:endParaRPr lang="fr-FR"/>
          </a:p>
        </p:txBody>
      </p:sp>
      <p:sp>
        <p:nvSpPr>
          <p:cNvPr id="6" name="Freeform 6"/>
          <p:cNvSpPr/>
          <p:nvPr/>
        </p:nvSpPr>
        <p:spPr>
          <a:xfrm>
            <a:off x="3101284" y="640389"/>
            <a:ext cx="2345405" cy="3565895"/>
          </a:xfrm>
          <a:custGeom>
            <a:avLst/>
            <a:gdLst/>
            <a:ahLst/>
            <a:cxnLst/>
            <a:rect l="l" t="t" r="r" b="b"/>
            <a:pathLst>
              <a:path w="3518107" h="5348842">
                <a:moveTo>
                  <a:pt x="0" y="0"/>
                </a:moveTo>
                <a:lnTo>
                  <a:pt x="3518107" y="0"/>
                </a:lnTo>
                <a:lnTo>
                  <a:pt x="3518107" y="5348842"/>
                </a:lnTo>
                <a:lnTo>
                  <a:pt x="0" y="5348842"/>
                </a:lnTo>
                <a:lnTo>
                  <a:pt x="0" y="0"/>
                </a:lnTo>
                <a:close/>
              </a:path>
            </a:pathLst>
          </a:custGeom>
          <a:blipFill>
            <a:blip r:embed="rId4"/>
            <a:stretch>
              <a:fillRect r="-2108"/>
            </a:stretch>
          </a:blipFill>
          <a:ln w="19050">
            <a:solidFill>
              <a:srgbClr val="92D050"/>
            </a:solidFill>
          </a:ln>
        </p:spPr>
        <p:txBody>
          <a:bodyPr/>
          <a:lstStyle/>
          <a:p>
            <a:endParaRPr lang="fr-FR"/>
          </a:p>
        </p:txBody>
      </p:sp>
      <p:sp>
        <p:nvSpPr>
          <p:cNvPr id="7" name="Freeform 7"/>
          <p:cNvSpPr/>
          <p:nvPr/>
        </p:nvSpPr>
        <p:spPr>
          <a:xfrm>
            <a:off x="9367643" y="685800"/>
            <a:ext cx="2183847" cy="3565895"/>
          </a:xfrm>
          <a:custGeom>
            <a:avLst/>
            <a:gdLst/>
            <a:ahLst/>
            <a:cxnLst/>
            <a:rect l="l" t="t" r="r" b="b"/>
            <a:pathLst>
              <a:path w="3275770" h="5348842">
                <a:moveTo>
                  <a:pt x="0" y="0"/>
                </a:moveTo>
                <a:lnTo>
                  <a:pt x="3275770" y="0"/>
                </a:lnTo>
                <a:lnTo>
                  <a:pt x="3275770" y="5348842"/>
                </a:lnTo>
                <a:lnTo>
                  <a:pt x="0" y="5348842"/>
                </a:lnTo>
                <a:lnTo>
                  <a:pt x="0" y="0"/>
                </a:lnTo>
                <a:close/>
              </a:path>
            </a:pathLst>
          </a:custGeom>
          <a:blipFill>
            <a:blip r:embed="rId5"/>
            <a:stretch>
              <a:fillRect/>
            </a:stretch>
          </a:blipFill>
          <a:ln w="19050">
            <a:solidFill>
              <a:srgbClr val="92D050"/>
            </a:solidFill>
          </a:ln>
        </p:spPr>
        <p:txBody>
          <a:bodyPr/>
          <a:lstStyle/>
          <a:p>
            <a:endParaRPr lang="fr-FR"/>
          </a:p>
        </p:txBody>
      </p:sp>
      <p:sp>
        <p:nvSpPr>
          <p:cNvPr id="8" name="Freeform 8"/>
          <p:cNvSpPr/>
          <p:nvPr/>
        </p:nvSpPr>
        <p:spPr>
          <a:xfrm>
            <a:off x="6248313" y="661869"/>
            <a:ext cx="2310447" cy="3565895"/>
          </a:xfrm>
          <a:custGeom>
            <a:avLst/>
            <a:gdLst/>
            <a:ahLst/>
            <a:cxnLst/>
            <a:rect l="l" t="t" r="r" b="b"/>
            <a:pathLst>
              <a:path w="3465670" h="5348842">
                <a:moveTo>
                  <a:pt x="0" y="0"/>
                </a:moveTo>
                <a:lnTo>
                  <a:pt x="3465670" y="0"/>
                </a:lnTo>
                <a:lnTo>
                  <a:pt x="3465670" y="5348842"/>
                </a:lnTo>
                <a:lnTo>
                  <a:pt x="0" y="5348842"/>
                </a:lnTo>
                <a:lnTo>
                  <a:pt x="0" y="0"/>
                </a:lnTo>
                <a:close/>
              </a:path>
            </a:pathLst>
          </a:custGeom>
          <a:blipFill>
            <a:blip r:embed="rId6"/>
            <a:stretch>
              <a:fillRect/>
            </a:stretch>
          </a:blipFill>
          <a:ln w="19050">
            <a:solidFill>
              <a:srgbClr val="92D050"/>
            </a:solidFill>
          </a:ln>
        </p:spPr>
        <p:txBody>
          <a:bodyPr/>
          <a:lstStyle/>
          <a:p>
            <a:endParaRPr lang="fr-FR"/>
          </a:p>
        </p:txBody>
      </p:sp>
      <p:sp>
        <p:nvSpPr>
          <p:cNvPr id="9" name="TextBox 9"/>
          <p:cNvSpPr txBox="1"/>
          <p:nvPr/>
        </p:nvSpPr>
        <p:spPr>
          <a:xfrm>
            <a:off x="399209" y="4461474"/>
            <a:ext cx="2451139" cy="2154436"/>
          </a:xfrm>
          <a:prstGeom prst="rect">
            <a:avLst/>
          </a:prstGeom>
          <a:solidFill>
            <a:schemeClr val="accent6">
              <a:lumMod val="20000"/>
              <a:lumOff val="80000"/>
            </a:schemeClr>
          </a:solidFill>
        </p:spPr>
        <p:txBody>
          <a:bodyPr lIns="0" tIns="0" rIns="0" bIns="0" rtlCol="0" anchor="t">
            <a:spAutoFit/>
          </a:bodyPr>
          <a:lstStyle/>
          <a:p>
            <a:pPr algn="ctr">
              <a:lnSpc>
                <a:spcPts val="2147"/>
              </a:lnSpc>
            </a:pPr>
            <a:r>
              <a:rPr lang="en-US" sz="1533" b="1" dirty="0">
                <a:solidFill>
                  <a:schemeClr val="accent2">
                    <a:lumMod val="75000"/>
                  </a:schemeClr>
                </a:solidFill>
                <a:latin typeface="Open Sans Bold"/>
                <a:ea typeface="Open Sans Bold"/>
                <a:cs typeface="Open Sans Bold"/>
                <a:sym typeface="Open Sans Bold"/>
              </a:rPr>
              <a:t>1) </a:t>
            </a:r>
            <a:r>
              <a:rPr lang="en-US" sz="1533" b="1" dirty="0" err="1">
                <a:solidFill>
                  <a:schemeClr val="accent2">
                    <a:lumMod val="75000"/>
                  </a:schemeClr>
                </a:solidFill>
                <a:latin typeface="Open Sans Bold"/>
                <a:ea typeface="Open Sans Bold"/>
                <a:cs typeface="Open Sans Bold"/>
                <a:sym typeface="Open Sans Bold"/>
              </a:rPr>
              <a:t>L'altération</a:t>
            </a:r>
            <a:r>
              <a:rPr lang="en-US" sz="1533" b="1" dirty="0">
                <a:solidFill>
                  <a:schemeClr val="accent2">
                    <a:lumMod val="75000"/>
                  </a:schemeClr>
                </a:solidFill>
                <a:latin typeface="Open Sans Bold"/>
                <a:ea typeface="Open Sans Bold"/>
                <a:cs typeface="Open Sans Bold"/>
                <a:sym typeface="Open Sans Bold"/>
              </a:rPr>
              <a:t> de la </a:t>
            </a:r>
            <a:r>
              <a:rPr lang="en-US" sz="1533" b="1" dirty="0" err="1">
                <a:solidFill>
                  <a:schemeClr val="accent2">
                    <a:lumMod val="75000"/>
                  </a:schemeClr>
                </a:solidFill>
                <a:latin typeface="Open Sans Bold"/>
                <a:ea typeface="Open Sans Bold"/>
                <a:cs typeface="Open Sans Bold"/>
                <a:sym typeface="Open Sans Bold"/>
              </a:rPr>
              <a:t>roche-mère</a:t>
            </a:r>
            <a:endParaRPr lang="en-US" sz="1533" b="1" dirty="0">
              <a:solidFill>
                <a:schemeClr val="accent2">
                  <a:lumMod val="75000"/>
                </a:schemeClr>
              </a:solidFill>
              <a:latin typeface="Open Sans Bold"/>
              <a:ea typeface="Open Sans Bold"/>
              <a:cs typeface="Open Sans Bold"/>
              <a:sym typeface="Open Sans Bold"/>
            </a:endParaRPr>
          </a:p>
          <a:p>
            <a:pPr algn="ctr">
              <a:lnSpc>
                <a:spcPts val="2147"/>
              </a:lnSpc>
            </a:pP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Le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processus</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commence par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l'altération</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de la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roche-mère</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sous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l'influence</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des agents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climatiques</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(vent,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pluie</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gel,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chaleur</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a:t>
            </a:r>
          </a:p>
          <a:p>
            <a:pPr algn="ctr">
              <a:lnSpc>
                <a:spcPts val="2147"/>
              </a:lnSpc>
            </a:pPr>
            <a:endParaRPr lang="en-US" sz="1533" dirty="0">
              <a:solidFill>
                <a:srgbClr val="000000"/>
              </a:solidFill>
              <a:latin typeface="Open Sans" panose="020B0606030504020204"/>
              <a:ea typeface="Open Sans" panose="020B0606030504020204"/>
              <a:cs typeface="Open Sans" panose="020B0606030504020204"/>
              <a:sym typeface="Open Sans" panose="020B0606030504020204"/>
            </a:endParaRPr>
          </a:p>
        </p:txBody>
      </p:sp>
      <p:sp>
        <p:nvSpPr>
          <p:cNvPr id="10" name="TextBox 10"/>
          <p:cNvSpPr txBox="1"/>
          <p:nvPr/>
        </p:nvSpPr>
        <p:spPr>
          <a:xfrm>
            <a:off x="3240532" y="4450734"/>
            <a:ext cx="2293134" cy="2154436"/>
          </a:xfrm>
          <a:prstGeom prst="rect">
            <a:avLst/>
          </a:prstGeom>
          <a:solidFill>
            <a:schemeClr val="accent6">
              <a:lumMod val="20000"/>
              <a:lumOff val="80000"/>
            </a:schemeClr>
          </a:solidFill>
        </p:spPr>
        <p:txBody>
          <a:bodyPr lIns="0" tIns="0" rIns="0" bIns="0" rtlCol="0" anchor="t">
            <a:spAutoFit/>
          </a:bodyPr>
          <a:lstStyle/>
          <a:p>
            <a:pPr algn="ctr">
              <a:lnSpc>
                <a:spcPts val="2147"/>
              </a:lnSpc>
            </a:pPr>
            <a:r>
              <a:rPr lang="en-US" sz="1533" b="1" dirty="0">
                <a:solidFill>
                  <a:schemeClr val="accent2">
                    <a:lumMod val="75000"/>
                  </a:schemeClr>
                </a:solidFill>
                <a:latin typeface="Open Sans Bold"/>
                <a:ea typeface="Open Sans Bold"/>
                <a:cs typeface="Open Sans Bold"/>
                <a:sym typeface="Open Sans Bold"/>
              </a:rPr>
              <a:t>2) </a:t>
            </a:r>
            <a:r>
              <a:rPr lang="en-US" sz="1533" b="1" dirty="0" err="1">
                <a:solidFill>
                  <a:schemeClr val="accent2">
                    <a:lumMod val="75000"/>
                  </a:schemeClr>
                </a:solidFill>
                <a:latin typeface="Open Sans Bold"/>
                <a:ea typeface="Open Sans Bold"/>
                <a:cs typeface="Open Sans Bold"/>
                <a:sym typeface="Open Sans Bold"/>
              </a:rPr>
              <a:t>L'installation</a:t>
            </a:r>
            <a:r>
              <a:rPr lang="en-US" sz="1533" b="1" dirty="0">
                <a:solidFill>
                  <a:schemeClr val="accent2">
                    <a:lumMod val="75000"/>
                  </a:schemeClr>
                </a:solidFill>
                <a:latin typeface="Open Sans Bold"/>
                <a:ea typeface="Open Sans Bold"/>
                <a:cs typeface="Open Sans Bold"/>
                <a:sym typeface="Open Sans Bold"/>
              </a:rPr>
              <a:t> des organismes </a:t>
            </a:r>
            <a:r>
              <a:rPr lang="en-US" sz="1533" b="1" dirty="0" err="1">
                <a:solidFill>
                  <a:schemeClr val="accent2">
                    <a:lumMod val="75000"/>
                  </a:schemeClr>
                </a:solidFill>
                <a:latin typeface="Open Sans Bold"/>
                <a:ea typeface="Open Sans Bold"/>
                <a:cs typeface="Open Sans Bold"/>
                <a:sym typeface="Open Sans Bold"/>
              </a:rPr>
              <a:t>pionniers</a:t>
            </a:r>
            <a:endParaRPr lang="en-US" sz="1533" b="1" dirty="0">
              <a:solidFill>
                <a:schemeClr val="accent2">
                  <a:lumMod val="75000"/>
                </a:schemeClr>
              </a:solidFill>
              <a:latin typeface="Open Sans Bold"/>
              <a:ea typeface="Open Sans Bold"/>
              <a:cs typeface="Open Sans Bold"/>
              <a:sym typeface="Open Sans Bold"/>
            </a:endParaRPr>
          </a:p>
          <a:p>
            <a:pPr algn="ctr">
              <a:lnSpc>
                <a:spcPts val="2147"/>
              </a:lnSpc>
            </a:pP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Des organismes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pionniers</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comme les lichens et les mousses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s'installent</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à la surface de la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roche</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altérée</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a:t>
            </a:r>
          </a:p>
          <a:p>
            <a:pPr algn="ctr">
              <a:lnSpc>
                <a:spcPts val="2147"/>
              </a:lnSpc>
            </a:pPr>
            <a:endParaRPr lang="en-US" sz="1533" dirty="0">
              <a:solidFill>
                <a:srgbClr val="000000"/>
              </a:solidFill>
              <a:latin typeface="Open Sans" panose="020B0606030504020204"/>
              <a:ea typeface="Open Sans" panose="020B0606030504020204"/>
              <a:cs typeface="Open Sans" panose="020B0606030504020204"/>
              <a:sym typeface="Open Sans" panose="020B0606030504020204"/>
            </a:endParaRPr>
          </a:p>
        </p:txBody>
      </p:sp>
      <p:sp>
        <p:nvSpPr>
          <p:cNvPr id="11" name="TextBox 11"/>
          <p:cNvSpPr txBox="1"/>
          <p:nvPr/>
        </p:nvSpPr>
        <p:spPr>
          <a:xfrm>
            <a:off x="6248313" y="4450734"/>
            <a:ext cx="2402103" cy="2154436"/>
          </a:xfrm>
          <a:prstGeom prst="rect">
            <a:avLst/>
          </a:prstGeom>
          <a:solidFill>
            <a:schemeClr val="accent6">
              <a:lumMod val="20000"/>
              <a:lumOff val="80000"/>
            </a:schemeClr>
          </a:solidFill>
        </p:spPr>
        <p:txBody>
          <a:bodyPr lIns="0" tIns="0" rIns="0" bIns="0" rtlCol="0" anchor="t">
            <a:spAutoFit/>
          </a:bodyPr>
          <a:lstStyle/>
          <a:p>
            <a:pPr algn="ctr">
              <a:lnSpc>
                <a:spcPts val="2147"/>
              </a:lnSpc>
            </a:pPr>
            <a:r>
              <a:rPr lang="en-US" sz="1533" b="1" dirty="0">
                <a:solidFill>
                  <a:schemeClr val="accent2">
                    <a:lumMod val="75000"/>
                  </a:schemeClr>
                </a:solidFill>
                <a:latin typeface="Open Sans Bold"/>
                <a:ea typeface="Open Sans Bold"/>
                <a:cs typeface="Open Sans Bold"/>
                <a:sym typeface="Open Sans Bold"/>
              </a:rPr>
              <a:t>3) </a:t>
            </a:r>
            <a:r>
              <a:rPr lang="en-US" sz="1533" b="1" dirty="0" err="1">
                <a:solidFill>
                  <a:schemeClr val="accent2">
                    <a:lumMod val="75000"/>
                  </a:schemeClr>
                </a:solidFill>
                <a:latin typeface="Open Sans Bold"/>
                <a:ea typeface="Open Sans Bold"/>
                <a:cs typeface="Open Sans Bold"/>
                <a:sym typeface="Open Sans Bold"/>
              </a:rPr>
              <a:t>Enrichissement</a:t>
            </a:r>
            <a:r>
              <a:rPr lang="en-US" sz="1533" b="1" dirty="0">
                <a:solidFill>
                  <a:schemeClr val="accent2">
                    <a:lumMod val="75000"/>
                  </a:schemeClr>
                </a:solidFill>
                <a:latin typeface="Open Sans Bold"/>
                <a:ea typeface="Open Sans Bold"/>
                <a:cs typeface="Open Sans Bold"/>
                <a:sym typeface="Open Sans Bold"/>
              </a:rPr>
              <a:t> en </a:t>
            </a:r>
            <a:r>
              <a:rPr lang="en-US" sz="1533" b="1" dirty="0" err="1">
                <a:solidFill>
                  <a:schemeClr val="accent2">
                    <a:lumMod val="75000"/>
                  </a:schemeClr>
                </a:solidFill>
                <a:latin typeface="Open Sans Bold"/>
                <a:ea typeface="Open Sans Bold"/>
                <a:cs typeface="Open Sans Bold"/>
                <a:sym typeface="Open Sans Bold"/>
              </a:rPr>
              <a:t>matière</a:t>
            </a:r>
            <a:r>
              <a:rPr lang="en-US" sz="1533" b="1" dirty="0">
                <a:solidFill>
                  <a:schemeClr val="accent2">
                    <a:lumMod val="75000"/>
                  </a:schemeClr>
                </a:solidFill>
                <a:latin typeface="Open Sans Bold"/>
                <a:ea typeface="Open Sans Bold"/>
                <a:cs typeface="Open Sans Bold"/>
                <a:sym typeface="Open Sans Bold"/>
              </a:rPr>
              <a:t> </a:t>
            </a:r>
            <a:r>
              <a:rPr lang="en-US" sz="1533" b="1" dirty="0" err="1">
                <a:solidFill>
                  <a:schemeClr val="accent2">
                    <a:lumMod val="75000"/>
                  </a:schemeClr>
                </a:solidFill>
                <a:latin typeface="Open Sans Bold"/>
                <a:ea typeface="Open Sans Bold"/>
                <a:cs typeface="Open Sans Bold"/>
                <a:sym typeface="Open Sans Bold"/>
              </a:rPr>
              <a:t>organique</a:t>
            </a:r>
            <a:endParaRPr lang="en-US" sz="1533" b="1" dirty="0">
              <a:solidFill>
                <a:schemeClr val="accent2">
                  <a:lumMod val="75000"/>
                </a:schemeClr>
              </a:solidFill>
              <a:latin typeface="Open Sans Bold"/>
              <a:ea typeface="Open Sans Bold"/>
              <a:cs typeface="Open Sans Bold"/>
              <a:sym typeface="Open Sans Bold"/>
            </a:endParaRPr>
          </a:p>
          <a:p>
            <a:pPr algn="ctr">
              <a:lnSpc>
                <a:spcPts val="2147"/>
              </a:lnSpc>
            </a:pP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Les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débris</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végétaux</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sont</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transformés</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en humus par les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lombrics</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et micro-organismes.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L'humus</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se mélange aux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minéraux</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et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enrichit</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le sol.</a:t>
            </a:r>
          </a:p>
        </p:txBody>
      </p:sp>
      <p:sp>
        <p:nvSpPr>
          <p:cNvPr id="12" name="TextBox 12"/>
          <p:cNvSpPr txBox="1"/>
          <p:nvPr/>
        </p:nvSpPr>
        <p:spPr>
          <a:xfrm>
            <a:off x="9171116" y="4564201"/>
            <a:ext cx="2621675" cy="1885131"/>
          </a:xfrm>
          <a:prstGeom prst="rect">
            <a:avLst/>
          </a:prstGeom>
          <a:solidFill>
            <a:schemeClr val="accent6">
              <a:lumMod val="20000"/>
              <a:lumOff val="80000"/>
            </a:schemeClr>
          </a:solidFill>
        </p:spPr>
        <p:txBody>
          <a:bodyPr lIns="0" tIns="0" rIns="0" bIns="0" rtlCol="0" anchor="t">
            <a:spAutoFit/>
          </a:bodyPr>
          <a:lstStyle/>
          <a:p>
            <a:pPr algn="ctr">
              <a:lnSpc>
                <a:spcPts val="2147"/>
              </a:lnSpc>
            </a:pPr>
            <a:r>
              <a:rPr lang="en-US" sz="1533" b="1" dirty="0">
                <a:solidFill>
                  <a:schemeClr val="accent2">
                    <a:lumMod val="75000"/>
                  </a:schemeClr>
                </a:solidFill>
                <a:latin typeface="Open Sans Bold"/>
                <a:ea typeface="Open Sans Bold"/>
                <a:cs typeface="Open Sans Bold"/>
                <a:sym typeface="Open Sans Bold"/>
              </a:rPr>
              <a:t>4) La maturation du sol</a:t>
            </a:r>
            <a:r>
              <a:rPr lang="en-US" sz="1533" b="1" dirty="0">
                <a:solidFill>
                  <a:srgbClr val="000000"/>
                </a:solidFill>
                <a:latin typeface="Open Sans Bold"/>
                <a:ea typeface="Open Sans Bold"/>
                <a:cs typeface="Open Sans Bold"/>
                <a:sym typeface="Open Sans Bold"/>
              </a:rPr>
              <a:t>:</a:t>
            </a:r>
          </a:p>
          <a:p>
            <a:pPr algn="ctr">
              <a:lnSpc>
                <a:spcPts val="2147"/>
              </a:lnSpc>
            </a:pPr>
            <a:r>
              <a:rPr lang="en-US" sz="1533" b="1" dirty="0">
                <a:solidFill>
                  <a:srgbClr val="000000"/>
                </a:solidFill>
                <a:latin typeface="Open Sans Bold"/>
                <a:ea typeface="Open Sans Bold"/>
                <a:cs typeface="Open Sans Bold"/>
                <a:sym typeface="Open Sans Bold"/>
              </a:rPr>
              <a:t> </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Le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processus</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de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pédogenèse</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conduit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progressivement</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le sol à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sa</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forme</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mature,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caractérisée</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par des horizons (couches)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bien</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 </a:t>
            </a:r>
            <a:r>
              <a:rPr lang="en-US" sz="1533" dirty="0" err="1">
                <a:solidFill>
                  <a:srgbClr val="000000"/>
                </a:solidFill>
                <a:latin typeface="Open Sans" panose="020B0606030504020204"/>
                <a:ea typeface="Open Sans" panose="020B0606030504020204"/>
                <a:cs typeface="Open Sans" panose="020B0606030504020204"/>
                <a:sym typeface="Open Sans" panose="020B0606030504020204"/>
              </a:rPr>
              <a:t>différenciés</a:t>
            </a:r>
            <a:r>
              <a:rPr lang="en-US" sz="1533" dirty="0">
                <a:solidFill>
                  <a:srgbClr val="000000"/>
                </a:solidFill>
                <a:latin typeface="Open Sans" panose="020B0606030504020204"/>
                <a:ea typeface="Open Sans" panose="020B0606030504020204"/>
                <a:cs typeface="Open Sans" panose="020B0606030504020204"/>
                <a:sym typeface="Open Sans" panose="020B0606030504020204"/>
              </a:rPr>
              <a:t>.</a:t>
            </a:r>
          </a:p>
          <a:p>
            <a:pPr algn="ctr">
              <a:lnSpc>
                <a:spcPts val="2147"/>
              </a:lnSpc>
            </a:pPr>
            <a:endParaRPr lang="en-US" sz="1533" dirty="0">
              <a:solidFill>
                <a:srgbClr val="000000"/>
              </a:solidFill>
              <a:latin typeface="Open Sans" panose="020B0606030504020204"/>
              <a:ea typeface="Open Sans" panose="020B0606030504020204"/>
              <a:cs typeface="Open Sans" panose="020B0606030504020204"/>
              <a:sym typeface="Open Sans" panose="020B0606030504020204"/>
            </a:endParaRPr>
          </a:p>
        </p:txBody>
      </p:sp>
      <p:sp>
        <p:nvSpPr>
          <p:cNvPr id="13" name="TextBox 13"/>
          <p:cNvSpPr txBox="1"/>
          <p:nvPr/>
        </p:nvSpPr>
        <p:spPr>
          <a:xfrm>
            <a:off x="2719636" y="8380"/>
            <a:ext cx="6648007" cy="572529"/>
          </a:xfrm>
          <a:prstGeom prst="rect">
            <a:avLst/>
          </a:prstGeom>
        </p:spPr>
        <p:txBody>
          <a:bodyPr wrap="square" lIns="0" tIns="0" rIns="0" bIns="0" rtlCol="0" anchor="t">
            <a:spAutoFit/>
          </a:bodyPr>
          <a:lstStyle/>
          <a:p>
            <a:pPr algn="ctr">
              <a:lnSpc>
                <a:spcPts val="4854"/>
              </a:lnSpc>
              <a:spcBef>
                <a:spcPct val="0"/>
              </a:spcBef>
            </a:pPr>
            <a:r>
              <a:rPr lang="en-US" sz="3200" b="1" u="sng" dirty="0" err="1">
                <a:solidFill>
                  <a:srgbClr val="00B050"/>
                </a:solidFill>
                <a:latin typeface="Playfair Display Bold"/>
                <a:ea typeface="Playfair Display Bold"/>
                <a:cs typeface="Playfair Display Bold"/>
                <a:sym typeface="Playfair Display Bold"/>
              </a:rPr>
              <a:t>Stades</a:t>
            </a:r>
            <a:r>
              <a:rPr lang="en-US" sz="3200" b="1" u="sng" dirty="0">
                <a:solidFill>
                  <a:srgbClr val="00B050"/>
                </a:solidFill>
                <a:latin typeface="Playfair Display Bold"/>
                <a:ea typeface="Playfair Display Bold"/>
                <a:cs typeface="Playfair Display Bold"/>
                <a:sym typeface="Playfair Display Bold"/>
              </a:rPr>
              <a:t> de formation du sol</a:t>
            </a:r>
          </a:p>
        </p:txBody>
      </p:sp>
    </p:spTree>
    <p:extLst>
      <p:ext uri="{BB962C8B-B14F-4D97-AF65-F5344CB8AC3E}">
        <p14:creationId xmlns:p14="http://schemas.microsoft.com/office/powerpoint/2010/main" val="3804959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846" y="283504"/>
            <a:ext cx="11825654" cy="400110"/>
          </a:xfrm>
          <a:prstGeom prst="rect">
            <a:avLst/>
          </a:prstGeom>
        </p:spPr>
        <p:txBody>
          <a:bodyPr wrap="square">
            <a:spAutoFit/>
          </a:bodyPr>
          <a:lstStyle/>
          <a:p>
            <a:r>
              <a:rPr lang="fr-FR" sz="2000" b="1" u="sng" dirty="0">
                <a:solidFill>
                  <a:srgbClr val="00B050"/>
                </a:solidFill>
                <a:latin typeface="Times New Roman" panose="02020603050405020304" pitchFamily="18" charset="0"/>
                <a:cs typeface="Times New Roman" panose="02020603050405020304" pitchFamily="18" charset="0"/>
              </a:rPr>
              <a:t>Humification et minéralisation : deux processus de transformation de la matière organique du sol</a:t>
            </a:r>
          </a:p>
        </p:txBody>
      </p:sp>
      <p:sp>
        <p:nvSpPr>
          <p:cNvPr id="3" name="Rectangle 2"/>
          <p:cNvSpPr/>
          <p:nvPr/>
        </p:nvSpPr>
        <p:spPr>
          <a:xfrm>
            <a:off x="445477" y="859276"/>
            <a:ext cx="11494477" cy="2554545"/>
          </a:xfrm>
          <a:prstGeom prst="rect">
            <a:avLst/>
          </a:prstGeom>
        </p:spPr>
        <p:txBody>
          <a:bodyPr wrap="square">
            <a:spAutoFit/>
          </a:bodyPr>
          <a:lstStyle/>
          <a:p>
            <a:r>
              <a:rPr lang="fr-FR" sz="2000" dirty="0">
                <a:latin typeface="Times New Roman" panose="02020603050405020304" pitchFamily="18" charset="0"/>
                <a:cs typeface="Times New Roman" panose="02020603050405020304" pitchFamily="18" charset="0"/>
              </a:rPr>
              <a:t>Les composantes de la litière sont fragmentées par les organismes du sol pour obtenir des molécules simples. Ces molécules subissent deux types de réaction:</a:t>
            </a:r>
          </a:p>
          <a:p>
            <a:endParaRPr lang="fr-FR" sz="2000" dirty="0">
              <a:latin typeface="Times New Roman" panose="02020603050405020304" pitchFamily="18" charset="0"/>
              <a:cs typeface="Times New Roman" panose="02020603050405020304" pitchFamily="18" charset="0"/>
            </a:endParaRPr>
          </a:p>
          <a:p>
            <a:r>
              <a:rPr lang="fr-FR" sz="2000" dirty="0">
                <a:solidFill>
                  <a:schemeClr val="accent2">
                    <a:lumMod val="75000"/>
                  </a:schemeClr>
                </a:solidFill>
                <a:latin typeface="Arial Black" panose="020B0A04020102020204" pitchFamily="34" charset="0"/>
                <a:cs typeface="Times New Roman" panose="02020603050405020304" pitchFamily="18" charset="0"/>
              </a:rPr>
              <a:t>-</a:t>
            </a:r>
            <a:r>
              <a:rPr lang="fr-FR" sz="2000" dirty="0">
                <a:solidFill>
                  <a:schemeClr val="accent2">
                    <a:lumMod val="75000"/>
                  </a:schemeClr>
                </a:solidFill>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    </a:t>
            </a:r>
            <a:r>
              <a:rPr lang="fr-FR" sz="2000" b="1" dirty="0">
                <a:solidFill>
                  <a:schemeClr val="accent2">
                    <a:lumMod val="75000"/>
                  </a:schemeClr>
                </a:solidFill>
                <a:latin typeface="Arial Black" panose="020B0A04020102020204" pitchFamily="34" charset="0"/>
                <a:cs typeface="Times New Roman" panose="02020603050405020304" pitchFamily="18" charset="0"/>
              </a:rPr>
              <a:t>l’humification</a:t>
            </a:r>
            <a:r>
              <a:rPr lang="fr-FR" sz="2000" dirty="0">
                <a:solidFill>
                  <a:schemeClr val="accent2">
                    <a:lumMod val="75000"/>
                  </a:schemeClr>
                </a:solidFill>
                <a:latin typeface="Arial Black" panose="020B0A04020102020204" pitchFamily="34" charset="0"/>
                <a:cs typeface="Times New Roman" panose="02020603050405020304" pitchFamily="18" charset="0"/>
              </a:rPr>
              <a:t> </a:t>
            </a:r>
            <a:r>
              <a:rPr lang="fr-FR" sz="2000" dirty="0">
                <a:solidFill>
                  <a:schemeClr val="accent2">
                    <a:lumMod val="75000"/>
                  </a:schemeClr>
                </a:solidFill>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processus de transformation de </a:t>
            </a:r>
            <a:r>
              <a:rPr lang="fr-FR" sz="2000" b="1" dirty="0">
                <a:latin typeface="Times New Roman" panose="02020603050405020304" pitchFamily="18" charset="0"/>
                <a:cs typeface="Times New Roman" panose="02020603050405020304" pitchFamily="18" charset="0"/>
              </a:rPr>
              <a:t>la matière organique </a:t>
            </a:r>
            <a:r>
              <a:rPr lang="fr-FR" sz="2000" dirty="0">
                <a:latin typeface="Times New Roman" panose="02020603050405020304" pitchFamily="18" charset="0"/>
                <a:cs typeface="Times New Roman" panose="02020603050405020304" pitchFamily="18" charset="0"/>
              </a:rPr>
              <a:t>en </a:t>
            </a:r>
            <a:r>
              <a:rPr lang="fr-FR" sz="2000" b="1" dirty="0">
                <a:latin typeface="Times New Roman" panose="02020603050405020304" pitchFamily="18" charset="0"/>
                <a:cs typeface="Times New Roman" panose="02020603050405020304" pitchFamily="18" charset="0"/>
              </a:rPr>
              <a:t>humus</a:t>
            </a:r>
            <a:r>
              <a:rPr lang="fr-FR" sz="2000" dirty="0">
                <a:latin typeface="Times New Roman" panose="02020603050405020304" pitchFamily="18" charset="0"/>
                <a:cs typeface="Times New Roman" panose="02020603050405020304" pitchFamily="18" charset="0"/>
              </a:rPr>
              <a:t> sous l’influence des enzymes produit par la microfaune et la microflore.</a:t>
            </a:r>
          </a:p>
          <a:p>
            <a:pPr marL="342900" indent="-342900">
              <a:buFontTx/>
              <a:buChar char="-"/>
            </a:pPr>
            <a:r>
              <a:rPr lang="fr-FR" sz="2000" b="1" dirty="0">
                <a:solidFill>
                  <a:schemeClr val="accent2">
                    <a:lumMod val="75000"/>
                  </a:schemeClr>
                </a:solidFill>
                <a:latin typeface="Arial Black" panose="020B0A04020102020204" pitchFamily="34" charset="0"/>
                <a:cs typeface="Times New Roman" panose="02020603050405020304" pitchFamily="18" charset="0"/>
              </a:rPr>
              <a:t>La minéralisation </a:t>
            </a:r>
            <a:r>
              <a:rPr lang="fr-FR" sz="2000" dirty="0">
                <a:latin typeface="Times New Roman" panose="02020603050405020304" pitchFamily="18" charset="0"/>
                <a:cs typeface="Times New Roman" panose="02020603050405020304" pitchFamily="18" charset="0"/>
              </a:rPr>
              <a:t>: la matière organique ainsi que l’humus formé sont transformés en matières minérales (CO2 Ca2+ …)</a:t>
            </a:r>
          </a:p>
          <a:p>
            <a:endParaRPr lang="fr-FR" sz="2000"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9573" y="3297115"/>
            <a:ext cx="8458200" cy="3279531"/>
          </a:xfrm>
          <a:prstGeom prst="roundRect">
            <a:avLst>
              <a:gd name="adj" fmla="val 4167"/>
            </a:avLst>
          </a:prstGeom>
          <a:solidFill>
            <a:srgbClr val="FFFFFF"/>
          </a:solidFill>
          <a:ln w="76200" cap="sq">
            <a:solidFill>
              <a:schemeClr val="accent1">
                <a:lumMod val="20000"/>
                <a:lumOff val="80000"/>
              </a:schemeClr>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971986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sApp Video 2026-04-23 at 18.46.0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63769" y="826477"/>
            <a:ext cx="11693769" cy="5591908"/>
          </a:xfrm>
          <a:prstGeom prst="rect">
            <a:avLst/>
          </a:prstGeom>
        </p:spPr>
      </p:pic>
      <p:sp>
        <p:nvSpPr>
          <p:cNvPr id="3" name="ZoneTexte 2"/>
          <p:cNvSpPr txBox="1"/>
          <p:nvPr/>
        </p:nvSpPr>
        <p:spPr>
          <a:xfrm>
            <a:off x="571500" y="149469"/>
            <a:ext cx="8906608" cy="523220"/>
          </a:xfrm>
          <a:prstGeom prst="rect">
            <a:avLst/>
          </a:prstGeom>
          <a:noFill/>
        </p:spPr>
        <p:txBody>
          <a:bodyPr wrap="square" rtlCol="0">
            <a:spAutoFit/>
          </a:bodyPr>
          <a:lstStyle/>
          <a:p>
            <a:r>
              <a:rPr lang="fr-FR" sz="2800" b="1" u="sng" dirty="0">
                <a:solidFill>
                  <a:srgbClr val="00B050"/>
                </a:solidFill>
              </a:rPr>
              <a:t>Formation des horizons du sol</a:t>
            </a:r>
          </a:p>
        </p:txBody>
      </p:sp>
    </p:spTree>
    <p:extLst>
      <p:ext uri="{BB962C8B-B14F-4D97-AF65-F5344CB8AC3E}">
        <p14:creationId xmlns:p14="http://schemas.microsoft.com/office/powerpoint/2010/main" val="11279584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63592" y="343390"/>
            <a:ext cx="11628408" cy="584775"/>
          </a:xfrm>
          <a:prstGeom prst="rect">
            <a:avLst/>
          </a:prstGeom>
          <a:noFill/>
        </p:spPr>
        <p:txBody>
          <a:bodyPr wrap="square" rtlCol="0">
            <a:spAutoFit/>
          </a:bodyPr>
          <a:lstStyle/>
          <a:p>
            <a:pPr algn="ctr"/>
            <a:r>
              <a:rPr lang="fr-FR" sz="3200" b="1" dirty="0">
                <a:solidFill>
                  <a:srgbClr val="FF0000"/>
                </a:solidFill>
                <a:latin typeface="Times New Roman" panose="02020603050405020304" pitchFamily="18" charset="0"/>
                <a:cs typeface="Times New Roman" panose="02020603050405020304" pitchFamily="18" charset="0"/>
              </a:rPr>
              <a:t>Les facteurs climatiques et leurs relations avec les êtres vivants</a:t>
            </a:r>
            <a:endParaRPr lang="en-US" sz="3200" b="1" dirty="0">
              <a:solidFill>
                <a:srgbClr val="FF0000"/>
              </a:solidFill>
              <a:latin typeface="Times New Roman" panose="02020603050405020304" pitchFamily="18" charset="0"/>
              <a:cs typeface="Times New Roman" panose="02020603050405020304" pitchFamily="18" charset="0"/>
            </a:endParaRPr>
          </a:p>
        </p:txBody>
      </p:sp>
      <p:sp>
        <p:nvSpPr>
          <p:cNvPr id="3" name="ZoneTexte 2"/>
          <p:cNvSpPr txBox="1"/>
          <p:nvPr/>
        </p:nvSpPr>
        <p:spPr>
          <a:xfrm>
            <a:off x="276045" y="928465"/>
            <a:ext cx="11628408" cy="5324535"/>
          </a:xfrm>
          <a:prstGeom prst="rect">
            <a:avLst/>
          </a:prstGeom>
          <a:noFill/>
        </p:spPr>
        <p:txBody>
          <a:bodyPr wrap="square" rtlCol="0">
            <a:spAutoFit/>
          </a:bodyPr>
          <a:lstStyle/>
          <a:p>
            <a:r>
              <a:rPr lang="fr-FR" sz="2400" b="1" dirty="0">
                <a:solidFill>
                  <a:srgbClr val="FF0000"/>
                </a:solidFill>
                <a:effectLst>
                  <a:outerShdw blurRad="38100" dist="38100" dir="2700000" algn="tl">
                    <a:srgbClr val="000000">
                      <a:alpha val="43137"/>
                    </a:srgbClr>
                  </a:outerShdw>
                </a:effectLst>
              </a:rPr>
              <a:t>Introduction:</a:t>
            </a:r>
          </a:p>
          <a:p>
            <a:endParaRPr lang="fr-FR" dirty="0">
              <a:solidFill>
                <a:srgbClr val="C00000"/>
              </a:solidFill>
              <a:effectLst>
                <a:outerShdw blurRad="38100" dist="38100" dir="2700000" algn="tl">
                  <a:srgbClr val="000000">
                    <a:alpha val="43137"/>
                  </a:srgbClr>
                </a:outerShdw>
              </a:effectLst>
            </a:endParaRPr>
          </a:p>
          <a:p>
            <a:r>
              <a:rPr lang="fr-FR" sz="2800" dirty="0"/>
              <a:t>Le climat est l'ensemble des conditions atmosphérique telles que la température, les précipitations, l'humidité , le vent la luminosité ......, qui caractérisent une région donnée.</a:t>
            </a:r>
          </a:p>
          <a:p>
            <a:r>
              <a:rPr lang="fr-FR" sz="2800" dirty="0"/>
              <a:t>Le climat varie selon la position géographique. D'autre part, les êtres vivants occupent des espaces géographiques déterminés.</a:t>
            </a:r>
          </a:p>
          <a:p>
            <a:endParaRPr lang="fr-FR" sz="2800" dirty="0"/>
          </a:p>
          <a:p>
            <a:pPr marL="285750" indent="-285750">
              <a:buFont typeface="Arial" panose="020B0604020202020204" pitchFamily="34" charset="0"/>
              <a:buChar char="•"/>
            </a:pPr>
            <a:r>
              <a:rPr lang="fr-FR" sz="2800" dirty="0"/>
              <a:t>    </a:t>
            </a:r>
            <a:r>
              <a:rPr lang="fr-FR" sz="2800" dirty="0">
                <a:effectLst>
                  <a:outerShdw blurRad="38100" dist="38100" dir="2700000" algn="tl">
                    <a:srgbClr val="000000">
                      <a:alpha val="43137"/>
                    </a:srgbClr>
                  </a:outerShdw>
                </a:effectLst>
              </a:rPr>
              <a:t>Comment déterminer le climat d'une région donnée?</a:t>
            </a:r>
          </a:p>
          <a:p>
            <a:pPr marL="285750" indent="-285750">
              <a:buFont typeface="Arial" panose="020B0604020202020204" pitchFamily="34" charset="0"/>
              <a:buChar char="•"/>
            </a:pPr>
            <a:r>
              <a:rPr lang="fr-FR" sz="2800" dirty="0">
                <a:effectLst>
                  <a:outerShdw blurRad="38100" dist="38100" dir="2700000" algn="tl">
                    <a:srgbClr val="000000">
                      <a:alpha val="43137"/>
                    </a:srgbClr>
                  </a:outerShdw>
                </a:effectLst>
              </a:rPr>
              <a:t>    Quelle relation entre le climat et la répartition des êtres vivants?</a:t>
            </a:r>
          </a:p>
          <a:p>
            <a:pPr marL="285750" indent="-285750">
              <a:buFont typeface="Arial" panose="020B0604020202020204" pitchFamily="34" charset="0"/>
              <a:buChar char="•"/>
            </a:pPr>
            <a:r>
              <a:rPr lang="fr-FR" sz="2800" dirty="0">
                <a:effectLst>
                  <a:outerShdw blurRad="38100" dist="38100" dir="2700000" algn="tl">
                    <a:srgbClr val="000000">
                      <a:alpha val="43137"/>
                    </a:srgbClr>
                  </a:outerShdw>
                </a:effectLst>
              </a:rPr>
              <a:t>    Comment le contrôle des facteurs climatiques améliore-t-il la rendement agronomique?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5666103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103243" y="278296"/>
            <a:ext cx="9362661" cy="584775"/>
          </a:xfrm>
          <a:prstGeom prst="rect">
            <a:avLst/>
          </a:prstGeom>
          <a:noFill/>
        </p:spPr>
        <p:txBody>
          <a:bodyPr wrap="square" rtlCol="0">
            <a:spAutoFit/>
          </a:bodyPr>
          <a:lstStyle/>
          <a:p>
            <a:pPr algn="ctr"/>
            <a:r>
              <a:rPr lang="fr-FR" sz="3200" b="1" dirty="0">
                <a:solidFill>
                  <a:srgbClr val="FF0000"/>
                </a:solidFill>
                <a:latin typeface="Times New Roman" panose="02020603050405020304" pitchFamily="18" charset="0"/>
                <a:cs typeface="Times New Roman" panose="02020603050405020304" pitchFamily="18" charset="0"/>
              </a:rPr>
              <a:t>Les facteurs climatiques </a:t>
            </a:r>
            <a:endParaRPr lang="en-US" sz="3200" b="1" dirty="0">
              <a:solidFill>
                <a:srgbClr val="FF0000"/>
              </a:solidFill>
              <a:latin typeface="Times New Roman" panose="02020603050405020304" pitchFamily="18" charset="0"/>
              <a:cs typeface="Times New Roman" panose="02020603050405020304" pitchFamily="18" charset="0"/>
            </a:endParaRPr>
          </a:p>
        </p:txBody>
      </p:sp>
      <p:sp>
        <p:nvSpPr>
          <p:cNvPr id="4" name="ZoneTexte 3"/>
          <p:cNvSpPr txBox="1"/>
          <p:nvPr/>
        </p:nvSpPr>
        <p:spPr>
          <a:xfrm>
            <a:off x="387626" y="924339"/>
            <a:ext cx="5078896" cy="3353867"/>
          </a:xfrm>
          <a:prstGeom prst="rect">
            <a:avLst/>
          </a:prstGeom>
          <a:noFill/>
        </p:spPr>
        <p:txBody>
          <a:bodyPr wrap="square" rtlCol="0">
            <a:spAutoFit/>
          </a:bodyPr>
          <a:lstStyle/>
          <a:p>
            <a:pPr marL="342900" indent="-342900">
              <a:buFont typeface="+mj-lt"/>
              <a:buAutoNum type="arabicPeriod"/>
            </a:pPr>
            <a:r>
              <a:rPr lang="fr-FR" sz="2497" b="1" u="sng" dirty="0">
                <a:solidFill>
                  <a:srgbClr val="00B050"/>
                </a:solidFill>
                <a:latin typeface="Playfair Display Bold"/>
              </a:rPr>
              <a:t>La température:</a:t>
            </a:r>
          </a:p>
          <a:p>
            <a:pPr marL="342900" indent="-342900">
              <a:buFont typeface="+mj-lt"/>
              <a:buAutoNum type="arabicPeriod"/>
            </a:pPr>
            <a:endParaRPr lang="fr-FR" sz="2497" b="1" u="sng" dirty="0">
              <a:solidFill>
                <a:srgbClr val="00B050"/>
              </a:solidFill>
              <a:latin typeface="Playfair Display Bold"/>
            </a:endParaRPr>
          </a:p>
          <a:p>
            <a:r>
              <a:rPr lang="fr-FR" dirty="0"/>
              <a:t>La</a:t>
            </a:r>
            <a:r>
              <a:rPr lang="fr-FR" b="1" dirty="0"/>
              <a:t> </a:t>
            </a:r>
            <a:r>
              <a:rPr lang="fr-FR" dirty="0"/>
              <a:t>température est une grandeur physique mesurée </a:t>
            </a:r>
            <a:r>
              <a:rPr lang="fr-FR" dirty="0">
                <a:latin typeface="Calibri" panose="020F0502020204030204" pitchFamily="34" charset="0"/>
                <a:ea typeface="Calibri" panose="020F0502020204030204" pitchFamily="34" charset="0"/>
                <a:cs typeface="Calibri" panose="020F0502020204030204" pitchFamily="34" charset="0"/>
              </a:rPr>
              <a:t>à</a:t>
            </a:r>
            <a:r>
              <a:rPr lang="fr-FR" dirty="0"/>
              <a:t> l'aide d'un thermomètre .</a:t>
            </a:r>
          </a:p>
          <a:p>
            <a:endParaRPr lang="en-US" dirty="0"/>
          </a:p>
          <a:p>
            <a:r>
              <a:rPr lang="fr-FR" dirty="0"/>
              <a:t>L’ unité de mesure de la température est le degré </a:t>
            </a:r>
            <a:r>
              <a:rPr lang="fr-FR" dirty="0">
                <a:solidFill>
                  <a:srgbClr val="7030A0"/>
                </a:solidFill>
              </a:rPr>
              <a:t>Celsius (°C), </a:t>
            </a:r>
            <a:r>
              <a:rPr lang="fr-FR" dirty="0"/>
              <a:t>dans laquelle la glace fond à 0 °C et l'eau bout à environ +100 °C dans les conditions standard de pression; et l’unité internationale est le degré </a:t>
            </a:r>
            <a:r>
              <a:rPr lang="fr-FR" dirty="0">
                <a:solidFill>
                  <a:srgbClr val="7030A0"/>
                </a:solidFill>
              </a:rPr>
              <a:t>kelvin (°k). </a:t>
            </a:r>
            <a:r>
              <a:rPr lang="fr-FR" dirty="0"/>
              <a:t>La relation entre ces deux unités s’écrit </a:t>
            </a:r>
            <a:r>
              <a:rPr lang="fr-FR" b="1" dirty="0"/>
              <a:t>:               </a:t>
            </a:r>
            <a:r>
              <a:rPr lang="en-US" b="1" dirty="0">
                <a:solidFill>
                  <a:srgbClr val="FF0000"/>
                </a:solidFill>
                <a:latin typeface="Calibri" panose="020F0502020204030204" pitchFamily="34" charset="0"/>
              </a:rPr>
              <a:t>°C = (x + 273.2) °K </a:t>
            </a:r>
            <a:endParaRPr lang="en-US" b="1" dirty="0"/>
          </a:p>
        </p:txBody>
      </p:sp>
      <p:sp>
        <p:nvSpPr>
          <p:cNvPr id="5" name="ZoneTexte 4"/>
          <p:cNvSpPr txBox="1"/>
          <p:nvPr/>
        </p:nvSpPr>
        <p:spPr>
          <a:xfrm>
            <a:off x="5933661" y="993913"/>
            <a:ext cx="5625548" cy="1580322"/>
          </a:xfrm>
          <a:prstGeom prst="rect">
            <a:avLst/>
          </a:prstGeom>
          <a:noFill/>
        </p:spPr>
        <p:txBody>
          <a:bodyPr wrap="square" rtlCol="0">
            <a:spAutoFit/>
          </a:bodyPr>
          <a:lstStyle/>
          <a:p>
            <a:endParaRPr lang="en-US" dirty="0"/>
          </a:p>
        </p:txBody>
      </p:sp>
      <p:pic>
        <p:nvPicPr>
          <p:cNvPr id="6" name="Image 5"/>
          <p:cNvPicPr>
            <a:picLocks noChangeAspect="1"/>
          </p:cNvPicPr>
          <p:nvPr/>
        </p:nvPicPr>
        <p:blipFill>
          <a:blip r:embed="rId2"/>
          <a:stretch>
            <a:fillRect/>
          </a:stretch>
        </p:blipFill>
        <p:spPr>
          <a:xfrm>
            <a:off x="6231834" y="1081087"/>
            <a:ext cx="5794514" cy="2487061"/>
          </a:xfrm>
          <a:prstGeom prst="rect">
            <a:avLst/>
          </a:prstGeom>
        </p:spPr>
      </p:pic>
      <mc:AlternateContent xmlns:mc="http://schemas.openxmlformats.org/markup-compatibility/2006" xmlns:a14="http://schemas.microsoft.com/office/drawing/2010/main">
        <mc:Choice Requires="a14">
          <p:sp>
            <p:nvSpPr>
              <p:cNvPr id="7" name="ZoneTexte 6"/>
              <p:cNvSpPr txBox="1"/>
              <p:nvPr/>
            </p:nvSpPr>
            <p:spPr>
              <a:xfrm>
                <a:off x="2773017" y="5494809"/>
                <a:ext cx="6569765" cy="1215717"/>
              </a:xfrm>
              <a:prstGeom prst="rect">
                <a:avLst/>
              </a:prstGeom>
              <a:noFill/>
            </p:spPr>
            <p:txBody>
              <a:bodyPr wrap="square" rtlCol="0">
                <a:spAutoFit/>
              </a:bodyPr>
              <a:lstStyle/>
              <a:p>
                <a:endParaRPr lang="en-US" sz="1100" b="0" i="0" u="none" strike="noStrike" baseline="0" dirty="0">
                  <a:solidFill>
                    <a:srgbClr val="000000"/>
                  </a:solidFill>
                  <a:latin typeface="Calibri" panose="020F0502020204030204" pitchFamily="34" charset="0"/>
                </a:endParaRPr>
              </a:p>
              <a:p>
                <a:pPr marL="285750" indent="-285750">
                  <a:buFont typeface="Arial" panose="020B0604020202020204" pitchFamily="34" charset="0"/>
                  <a:buChar char="•"/>
                </a:pPr>
                <a:endParaRPr lang="fr-FR" b="1" dirty="0">
                  <a:latin typeface="Calibri" panose="020F0502020204030204" pitchFamily="34" charset="0"/>
                </a:endParaRPr>
              </a:p>
              <a:p>
                <a:pPr marL="285750" indent="-285750">
                  <a:buFont typeface="Arial" panose="020B0604020202020204" pitchFamily="34" charset="0"/>
                  <a:buChar char="•"/>
                </a:pPr>
                <a:r>
                  <a:rPr lang="fr-FR" b="1" dirty="0">
                    <a:latin typeface="Calibri" panose="020F0502020204030204" pitchFamily="34" charset="0"/>
                  </a:rPr>
                  <a:t>La moyenne des températures </a:t>
                </a:r>
                <a:r>
                  <a:rPr lang="fr-FR" sz="2400" b="1" i="0" u="none" strike="noStrike" baseline="0" dirty="0">
                    <a:solidFill>
                      <a:srgbClr val="FF0000"/>
                    </a:solidFill>
                    <a:latin typeface="Calibri" panose="020F0502020204030204" pitchFamily="34" charset="0"/>
                  </a:rPr>
                  <a:t>T </a:t>
                </a:r>
                <a:r>
                  <a:rPr lang="fr-FR" sz="2400" i="0" u="none" strike="noStrike" baseline="0" dirty="0">
                    <a:solidFill>
                      <a:srgbClr val="FF0000"/>
                    </a:solidFill>
                    <a:latin typeface="Calibri" panose="020F0502020204030204" pitchFamily="34" charset="0"/>
                  </a:rPr>
                  <a:t>= </a:t>
                </a:r>
                <a:r>
                  <a:rPr lang="fr-FR" sz="2400" b="1" dirty="0">
                    <a:solidFill>
                      <a:srgbClr val="FF0000"/>
                    </a:solidFill>
                    <a:latin typeface="Arial" panose="020B0604020202020204" pitchFamily="34" charset="0"/>
                    <a:cs typeface="Arial" panose="020B0604020202020204" pitchFamily="34" charset="0"/>
                  </a:rPr>
                  <a:t>(</a:t>
                </a:r>
                <a:r>
                  <a:rPr lang="fr-FR" b="1" dirty="0">
                    <a:solidFill>
                      <a:srgbClr val="FF0000"/>
                    </a:solidFill>
                    <a:latin typeface="Cambria Math" panose="02040503050406030204" pitchFamily="18" charset="0"/>
                  </a:rPr>
                  <a:t>𝑴+𝒎</a:t>
                </a:r>
                <a:r>
                  <a:rPr lang="fr-FR" b="1" dirty="0">
                    <a:solidFill>
                      <a:srgbClr val="FF0000"/>
                    </a:solidFill>
                    <a:latin typeface="Arial" panose="020B0604020202020204" pitchFamily="34" charset="0"/>
                    <a:cs typeface="Arial" panose="020B0604020202020204" pitchFamily="34" charset="0"/>
                  </a:rPr>
                  <a:t>)</a:t>
                </a:r>
                <a:r>
                  <a:rPr lang="fr-FR" b="1" dirty="0">
                    <a:solidFill>
                      <a:srgbClr val="FF0000"/>
                    </a:solidFill>
                    <a:latin typeface="Cambria Math" panose="02040503050406030204" pitchFamily="18" charset="0"/>
                  </a:rPr>
                  <a:t>/2</a:t>
                </a:r>
              </a:p>
              <a:p>
                <a:pPr marL="285750" indent="-285750">
                  <a:buFont typeface="Arial" panose="020B0604020202020204" pitchFamily="34" charset="0"/>
                  <a:buChar char="•"/>
                </a:pPr>
                <a:r>
                  <a:rPr lang="fr-FR" b="1" dirty="0">
                    <a:solidFill>
                      <a:srgbClr val="000000"/>
                    </a:solidFill>
                    <a:latin typeface="Calibri" panose="020F0502020204030204" pitchFamily="34" charset="0"/>
                  </a:rPr>
                  <a:t>L'écart thermique (la différence des températures ) </a:t>
                </a:r>
                <a14:m>
                  <m:oMath xmlns:m="http://schemas.openxmlformats.org/officeDocument/2006/math">
                    <m:r>
                      <a:rPr lang="fr-FR" sz="2000" b="1" i="0" u="none" strike="noStrike" baseline="0" dirty="0" smtClean="0">
                        <a:solidFill>
                          <a:srgbClr val="FF0000"/>
                        </a:solidFill>
                        <a:latin typeface="Cambria Math" panose="02040503050406030204" pitchFamily="18" charset="0"/>
                      </a:rPr>
                      <m:t>𝜃</m:t>
                    </m:r>
                  </m:oMath>
                </a14:m>
                <a:r>
                  <a:rPr lang="fr-FR" sz="2000" b="1" i="0" u="none" strike="noStrike" baseline="0" dirty="0">
                    <a:solidFill>
                      <a:srgbClr val="FF0000"/>
                    </a:solidFill>
                    <a:latin typeface="Calibri" panose="020F0502020204030204" pitchFamily="34" charset="0"/>
                  </a:rPr>
                  <a:t>= M-m </a:t>
                </a:r>
                <a:endParaRPr lang="en-US" dirty="0"/>
              </a:p>
            </p:txBody>
          </p:sp>
        </mc:Choice>
        <mc:Fallback xmlns="">
          <p:sp>
            <p:nvSpPr>
              <p:cNvPr id="7" name="ZoneTexte 6"/>
              <p:cNvSpPr txBox="1">
                <a:spLocks noRot="1" noChangeAspect="1" noMove="1" noResize="1" noEditPoints="1" noAdjustHandles="1" noChangeArrowheads="1" noChangeShapeType="1" noTextEdit="1"/>
              </p:cNvSpPr>
              <p:nvPr/>
            </p:nvSpPr>
            <p:spPr>
              <a:xfrm>
                <a:off x="2773017" y="5494809"/>
                <a:ext cx="6569765" cy="1215717"/>
              </a:xfrm>
              <a:prstGeom prst="rect">
                <a:avLst/>
              </a:prstGeom>
              <a:blipFill>
                <a:blip r:embed="rId3"/>
                <a:stretch>
                  <a:fillRect l="-579" b="-7216"/>
                </a:stretch>
              </a:blipFill>
            </p:spPr>
            <p:txBody>
              <a:bodyPr/>
              <a:lstStyle/>
              <a:p>
                <a:r>
                  <a:rPr lang="fr-FR">
                    <a:noFill/>
                  </a:rPr>
                  <a:t> </a:t>
                </a:r>
              </a:p>
            </p:txBody>
          </p:sp>
        </mc:Fallback>
      </mc:AlternateContent>
      <p:graphicFrame>
        <p:nvGraphicFramePr>
          <p:cNvPr id="8" name="Tableau 7"/>
          <p:cNvGraphicFramePr>
            <a:graphicFrameLocks noGrp="1"/>
          </p:cNvGraphicFramePr>
          <p:nvPr>
            <p:extLst>
              <p:ext uri="{D42A27DB-BD31-4B8C-83A1-F6EECF244321}">
                <p14:modId xmlns:p14="http://schemas.microsoft.com/office/powerpoint/2010/main" val="1525087208"/>
              </p:ext>
            </p:extLst>
          </p:nvPr>
        </p:nvGraphicFramePr>
        <p:xfrm>
          <a:off x="2167834" y="4278206"/>
          <a:ext cx="8128000" cy="1712761"/>
        </p:xfrm>
        <a:graphic>
          <a:graphicData uri="http://schemas.openxmlformats.org/drawingml/2006/table">
            <a:tbl>
              <a:tblPr firstRow="1" bandRow="1">
                <a:tableStyleId>{8A107856-5554-42FB-B03E-39F5DBC370BA}</a:tableStyleId>
              </a:tblPr>
              <a:tblGrid>
                <a:gridCol w="4020930">
                  <a:extLst>
                    <a:ext uri="{9D8B030D-6E8A-4147-A177-3AD203B41FA5}">
                      <a16:colId xmlns:a16="http://schemas.microsoft.com/office/drawing/2014/main" val="2429651813"/>
                    </a:ext>
                  </a:extLst>
                </a:gridCol>
                <a:gridCol w="4107070">
                  <a:extLst>
                    <a:ext uri="{9D8B030D-6E8A-4147-A177-3AD203B41FA5}">
                      <a16:colId xmlns:a16="http://schemas.microsoft.com/office/drawing/2014/main" val="220542302"/>
                    </a:ext>
                  </a:extLst>
                </a:gridCol>
              </a:tblGrid>
              <a:tr h="524041">
                <a:tc>
                  <a:txBody>
                    <a:bodyPr/>
                    <a:lstStyle/>
                    <a:p>
                      <a:pPr algn="ctr"/>
                      <a:r>
                        <a:rPr lang="en-US" dirty="0"/>
                        <a:t>La température minimale (m)</a:t>
                      </a:r>
                    </a:p>
                  </a:txBody>
                  <a:tcPr/>
                </a:tc>
                <a:tc>
                  <a:txBody>
                    <a:bodyPr/>
                    <a:lstStyle/>
                    <a:p>
                      <a:pPr algn="ctr"/>
                      <a:r>
                        <a:rPr lang="en-US" dirty="0"/>
                        <a:t>La température maximale (M)</a:t>
                      </a:r>
                    </a:p>
                  </a:txBody>
                  <a:tcPr/>
                </a:tc>
                <a:extLst>
                  <a:ext uri="{0D108BD9-81ED-4DB2-BD59-A6C34878D82A}">
                    <a16:rowId xmlns:a16="http://schemas.microsoft.com/office/drawing/2014/main" val="596025214"/>
                  </a:ext>
                </a:extLst>
              </a:tr>
              <a:tr h="1092840">
                <a:tc>
                  <a:txBody>
                    <a:bodyPr/>
                    <a:lstStyle/>
                    <a:p>
                      <a:r>
                        <a:rPr lang="fr-FR" dirty="0"/>
                        <a:t>est la plus basse température observée au cours d'une journée de 24 heures. Elle se produit le plus souvent vers le lever du jour ou dans l'heure qui suit.</a:t>
                      </a:r>
                      <a:endParaRPr lang="en-US" dirty="0"/>
                    </a:p>
                  </a:txBody>
                  <a:tcPr/>
                </a:tc>
                <a:tc>
                  <a:txBody>
                    <a:bodyPr/>
                    <a:lstStyle/>
                    <a:p>
                      <a:r>
                        <a:rPr lang="fr-FR" dirty="0"/>
                        <a:t>est la plus élevée température observée au cours de la journée. Elle se produit le plus souvent en cours d'après-midi.</a:t>
                      </a:r>
                      <a:endParaRPr lang="en-US" dirty="0"/>
                    </a:p>
                  </a:txBody>
                  <a:tcPr/>
                </a:tc>
                <a:extLst>
                  <a:ext uri="{0D108BD9-81ED-4DB2-BD59-A6C34878D82A}">
                    <a16:rowId xmlns:a16="http://schemas.microsoft.com/office/drawing/2014/main" val="3374499597"/>
                  </a:ext>
                </a:extLst>
              </a:tr>
            </a:tbl>
          </a:graphicData>
        </a:graphic>
      </p:graphicFrame>
    </p:spTree>
    <p:extLst>
      <p:ext uri="{BB962C8B-B14F-4D97-AF65-F5344CB8AC3E}">
        <p14:creationId xmlns:p14="http://schemas.microsoft.com/office/powerpoint/2010/main" val="2803289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611766" y="576470"/>
            <a:ext cx="10869076" cy="3369365"/>
          </a:xfrm>
          <a:prstGeom prst="rect">
            <a:avLst/>
          </a:prstGeom>
        </p:spPr>
      </p:pic>
      <p:sp>
        <p:nvSpPr>
          <p:cNvPr id="4" name="ZoneTexte 3"/>
          <p:cNvSpPr txBox="1"/>
          <p:nvPr/>
        </p:nvSpPr>
        <p:spPr>
          <a:xfrm>
            <a:off x="109330" y="4283765"/>
            <a:ext cx="11827565" cy="2554545"/>
          </a:xfrm>
          <a:prstGeom prst="rect">
            <a:avLst/>
          </a:prstGeom>
          <a:noFill/>
        </p:spPr>
        <p:txBody>
          <a:bodyPr wrap="square" rtlCol="0">
            <a:spAutoFit/>
          </a:bodyPr>
          <a:lstStyle/>
          <a:p>
            <a:r>
              <a:rPr lang="fr-FR" sz="2000" dirty="0"/>
              <a:t>La moyenne m du mois le plus froid et la moyenne M du mois le plus chaud en °C et en kelvin pour station Tiflet et Erfoud:</a:t>
            </a:r>
          </a:p>
          <a:p>
            <a:pPr marL="285750" indent="-285750">
              <a:buFont typeface="Arial" panose="020B0604020202020204" pitchFamily="34" charset="0"/>
              <a:buChar char="•"/>
            </a:pPr>
            <a:r>
              <a:rPr lang="fr-FR" sz="1947" b="1"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rPr>
              <a:t>A </a:t>
            </a:r>
            <a:r>
              <a:rPr lang="fr-FR" sz="1947" b="1" dirty="0" err="1">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rPr>
              <a:t>tiflet</a:t>
            </a:r>
            <a:r>
              <a:rPr lang="fr-FR" sz="1947" b="1"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rPr>
              <a:t> :</a:t>
            </a:r>
          </a:p>
          <a:p>
            <a:r>
              <a:rPr lang="fr-FR" sz="2000" dirty="0"/>
              <a:t>m = 5.6 °C = 5.6 + 273.2 °K = 278.8 °K</a:t>
            </a:r>
          </a:p>
          <a:p>
            <a:r>
              <a:rPr lang="fr-FR" sz="2000" dirty="0"/>
              <a:t>M = 35.8 °C = 35.8 + 273.2 °K = 309 °K</a:t>
            </a:r>
          </a:p>
          <a:p>
            <a:pPr marL="285750" indent="-285750">
              <a:buFont typeface="Arial" panose="020B0604020202020204" pitchFamily="34" charset="0"/>
              <a:buChar char="•"/>
            </a:pPr>
            <a:r>
              <a:rPr lang="fr-FR" sz="1947" b="1" dirty="0">
                <a:solidFill>
                  <a:schemeClr val="accent2">
                    <a:lumMod val="75000"/>
                  </a:schemeClr>
                </a:solidFill>
                <a:latin typeface="Times New Roman" panose="02020603050405020304" pitchFamily="18" charset="0"/>
                <a:ea typeface="Open Sans" panose="020B0606030504020204"/>
                <a:cs typeface="Times New Roman" panose="02020603050405020304" pitchFamily="18" charset="0"/>
              </a:rPr>
              <a:t>A Erfoud :</a:t>
            </a:r>
          </a:p>
          <a:p>
            <a:r>
              <a:rPr lang="fr-FR" sz="2000" dirty="0"/>
              <a:t>m = 1.3 °C = 1.3 + 273.2 °K = 274.5°K</a:t>
            </a:r>
          </a:p>
          <a:p>
            <a:r>
              <a:rPr lang="fr-FR" sz="2000" dirty="0"/>
              <a:t>M = 42.6°C = 42.6 + 273.2 °K = 315.8 °K</a:t>
            </a:r>
            <a:endParaRPr lang="en-US" sz="2000" dirty="0"/>
          </a:p>
        </p:txBody>
      </p:sp>
    </p:spTree>
    <p:extLst>
      <p:ext uri="{BB962C8B-B14F-4D97-AF65-F5344CB8AC3E}">
        <p14:creationId xmlns:p14="http://schemas.microsoft.com/office/powerpoint/2010/main" val="8713614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594113" y="3597966"/>
            <a:ext cx="5396336" cy="2123658"/>
          </a:xfrm>
          <a:prstGeom prst="rect">
            <a:avLst/>
          </a:prstGeom>
          <a:noFill/>
        </p:spPr>
        <p:txBody>
          <a:bodyPr wrap="square" rtlCol="0">
            <a:spAutoFit/>
          </a:bodyPr>
          <a:lstStyle/>
          <a:p>
            <a:endParaRPr lang="en-US" dirty="0"/>
          </a:p>
          <a:p>
            <a:r>
              <a:rPr lang="en-US" sz="2400" b="1" dirty="0">
                <a:latin typeface="Times New Roman" panose="02020603050405020304" pitchFamily="18" charset="0"/>
                <a:cs typeface="Times New Roman" panose="02020603050405020304" pitchFamily="18" charset="0"/>
              </a:rPr>
              <a:t>La moyenne des températures T </a:t>
            </a:r>
            <a:r>
              <a:rPr lang="en-US" sz="2400" b="1" dirty="0" err="1">
                <a:latin typeface="Times New Roman" panose="02020603050405020304" pitchFamily="18" charset="0"/>
                <a:cs typeface="Times New Roman" panose="02020603050405020304" pitchFamily="18" charset="0"/>
              </a:rPr>
              <a:t>en</a:t>
            </a:r>
            <a:r>
              <a:rPr lang="en-US" sz="2400" b="1" dirty="0">
                <a:latin typeface="Times New Roman" panose="02020603050405020304" pitchFamily="18" charset="0"/>
                <a:cs typeface="Times New Roman" panose="02020603050405020304" pitchFamily="18" charset="0"/>
              </a:rPr>
              <a:t> °C:</a:t>
            </a:r>
          </a:p>
          <a:p>
            <a:r>
              <a:rPr lang="en-US" b="1" dirty="0"/>
              <a:t> </a:t>
            </a:r>
            <a:endParaRPr lang="en-US" sz="1200" b="0" i="0" u="none" strike="noStrike" baseline="0" dirty="0">
              <a:solidFill>
                <a:srgbClr val="000000"/>
              </a:solidFill>
              <a:latin typeface="Calibri" panose="020F0502020204030204" pitchFamily="34" charset="0"/>
            </a:endParaRPr>
          </a:p>
          <a:p>
            <a:pPr marL="285750" indent="-285750">
              <a:buFont typeface="Arial" panose="020B0604020202020204" pitchFamily="34" charset="0"/>
              <a:buChar char="•"/>
            </a:pPr>
            <a:r>
              <a:rPr lang="fr-FR" dirty="0">
                <a:latin typeface="Calibri" panose="020F0502020204030204" pitchFamily="34" charset="0"/>
              </a:rPr>
              <a:t> </a:t>
            </a:r>
            <a:r>
              <a:rPr lang="fr-FR" sz="2400" dirty="0">
                <a:latin typeface="Times New Roman" panose="02020603050405020304" pitchFamily="18" charset="0"/>
                <a:cs typeface="Times New Roman" panose="02020603050405020304" pitchFamily="18" charset="0"/>
              </a:rPr>
              <a:t>Tiflet : </a:t>
            </a:r>
            <a:r>
              <a:rPr lang="fr-FR" sz="2400" dirty="0" err="1">
                <a:latin typeface="Times New Roman" panose="02020603050405020304" pitchFamily="18" charset="0"/>
                <a:cs typeface="Times New Roman" panose="02020603050405020304" pitchFamily="18" charset="0"/>
              </a:rPr>
              <a:t>T</a:t>
            </a:r>
            <a:r>
              <a:rPr lang="fr-FR" sz="2400" dirty="0">
                <a:latin typeface="Times New Roman" panose="02020603050405020304" pitchFamily="18" charset="0"/>
                <a:cs typeface="Times New Roman" panose="02020603050405020304" pitchFamily="18" charset="0"/>
              </a:rPr>
              <a:t> (°C) = 5.6 + 16.72</a:t>
            </a:r>
          </a:p>
          <a:p>
            <a:pPr marL="285750" indent="-285750">
              <a:buFont typeface="Arial" panose="020B0604020202020204" pitchFamily="34" charset="0"/>
              <a:buChar char="•"/>
            </a:pPr>
            <a:endParaRPr lang="fr-FR"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fr-FR" sz="2400" dirty="0">
                <a:latin typeface="Times New Roman" panose="02020603050405020304" pitchFamily="18" charset="0"/>
                <a:cs typeface="Times New Roman" panose="02020603050405020304" pitchFamily="18" charset="0"/>
              </a:rPr>
              <a:t> Erfoud : </a:t>
            </a:r>
            <a:r>
              <a:rPr lang="fr-FR" sz="2400" dirty="0" err="1">
                <a:latin typeface="Times New Roman" panose="02020603050405020304" pitchFamily="18" charset="0"/>
                <a:cs typeface="Times New Roman" panose="02020603050405020304" pitchFamily="18" charset="0"/>
              </a:rPr>
              <a:t>T</a:t>
            </a:r>
            <a:r>
              <a:rPr lang="fr-FR" sz="2400" dirty="0">
                <a:latin typeface="Times New Roman" panose="02020603050405020304" pitchFamily="18" charset="0"/>
                <a:cs typeface="Times New Roman" panose="02020603050405020304" pitchFamily="18" charset="0"/>
              </a:rPr>
              <a:t> (°C) = 1.3 +16.52 </a:t>
            </a:r>
            <a:endParaRPr lang="en-US"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ZoneTexte 3"/>
              <p:cNvSpPr txBox="1"/>
              <p:nvPr/>
            </p:nvSpPr>
            <p:spPr>
              <a:xfrm>
                <a:off x="3627783" y="800605"/>
                <a:ext cx="8060636" cy="1200329"/>
              </a:xfrm>
              <a:prstGeom prst="rect">
                <a:avLst/>
              </a:prstGeom>
              <a:noFill/>
            </p:spPr>
            <p:txBody>
              <a:bodyPr wrap="square" rtlCol="0">
                <a:spAutoFit/>
              </a:bodyPr>
              <a:lstStyle/>
              <a:p>
                <a:r>
                  <a:rPr lang="fr-FR" sz="2400" b="1" dirty="0">
                    <a:latin typeface="Times New Roman" panose="02020603050405020304" pitchFamily="18" charset="0"/>
                    <a:cs typeface="Times New Roman" panose="02020603050405020304" pitchFamily="18" charset="0"/>
                  </a:rPr>
                  <a:t>L’ écart thermique Pour chacune des stations (</a:t>
                </a:r>
                <a14:m>
                  <m:oMath xmlns:m="http://schemas.openxmlformats.org/officeDocument/2006/math">
                    <m:r>
                      <a:rPr lang="fr-FR" sz="2400" b="1" i="1" dirty="0" smtClean="0">
                        <a:latin typeface="Cambria Math" panose="02040503050406030204" pitchFamily="18" charset="0"/>
                      </a:rPr>
                      <m:t>𝜃</m:t>
                    </m:r>
                  </m:oMath>
                </a14:m>
                <a:r>
                  <a:rPr lang="fr-FR" sz="2400" b="1" dirty="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M-m</a:t>
                </a:r>
                <a:r>
                  <a:rPr lang="fr-FR" sz="2400" b="1"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fr-FR" sz="2400" b="1" dirty="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Tiflet : 35.8 – 5.6 = 30.2 °C ( Ecart thermique élevé)</a:t>
                </a:r>
              </a:p>
              <a:p>
                <a:pPr marL="285750" indent="-285750">
                  <a:buFont typeface="Arial" panose="020B0604020202020204" pitchFamily="34" charset="0"/>
                  <a:buChar char="•"/>
                </a:pPr>
                <a:r>
                  <a:rPr lang="fr-FR" sz="2400" dirty="0">
                    <a:latin typeface="Times New Roman" panose="02020603050405020304" pitchFamily="18" charset="0"/>
                    <a:cs typeface="Times New Roman" panose="02020603050405020304" pitchFamily="18" charset="0"/>
                  </a:rPr>
                  <a:t>Erfoud : 42.6-1.3 = 41.3°C ( Ecart thermique moins élevé)</a:t>
                </a:r>
                <a:endParaRPr lang="en-US" sz="2400" dirty="0">
                  <a:latin typeface="Times New Roman" panose="02020603050405020304" pitchFamily="18" charset="0"/>
                  <a:cs typeface="Times New Roman" panose="02020603050405020304" pitchFamily="18" charset="0"/>
                </a:endParaRPr>
              </a:p>
            </p:txBody>
          </p:sp>
        </mc:Choice>
        <mc:Fallback xmlns="">
          <p:sp>
            <p:nvSpPr>
              <p:cNvPr id="4" name="ZoneTexte 3"/>
              <p:cNvSpPr txBox="1">
                <a:spLocks noRot="1" noChangeAspect="1" noMove="1" noResize="1" noEditPoints="1" noAdjustHandles="1" noChangeArrowheads="1" noChangeShapeType="1" noTextEdit="1"/>
              </p:cNvSpPr>
              <p:nvPr/>
            </p:nvSpPr>
            <p:spPr>
              <a:xfrm>
                <a:off x="3627783" y="800605"/>
                <a:ext cx="8060636" cy="1200329"/>
              </a:xfrm>
              <a:prstGeom prst="rect">
                <a:avLst/>
              </a:prstGeom>
              <a:blipFill>
                <a:blip r:embed="rId2"/>
                <a:stretch>
                  <a:fillRect l="-1258" t="-3125" b="-11458"/>
                </a:stretch>
              </a:blipFill>
            </p:spPr>
            <p:txBody>
              <a:bodyPr/>
              <a:lstStyle/>
              <a:p>
                <a:r>
                  <a:rPr lang="fr-FR">
                    <a:noFill/>
                  </a:rPr>
                  <a:t> </a:t>
                </a:r>
              </a:p>
            </p:txBody>
          </p:sp>
        </mc:Fallback>
      </mc:AlternateContent>
      <p:sp>
        <p:nvSpPr>
          <p:cNvPr id="5" name="Ellipse 4"/>
          <p:cNvSpPr/>
          <p:nvPr/>
        </p:nvSpPr>
        <p:spPr>
          <a:xfrm>
            <a:off x="2893357" y="277648"/>
            <a:ext cx="8955157" cy="2549958"/>
          </a:xfrm>
          <a:prstGeom prst="ellipse">
            <a:avLst/>
          </a:prstGeom>
          <a:noFill/>
          <a:ln>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6" name="Ellipse 5"/>
          <p:cNvSpPr/>
          <p:nvPr/>
        </p:nvSpPr>
        <p:spPr>
          <a:xfrm>
            <a:off x="1302026" y="3379304"/>
            <a:ext cx="7305261" cy="2678091"/>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40461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27992" y="377687"/>
            <a:ext cx="7265504" cy="3108095"/>
          </a:xfrm>
          <a:prstGeom prst="rect">
            <a:avLst/>
          </a:prstGeom>
          <a:noFill/>
        </p:spPr>
        <p:txBody>
          <a:bodyPr wrap="square" rtlCol="0">
            <a:spAutoFit/>
          </a:bodyPr>
          <a:lstStyle/>
          <a:p>
            <a:endParaRPr lang="en-US" sz="1100" b="0" i="0" u="none" strike="noStrike" baseline="0" dirty="0">
              <a:solidFill>
                <a:srgbClr val="000000"/>
              </a:solidFill>
              <a:latin typeface="Calibri" panose="020F0502020204030204" pitchFamily="34" charset="0"/>
            </a:endParaRPr>
          </a:p>
          <a:p>
            <a:r>
              <a:rPr lang="fr-FR" sz="2497" b="1" u="sng" dirty="0">
                <a:solidFill>
                  <a:srgbClr val="00B050"/>
                </a:solidFill>
                <a:latin typeface="Playfair Display Bold"/>
              </a:rPr>
              <a:t>2- La pluviosité </a:t>
            </a:r>
          </a:p>
          <a:p>
            <a:endParaRPr lang="fr-FR" sz="2000" b="1" i="0" u="sng" strike="noStrike" baseline="0" dirty="0">
              <a:solidFill>
                <a:srgbClr val="00AF50"/>
              </a:solidFill>
              <a:latin typeface="Calibri" panose="020F0502020204030204" pitchFamily="34" charset="0"/>
            </a:endParaRPr>
          </a:p>
          <a:p>
            <a:pPr algn="just"/>
            <a:r>
              <a:rPr lang="fr-FR" sz="2000" dirty="0">
                <a:latin typeface="Calibri" panose="020F0502020204030204" pitchFamily="34" charset="0"/>
              </a:rPr>
              <a:t>C'est la </a:t>
            </a:r>
            <a:r>
              <a:rPr lang="fr-FR" sz="2000" dirty="0">
                <a:solidFill>
                  <a:srgbClr val="000000"/>
                </a:solidFill>
                <a:latin typeface="Calibri" panose="020F0502020204030204" pitchFamily="34" charset="0"/>
              </a:rPr>
              <a:t>quantité d'eau qui tombe à un endroit déterminé, au cours d'une période donnée. </a:t>
            </a:r>
            <a:endParaRPr lang="fr-FR" sz="2400" dirty="0">
              <a:solidFill>
                <a:srgbClr val="000000"/>
              </a:solidFill>
              <a:latin typeface="Calibri" panose="020F0502020204030204" pitchFamily="34" charset="0"/>
            </a:endParaRPr>
          </a:p>
          <a:p>
            <a:pPr algn="just"/>
            <a:r>
              <a:rPr lang="fr-FR" sz="2000" b="1" i="0" u="sng" strike="noStrike" baseline="0" dirty="0">
                <a:solidFill>
                  <a:srgbClr val="7030A0"/>
                </a:solidFill>
                <a:latin typeface="Calibri" panose="020F0502020204030204" pitchFamily="34" charset="0"/>
              </a:rPr>
              <a:t>Le</a:t>
            </a:r>
            <a:r>
              <a:rPr lang="fr-FR" sz="2000" b="1" i="0" u="sng" strike="noStrike" dirty="0">
                <a:solidFill>
                  <a:srgbClr val="7030A0"/>
                </a:solidFill>
                <a:latin typeface="Calibri" panose="020F0502020204030204" pitchFamily="34" charset="0"/>
              </a:rPr>
              <a:t> </a:t>
            </a:r>
            <a:r>
              <a:rPr lang="fr-FR" sz="2000" b="1" i="0" u="sng" strike="noStrike" baseline="0" dirty="0">
                <a:solidFill>
                  <a:srgbClr val="7030A0"/>
                </a:solidFill>
                <a:latin typeface="Calibri" panose="020F0502020204030204" pitchFamily="34" charset="0"/>
              </a:rPr>
              <a:t>pluviomètre </a:t>
            </a:r>
            <a:r>
              <a:rPr lang="fr-FR" sz="2000" dirty="0">
                <a:solidFill>
                  <a:srgbClr val="000000"/>
                </a:solidFill>
                <a:latin typeface="Calibri" panose="020F0502020204030204" pitchFamily="34" charset="0"/>
              </a:rPr>
              <a:t>: est l’appareil de mesure des précipitations pluviales. Il collecte la quantité de pluie précipitée dans un lieu donné pendant une journée. L’ unité pluviométrique est le mm . </a:t>
            </a:r>
          </a:p>
          <a:p>
            <a:pPr algn="just"/>
            <a:r>
              <a:rPr lang="fr-FR" sz="2000" b="1" dirty="0">
                <a:solidFill>
                  <a:srgbClr val="000000"/>
                </a:solidFill>
                <a:latin typeface="Calibri" panose="020F0502020204030204" pitchFamily="34" charset="0"/>
              </a:rPr>
              <a:t>-La moyenne pluviale mensuelle (P): </a:t>
            </a:r>
            <a:r>
              <a:rPr lang="fr-FR" sz="2000" dirty="0">
                <a:solidFill>
                  <a:srgbClr val="000000"/>
                </a:solidFill>
                <a:latin typeface="Calibri" panose="020F0502020204030204" pitchFamily="34" charset="0"/>
              </a:rPr>
              <a:t>calculée en additionnant l’ensemble des précipitations quotidienne. </a:t>
            </a:r>
          </a:p>
        </p:txBody>
      </p:sp>
      <p:pic>
        <p:nvPicPr>
          <p:cNvPr id="4" name="Image 3"/>
          <p:cNvPicPr>
            <a:picLocks noChangeAspect="1"/>
          </p:cNvPicPr>
          <p:nvPr/>
        </p:nvPicPr>
        <p:blipFill>
          <a:blip r:embed="rId2"/>
          <a:stretch>
            <a:fillRect/>
          </a:stretch>
        </p:blipFill>
        <p:spPr>
          <a:xfrm>
            <a:off x="8090044" y="669626"/>
            <a:ext cx="4101956" cy="2816156"/>
          </a:xfrm>
          <a:prstGeom prst="rect">
            <a:avLst/>
          </a:prstGeom>
        </p:spPr>
      </p:pic>
      <p:pic>
        <p:nvPicPr>
          <p:cNvPr id="6" name="Image 5"/>
          <p:cNvPicPr>
            <a:picLocks noChangeAspect="1"/>
          </p:cNvPicPr>
          <p:nvPr/>
        </p:nvPicPr>
        <p:blipFill>
          <a:blip r:embed="rId3"/>
          <a:stretch>
            <a:fillRect/>
          </a:stretch>
        </p:blipFill>
        <p:spPr>
          <a:xfrm>
            <a:off x="863053" y="4003418"/>
            <a:ext cx="9432226" cy="2111200"/>
          </a:xfrm>
          <a:prstGeom prst="rect">
            <a:avLst/>
          </a:prstGeom>
        </p:spPr>
      </p:pic>
    </p:spTree>
    <p:extLst>
      <p:ext uri="{BB962C8B-B14F-4D97-AF65-F5344CB8AC3E}">
        <p14:creationId xmlns:p14="http://schemas.microsoft.com/office/powerpoint/2010/main" val="8357175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87625" y="308113"/>
            <a:ext cx="6708913" cy="400110"/>
          </a:xfrm>
          <a:prstGeom prst="rect">
            <a:avLst/>
          </a:prstGeom>
          <a:noFill/>
        </p:spPr>
        <p:txBody>
          <a:bodyPr wrap="square" rtlCol="0">
            <a:spAutoFit/>
          </a:bodyPr>
          <a:lstStyle/>
          <a:p>
            <a:r>
              <a:rPr lang="fr-FR" sz="2000" b="1" u="sng" dirty="0">
                <a:solidFill>
                  <a:schemeClr val="accent2">
                    <a:lumMod val="50000"/>
                  </a:schemeClr>
                </a:solidFill>
              </a:rPr>
              <a:t>Exemple: </a:t>
            </a:r>
            <a:r>
              <a:rPr lang="fr-FR" sz="2000" b="1" dirty="0">
                <a:solidFill>
                  <a:schemeClr val="accent2">
                    <a:lumMod val="50000"/>
                  </a:schemeClr>
                </a:solidFill>
              </a:rPr>
              <a:t>Les précipitations annuelles de certaines stations</a:t>
            </a:r>
            <a:endParaRPr lang="en-US" sz="2000" b="1" dirty="0">
              <a:solidFill>
                <a:schemeClr val="accent2">
                  <a:lumMod val="50000"/>
                </a:schemeClr>
              </a:solidFill>
            </a:endParaRPr>
          </a:p>
        </p:txBody>
      </p:sp>
      <p:sp>
        <p:nvSpPr>
          <p:cNvPr id="3" name="ZoneTexte 2"/>
          <p:cNvSpPr txBox="1"/>
          <p:nvPr/>
        </p:nvSpPr>
        <p:spPr>
          <a:xfrm>
            <a:off x="387626" y="732652"/>
            <a:ext cx="11280913" cy="4801314"/>
          </a:xfrm>
          <a:prstGeom prst="rect">
            <a:avLst/>
          </a:prstGeom>
          <a:noFill/>
        </p:spPr>
        <p:txBody>
          <a:bodyPr wrap="square" rtlCol="0">
            <a:spAutoFit/>
          </a:bodyPr>
          <a:lstStyle/>
          <a:p>
            <a:r>
              <a:rPr lang="en-US" dirty="0"/>
              <a:t>-</a:t>
            </a:r>
            <a:r>
              <a:rPr lang="en-US" b="1" i="1" u="sng" dirty="0"/>
              <a:t>La moyenne pluviale annuelle (Pa): </a:t>
            </a:r>
            <a:r>
              <a:rPr lang="en-US" dirty="0"/>
              <a:t>calculée en additionnant l’ ensemble des précipitations mensuelles .</a:t>
            </a:r>
          </a:p>
          <a:p>
            <a:endParaRPr lang="en-US" dirty="0"/>
          </a:p>
          <a:p>
            <a:pPr marL="285750" indent="-285750">
              <a:buFont typeface="Wingdings" panose="05000000000000000000" pitchFamily="2" charset="2"/>
              <a:buChar char="ü"/>
            </a:pPr>
            <a:r>
              <a:rPr lang="en-US" dirty="0">
                <a:solidFill>
                  <a:schemeClr val="accent5">
                    <a:lumMod val="75000"/>
                  </a:schemeClr>
                </a:solidFill>
                <a:effectLst>
                  <a:outerShdw blurRad="38100" dist="38100" dir="2700000" algn="tl">
                    <a:srgbClr val="000000">
                      <a:alpha val="43137"/>
                    </a:srgbClr>
                  </a:outerShdw>
                </a:effectLst>
              </a:rPr>
              <a:t>calculer les précipitations annuelles (Pa) à Tiflet , Ifrane , et Agadir</a:t>
            </a:r>
          </a:p>
          <a:p>
            <a:pPr algn="ctr"/>
            <a:r>
              <a:rPr lang="en-US" b="1" dirty="0"/>
              <a:t>Pa ( mm) = 𝑷𝟏+𝑷𝟐+𝑷𝟑+𝑷𝟒+𝑷𝟓+𝑷𝟔+𝑷𝟕+𝑷𝟖+𝑷𝟗+𝑷𝟏𝟎+𝑷𝟏𝟏+𝑷𝟏𝟐</a:t>
            </a:r>
          </a:p>
          <a:p>
            <a:pPr algn="ctr"/>
            <a:endParaRPr lang="en-US" b="1" dirty="0"/>
          </a:p>
          <a:p>
            <a:endParaRPr lang="en-US" dirty="0"/>
          </a:p>
          <a:p>
            <a:pPr marL="285750" indent="-285750">
              <a:buFont typeface="Arial" panose="020B0604020202020204" pitchFamily="34" charset="0"/>
              <a:buChar char="•"/>
            </a:pPr>
            <a:r>
              <a:rPr lang="en-US" dirty="0"/>
              <a:t> ifrane : Pa ( mm) = 181.8 + 141.8 + 121.2 + 117.7 + 74.0 +34.6 + 8.7 +11.2 +30.3 +81.9 +133.6 +168.4 = 1105.2 mm</a:t>
            </a:r>
          </a:p>
          <a:p>
            <a:pPr marL="285750" indent="-285750">
              <a:buFont typeface="Arial" panose="020B0604020202020204" pitchFamily="34" charset="0"/>
              <a:buChar char="•"/>
            </a:pPr>
            <a:endParaRPr lang="en-US" dirty="0"/>
          </a:p>
          <a:p>
            <a:r>
              <a:rPr lang="en-US" dirty="0"/>
              <a:t>                                                                                                                                </a:t>
            </a:r>
          </a:p>
          <a:p>
            <a:endParaRPr lang="en-US" dirty="0"/>
          </a:p>
          <a:p>
            <a:pPr marL="285750" indent="-285750">
              <a:buFont typeface="Arial" panose="020B0604020202020204" pitchFamily="34" charset="0"/>
              <a:buChar char="•"/>
            </a:pPr>
            <a:r>
              <a:rPr lang="en-US" dirty="0"/>
              <a:t>agadir: Pa ( mm) = 48 + 36.5 + 28.2 + 18.2 + 2.6 +1.2 + 0 +0.2 +2.8 +20.5 +37 +52.7 = 247.9 mm</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a:p>
            <a:endParaRPr lang="fr-FR" dirty="0"/>
          </a:p>
          <a:p>
            <a:endParaRPr lang="fr-FR" dirty="0"/>
          </a:p>
          <a:p>
            <a:endParaRPr lang="en-US" dirty="0"/>
          </a:p>
          <a:p>
            <a:pPr marL="285750" indent="-285750">
              <a:buFont typeface="Arial" panose="020B0604020202020204" pitchFamily="34" charset="0"/>
              <a:buChar char="•"/>
            </a:pPr>
            <a:r>
              <a:rPr lang="en-US" dirty="0"/>
              <a:t>  tiflet : Pa ( mm) = 82.6 + 76.5 + 66.3 + 63.2 + 33.2 + 03 + 2.5 + 0.2 +4.5 +25.6 +55.6 +82.3 = 495.5 mm</a:t>
            </a:r>
          </a:p>
        </p:txBody>
      </p:sp>
      <p:cxnSp>
        <p:nvCxnSpPr>
          <p:cNvPr id="6" name="Connecteur en arc 5"/>
          <p:cNvCxnSpPr/>
          <p:nvPr/>
        </p:nvCxnSpPr>
        <p:spPr>
          <a:xfrm rot="10800000" flipV="1">
            <a:off x="9452113" y="2693414"/>
            <a:ext cx="1694622" cy="402534"/>
          </a:xfrm>
          <a:prstGeom prst="curvedConnector3">
            <a:avLst/>
          </a:prstGeom>
          <a:ln>
            <a:solidFill>
              <a:schemeClr val="accent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8" name="Connecteur en arc 7"/>
          <p:cNvCxnSpPr/>
          <p:nvPr/>
        </p:nvCxnSpPr>
        <p:spPr>
          <a:xfrm rot="10800000" flipV="1">
            <a:off x="8080513" y="4115155"/>
            <a:ext cx="1441174" cy="526773"/>
          </a:xfrm>
          <a:prstGeom prst="curvedConnector3">
            <a:avLst>
              <a:gd name="adj1" fmla="val 50000"/>
            </a:avLst>
          </a:prstGeom>
          <a:ln>
            <a:solidFill>
              <a:schemeClr val="accent2">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10" name="Connecteur en arc 9"/>
          <p:cNvCxnSpPr/>
          <p:nvPr/>
        </p:nvCxnSpPr>
        <p:spPr>
          <a:xfrm rot="10800000" flipV="1">
            <a:off x="7871791" y="5370150"/>
            <a:ext cx="2166730" cy="725556"/>
          </a:xfrm>
          <a:prstGeom prst="curvedConnector3">
            <a:avLst/>
          </a:prstGeom>
          <a:ln>
            <a:solidFill>
              <a:schemeClr val="accent2">
                <a:lumMod val="75000"/>
              </a:schemeClr>
            </a:solidFill>
            <a:tailEnd type="triangle"/>
          </a:ln>
        </p:spPr>
        <p:style>
          <a:lnRef idx="1">
            <a:schemeClr val="dk1"/>
          </a:lnRef>
          <a:fillRef idx="0">
            <a:schemeClr val="dk1"/>
          </a:fillRef>
          <a:effectRef idx="0">
            <a:schemeClr val="dk1"/>
          </a:effectRef>
          <a:fontRef idx="minor">
            <a:schemeClr val="tx1"/>
          </a:fontRef>
        </p:style>
      </p:cxnSp>
      <p:sp>
        <p:nvSpPr>
          <p:cNvPr id="12" name="Ellipse 11"/>
          <p:cNvSpPr/>
          <p:nvPr/>
        </p:nvSpPr>
        <p:spPr>
          <a:xfrm>
            <a:off x="5913783" y="2811796"/>
            <a:ext cx="3538330" cy="626166"/>
          </a:xfrm>
          <a:prstGeom prst="ellipse">
            <a:avLst/>
          </a:prstGeom>
          <a:ln>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Station a forte pluviosité</a:t>
            </a:r>
          </a:p>
        </p:txBody>
      </p:sp>
      <p:sp>
        <p:nvSpPr>
          <p:cNvPr id="18" name="Ellipse 17"/>
          <p:cNvSpPr/>
          <p:nvPr/>
        </p:nvSpPr>
        <p:spPr>
          <a:xfrm>
            <a:off x="4542183" y="4314117"/>
            <a:ext cx="3538330" cy="616226"/>
          </a:xfrm>
          <a:prstGeom prst="ellipse">
            <a:avLst/>
          </a:prstGeom>
          <a:ln>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t>Station a pluviosité moyenne</a:t>
            </a:r>
          </a:p>
        </p:txBody>
      </p:sp>
      <p:sp>
        <p:nvSpPr>
          <p:cNvPr id="20" name="Ellipse 19"/>
          <p:cNvSpPr/>
          <p:nvPr/>
        </p:nvSpPr>
        <p:spPr>
          <a:xfrm>
            <a:off x="4929809" y="5732928"/>
            <a:ext cx="2941982" cy="624916"/>
          </a:xfrm>
          <a:prstGeom prst="ellipse">
            <a:avLst/>
          </a:prstGeom>
          <a:ln>
            <a:solidFill>
              <a:schemeClr val="accent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lvl="0" algn="ctr"/>
            <a:r>
              <a:rPr lang="en-US" dirty="0">
                <a:solidFill>
                  <a:prstClr val="black"/>
                </a:solidFill>
              </a:rPr>
              <a:t>Station a pluviosité moyenne</a:t>
            </a:r>
          </a:p>
        </p:txBody>
      </p:sp>
      <p:sp>
        <p:nvSpPr>
          <p:cNvPr id="21" name="ZoneTexte 20"/>
          <p:cNvSpPr txBox="1"/>
          <p:nvPr/>
        </p:nvSpPr>
        <p:spPr>
          <a:xfrm>
            <a:off x="387626" y="5864087"/>
            <a:ext cx="3727174" cy="923330"/>
          </a:xfrm>
          <a:prstGeom prst="rect">
            <a:avLst/>
          </a:prstGeom>
          <a:noFill/>
        </p:spPr>
        <p:txBody>
          <a:bodyPr wrap="square" rtlCol="0">
            <a:spAutoFit/>
          </a:bodyPr>
          <a:lstStyle/>
          <a:p>
            <a:endParaRPr lang="en-US"/>
          </a:p>
          <a:p>
            <a:r>
              <a:rPr lang="fr-FR"/>
              <a:t>stations a faible pluviosité : Pa &lt; 100 mm/an 	</a:t>
            </a:r>
          </a:p>
        </p:txBody>
      </p:sp>
      <p:sp>
        <p:nvSpPr>
          <p:cNvPr id="22" name="Rectangle avec coins rognés en diagonale 21"/>
          <p:cNvSpPr/>
          <p:nvPr/>
        </p:nvSpPr>
        <p:spPr>
          <a:xfrm>
            <a:off x="129209" y="6045386"/>
            <a:ext cx="4055165" cy="812614"/>
          </a:xfrm>
          <a:prstGeom prst="snip2Diag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14646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9976" y="370689"/>
            <a:ext cx="6096000" cy="638188"/>
          </a:xfrm>
          <a:prstGeom prst="rect">
            <a:avLst/>
          </a:prstGeom>
        </p:spPr>
        <p:txBody>
          <a:bodyPr>
            <a:spAutoFit/>
          </a:bodyPr>
          <a:lstStyle/>
          <a:p>
            <a:endParaRPr lang="en-US" sz="1050" b="0" i="0" u="none" strike="noStrike" baseline="0" dirty="0">
              <a:solidFill>
                <a:srgbClr val="000000"/>
              </a:solidFill>
              <a:latin typeface="Calibri" panose="020F0502020204030204" pitchFamily="34" charset="0"/>
            </a:endParaRPr>
          </a:p>
          <a:p>
            <a:r>
              <a:rPr lang="fr-FR" sz="2497" b="1" u="sng" dirty="0">
                <a:solidFill>
                  <a:srgbClr val="00B050"/>
                </a:solidFill>
                <a:latin typeface="Playfair Display Bold"/>
              </a:rPr>
              <a:t>3- L’ humidité relative ou hygrométrie </a:t>
            </a:r>
            <a:endParaRPr lang="en-US" sz="2497" b="1" u="sng" dirty="0">
              <a:solidFill>
                <a:srgbClr val="00B050"/>
              </a:solidFill>
              <a:latin typeface="Playfair Display Bold"/>
            </a:endParaRPr>
          </a:p>
        </p:txBody>
      </p:sp>
      <p:sp>
        <p:nvSpPr>
          <p:cNvPr id="3" name="ZoneTexte 2"/>
          <p:cNvSpPr txBox="1"/>
          <p:nvPr/>
        </p:nvSpPr>
        <p:spPr>
          <a:xfrm>
            <a:off x="288788" y="1410591"/>
            <a:ext cx="6096000" cy="3416320"/>
          </a:xfrm>
          <a:prstGeom prst="rect">
            <a:avLst/>
          </a:prstGeom>
          <a:noFill/>
        </p:spPr>
        <p:txBody>
          <a:bodyPr wrap="square" rtlCol="0">
            <a:spAutoFit/>
          </a:bodyPr>
          <a:lstStyle/>
          <a:p>
            <a:pPr algn="just"/>
            <a:endParaRPr lang="en-US" sz="2000" dirty="0"/>
          </a:p>
          <a:p>
            <a:pPr algn="just"/>
            <a:r>
              <a:rPr lang="fr-FR" sz="2000" b="1" u="sng" dirty="0"/>
              <a:t>L’ humidité relative </a:t>
            </a:r>
            <a:r>
              <a:rPr lang="fr-FR" sz="2000" dirty="0"/>
              <a:t>est le rapport entre la quantité d’eau que contient l’air et la quantité maximale qu’il est capable de contenir . </a:t>
            </a:r>
          </a:p>
          <a:p>
            <a:pPr algn="just"/>
            <a:endParaRPr lang="fr-FR" sz="2000" dirty="0"/>
          </a:p>
          <a:p>
            <a:pPr algn="just"/>
            <a:r>
              <a:rPr lang="fr-FR" sz="2000" b="1" u="sng" dirty="0"/>
              <a:t> Hygromètre </a:t>
            </a:r>
            <a:r>
              <a:rPr lang="fr-FR" sz="2000" dirty="0"/>
              <a:t>est un appareil qui sert à mesurer l'humidité de l'air, c'est-à-dire, la quantité d'eau sous forme de vapeur, contenue dans un mètre cube d'air (g/m³). </a:t>
            </a:r>
          </a:p>
          <a:p>
            <a:endParaRPr lang="fr-FR" dirty="0"/>
          </a:p>
          <a:p>
            <a:endParaRPr lang="en-US" dirty="0"/>
          </a:p>
        </p:txBody>
      </p:sp>
      <p:sp>
        <p:nvSpPr>
          <p:cNvPr id="4" name="ZoneTexte 3"/>
          <p:cNvSpPr txBox="1"/>
          <p:nvPr/>
        </p:nvSpPr>
        <p:spPr>
          <a:xfrm>
            <a:off x="7096539" y="367748"/>
            <a:ext cx="4641574" cy="1808922"/>
          </a:xfrm>
          <a:prstGeom prst="rect">
            <a:avLst/>
          </a:prstGeom>
          <a:noFill/>
        </p:spPr>
        <p:txBody>
          <a:bodyPr wrap="square" rtlCol="0">
            <a:spAutoFit/>
          </a:bodyPr>
          <a:lstStyle/>
          <a:p>
            <a:endParaRPr lang="en-US" dirty="0"/>
          </a:p>
        </p:txBody>
      </p:sp>
      <p:pic>
        <p:nvPicPr>
          <p:cNvPr id="5" name="Image 4"/>
          <p:cNvPicPr>
            <a:picLocks noChangeAspect="1"/>
          </p:cNvPicPr>
          <p:nvPr/>
        </p:nvPicPr>
        <p:blipFill>
          <a:blip r:embed="rId2"/>
          <a:stretch>
            <a:fillRect/>
          </a:stretch>
        </p:blipFill>
        <p:spPr>
          <a:xfrm>
            <a:off x="7504044" y="0"/>
            <a:ext cx="4567980" cy="3945835"/>
          </a:xfrm>
          <a:prstGeom prst="rect">
            <a:avLst/>
          </a:prstGeom>
        </p:spPr>
      </p:pic>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4043" y="3945835"/>
            <a:ext cx="4567980" cy="2884335"/>
          </a:xfrm>
          <a:prstGeom prst="rect">
            <a:avLst/>
          </a:prstGeom>
        </p:spPr>
      </p:pic>
      <p:sp>
        <p:nvSpPr>
          <p:cNvPr id="7" name="Rectangle 6"/>
          <p:cNvSpPr/>
          <p:nvPr/>
        </p:nvSpPr>
        <p:spPr>
          <a:xfrm>
            <a:off x="1973509" y="4457579"/>
            <a:ext cx="1957524" cy="369332"/>
          </a:xfrm>
          <a:prstGeom prst="rect">
            <a:avLst/>
          </a:prstGeom>
        </p:spPr>
        <p:txBody>
          <a:bodyPr wrap="none">
            <a:spAutoFit/>
          </a:bodyPr>
          <a:lstStyle/>
          <a:p>
            <a:r>
              <a:rPr lang="en-US" b="1" dirty="0" err="1">
                <a:solidFill>
                  <a:srgbClr val="FF0000"/>
                </a:solidFill>
              </a:rPr>
              <a:t>Hr</a:t>
            </a:r>
            <a:r>
              <a:rPr lang="en-US" b="1" dirty="0">
                <a:solidFill>
                  <a:srgbClr val="FF0000"/>
                </a:solidFill>
              </a:rPr>
              <a:t> = (Ha 𝑋 100)\Vs</a:t>
            </a:r>
          </a:p>
        </p:txBody>
      </p:sp>
    </p:spTree>
    <p:extLst>
      <p:ext uri="{BB962C8B-B14F-4D97-AF65-F5344CB8AC3E}">
        <p14:creationId xmlns:p14="http://schemas.microsoft.com/office/powerpoint/2010/main" val="1155324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37931" y="352132"/>
            <a:ext cx="5406887" cy="3630866"/>
          </a:xfrm>
          <a:prstGeom prst="rect">
            <a:avLst/>
          </a:prstGeom>
          <a:noFill/>
        </p:spPr>
        <p:txBody>
          <a:bodyPr wrap="square" rtlCol="0">
            <a:spAutoFit/>
          </a:bodyPr>
          <a:lstStyle/>
          <a:p>
            <a:r>
              <a:rPr lang="fr-FR" sz="2497" b="1" u="sng" dirty="0">
                <a:solidFill>
                  <a:srgbClr val="00B050"/>
                </a:solidFill>
                <a:latin typeface="Playfair Display Bold"/>
              </a:rPr>
              <a:t>4.La pression atmosphérique</a:t>
            </a:r>
          </a:p>
          <a:p>
            <a:endParaRPr lang="fr-FR" sz="2497" b="1" u="sng" dirty="0">
              <a:solidFill>
                <a:srgbClr val="00B050"/>
              </a:solidFill>
              <a:latin typeface="Playfair Display Bold"/>
            </a:endParaRPr>
          </a:p>
          <a:p>
            <a:pPr algn="just"/>
            <a:r>
              <a:rPr lang="fr-FR" sz="2000" dirty="0"/>
              <a:t>La pression atmosphérique est la force qu'exerce le mélange gazeux constituant l'atmosphère dû à son poids sur une surface quelconque au contact avec cette atmosphère.</a:t>
            </a:r>
          </a:p>
          <a:p>
            <a:pPr algn="just"/>
            <a:r>
              <a:rPr lang="fr-FR" sz="2000" dirty="0"/>
              <a:t>Généralement, la mesure de cette grandeur se fait à l'aide </a:t>
            </a:r>
            <a:r>
              <a:rPr lang="fr-FR" sz="2000" dirty="0">
                <a:solidFill>
                  <a:srgbClr val="7030A0"/>
                </a:solidFill>
              </a:rPr>
              <a:t>d'un baromètre, </a:t>
            </a:r>
            <a:r>
              <a:rPr lang="fr-FR" sz="2000" dirty="0"/>
              <a:t>d'un </a:t>
            </a:r>
            <a:r>
              <a:rPr lang="fr-FR" sz="2000" dirty="0">
                <a:solidFill>
                  <a:srgbClr val="7030A0"/>
                </a:solidFill>
              </a:rPr>
              <a:t>hypsomètre</a:t>
            </a:r>
            <a:r>
              <a:rPr lang="fr-FR" sz="2000" dirty="0"/>
              <a:t> ou d'un </a:t>
            </a:r>
            <a:r>
              <a:rPr lang="fr-FR" sz="2000" dirty="0">
                <a:solidFill>
                  <a:srgbClr val="7030A0"/>
                </a:solidFill>
              </a:rPr>
              <a:t>altimètre</a:t>
            </a:r>
            <a:r>
              <a:rPr lang="fr-FR" sz="2000" dirty="0"/>
              <a:t>. Elle s’exprime </a:t>
            </a:r>
            <a:r>
              <a:rPr lang="fr-FR" sz="2000" dirty="0">
                <a:solidFill>
                  <a:srgbClr val="0070C0"/>
                </a:solidFill>
              </a:rPr>
              <a:t>en pascal "Pa", </a:t>
            </a:r>
            <a:r>
              <a:rPr lang="fr-FR" sz="2000" dirty="0"/>
              <a:t>en millibars "mbar" ou en millimètres de mercure "</a:t>
            </a:r>
            <a:r>
              <a:rPr lang="fr-FR" sz="2000" dirty="0" err="1"/>
              <a:t>mmHg</a:t>
            </a:r>
            <a:r>
              <a:rPr lang="fr-FR" sz="2000" dirty="0"/>
              <a:t>". </a:t>
            </a:r>
          </a:p>
        </p:txBody>
      </p:sp>
      <p:sp>
        <p:nvSpPr>
          <p:cNvPr id="3" name="ZoneTexte 2"/>
          <p:cNvSpPr txBox="1"/>
          <p:nvPr/>
        </p:nvSpPr>
        <p:spPr>
          <a:xfrm>
            <a:off x="337931" y="4244009"/>
            <a:ext cx="5314122" cy="2091983"/>
          </a:xfrm>
          <a:prstGeom prst="rect">
            <a:avLst/>
          </a:prstGeom>
          <a:noFill/>
        </p:spPr>
        <p:txBody>
          <a:bodyPr wrap="square" rtlCol="0">
            <a:spAutoFit/>
          </a:bodyPr>
          <a:lstStyle/>
          <a:p>
            <a:r>
              <a:rPr lang="fr-FR" sz="2497" b="1" u="sng" dirty="0">
                <a:solidFill>
                  <a:srgbClr val="00B050"/>
                </a:solidFill>
                <a:latin typeface="Playfair Display Bold"/>
              </a:rPr>
              <a:t>5.Anémomètre </a:t>
            </a:r>
          </a:p>
          <a:p>
            <a:pPr algn="just"/>
            <a:endParaRPr lang="fr-FR" sz="2497" b="1" u="sng" dirty="0">
              <a:solidFill>
                <a:srgbClr val="00B050"/>
              </a:solidFill>
              <a:latin typeface="Playfair Display Bold"/>
            </a:endParaRPr>
          </a:p>
          <a:p>
            <a:pPr algn="just"/>
            <a:r>
              <a:rPr lang="fr-FR" dirty="0"/>
              <a:t> </a:t>
            </a:r>
            <a:r>
              <a:rPr lang="fr-FR" sz="2000" dirty="0"/>
              <a:t>Il sert à mesurer la vitesse du vent. Les unités de mesure sont : le km/h, le m/s, le nœud (noté </a:t>
            </a:r>
            <a:r>
              <a:rPr lang="fr-FR" sz="2000" dirty="0" err="1"/>
              <a:t>Kt</a:t>
            </a:r>
            <a:r>
              <a:rPr lang="fr-FR" sz="2000" dirty="0"/>
              <a:t>), le mile par heure (</a:t>
            </a:r>
            <a:r>
              <a:rPr lang="fr-FR" sz="2000" dirty="0" err="1"/>
              <a:t>mph</a:t>
            </a:r>
            <a:r>
              <a:rPr lang="fr-FR" sz="2000" dirty="0"/>
              <a:t>) ;</a:t>
            </a:r>
          </a:p>
          <a:p>
            <a:pPr algn="just"/>
            <a:r>
              <a:rPr lang="fr-FR" sz="2000" dirty="0"/>
              <a:t>1 nœud = 1.852 km/h = 0.515 m/s = 1.1 </a:t>
            </a:r>
            <a:r>
              <a:rPr lang="fr-FR" sz="2000" dirty="0" err="1"/>
              <a:t>mph</a:t>
            </a:r>
            <a:r>
              <a:rPr lang="fr-FR" sz="2000" dirty="0"/>
              <a:t>.</a:t>
            </a:r>
            <a:endParaRPr lang="en-US" sz="2000" dirty="0"/>
          </a:p>
        </p:txBody>
      </p:sp>
      <p:pic>
        <p:nvPicPr>
          <p:cNvPr id="7" name="Image 6"/>
          <p:cNvPicPr>
            <a:picLocks noChangeAspect="1"/>
          </p:cNvPicPr>
          <p:nvPr/>
        </p:nvPicPr>
        <p:blipFill>
          <a:blip r:embed="rId2"/>
          <a:stretch>
            <a:fillRect/>
          </a:stretch>
        </p:blipFill>
        <p:spPr>
          <a:xfrm>
            <a:off x="6626914" y="268356"/>
            <a:ext cx="5541065" cy="3975653"/>
          </a:xfrm>
          <a:prstGeom prst="rect">
            <a:avLst/>
          </a:prstGeom>
        </p:spPr>
      </p:pic>
      <p:pic>
        <p:nvPicPr>
          <p:cNvPr id="9" name="Image 8"/>
          <p:cNvPicPr>
            <a:picLocks noChangeAspect="1"/>
          </p:cNvPicPr>
          <p:nvPr/>
        </p:nvPicPr>
        <p:blipFill>
          <a:blip r:embed="rId3"/>
          <a:stretch>
            <a:fillRect/>
          </a:stretch>
        </p:blipFill>
        <p:spPr>
          <a:xfrm>
            <a:off x="6539948" y="4144617"/>
            <a:ext cx="4939747" cy="2564296"/>
          </a:xfrm>
          <a:prstGeom prst="rect">
            <a:avLst/>
          </a:prstGeom>
        </p:spPr>
      </p:pic>
    </p:spTree>
    <p:extLst>
      <p:ext uri="{BB962C8B-B14F-4D97-AF65-F5344CB8AC3E}">
        <p14:creationId xmlns:p14="http://schemas.microsoft.com/office/powerpoint/2010/main" val="2371834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75861" y="347870"/>
            <a:ext cx="5834269" cy="1784206"/>
          </a:xfrm>
          <a:prstGeom prst="rect">
            <a:avLst/>
          </a:prstGeom>
          <a:noFill/>
        </p:spPr>
        <p:txBody>
          <a:bodyPr wrap="square" rtlCol="0">
            <a:spAutoFit/>
          </a:bodyPr>
          <a:lstStyle/>
          <a:p>
            <a:r>
              <a:rPr lang="fr-FR" sz="2497" b="1" u="sng" dirty="0">
                <a:solidFill>
                  <a:srgbClr val="00B050"/>
                </a:solidFill>
                <a:latin typeface="Playfair Display Bold"/>
              </a:rPr>
              <a:t>5.Luxmètre </a:t>
            </a:r>
          </a:p>
          <a:p>
            <a:pPr algn="just"/>
            <a:endParaRPr lang="fr-FR" sz="2497" b="1" u="sng" dirty="0">
              <a:solidFill>
                <a:srgbClr val="00B050"/>
              </a:solidFill>
              <a:latin typeface="Playfair Display Bold"/>
            </a:endParaRPr>
          </a:p>
          <a:p>
            <a:pPr algn="just"/>
            <a:r>
              <a:rPr lang="fr-FR" sz="2000" dirty="0"/>
              <a:t> Il sert à mesurer l’intensité de la lumière. L’unité de mesure est le lux (symbole lx). Il caractérise le flux lumineux reçu par unité de surface.</a:t>
            </a:r>
            <a:endParaRPr lang="en-US" sz="2000" dirty="0"/>
          </a:p>
        </p:txBody>
      </p:sp>
      <p:sp>
        <p:nvSpPr>
          <p:cNvPr id="3" name="ZoneTexte 2"/>
          <p:cNvSpPr txBox="1"/>
          <p:nvPr/>
        </p:nvSpPr>
        <p:spPr>
          <a:xfrm>
            <a:off x="765313" y="3776870"/>
            <a:ext cx="5367130" cy="2399760"/>
          </a:xfrm>
          <a:prstGeom prst="rect">
            <a:avLst/>
          </a:prstGeom>
          <a:noFill/>
        </p:spPr>
        <p:txBody>
          <a:bodyPr wrap="square" rtlCol="0">
            <a:spAutoFit/>
          </a:bodyPr>
          <a:lstStyle/>
          <a:p>
            <a:r>
              <a:rPr lang="fr-FR" sz="2497" b="1" u="sng" dirty="0">
                <a:solidFill>
                  <a:srgbClr val="00B050"/>
                </a:solidFill>
                <a:latin typeface="Playfair Display Bold"/>
              </a:rPr>
              <a:t>6.Héliographe </a:t>
            </a:r>
          </a:p>
          <a:p>
            <a:endParaRPr lang="fr-FR" sz="2497" b="1" u="sng" dirty="0">
              <a:solidFill>
                <a:srgbClr val="00B050"/>
              </a:solidFill>
              <a:latin typeface="Playfair Display Bold"/>
            </a:endParaRPr>
          </a:p>
          <a:p>
            <a:pPr algn="just"/>
            <a:r>
              <a:rPr lang="fr-FR" sz="2000" dirty="0"/>
              <a:t>C’est un instrument qui permet de mesurer la durée de l’ensoleillement sur un lieu donné, dans une journée. Les mesures sont données par le nombre d’heures d’ensoleillement total de la journée.</a:t>
            </a:r>
            <a:endParaRPr lang="en-US" sz="2000" dirty="0"/>
          </a:p>
        </p:txBody>
      </p:sp>
      <p:pic>
        <p:nvPicPr>
          <p:cNvPr id="5" name="Image 4"/>
          <p:cNvPicPr>
            <a:picLocks noChangeAspect="1"/>
          </p:cNvPicPr>
          <p:nvPr/>
        </p:nvPicPr>
        <p:blipFill>
          <a:blip r:embed="rId2"/>
          <a:stretch>
            <a:fillRect/>
          </a:stretch>
        </p:blipFill>
        <p:spPr>
          <a:xfrm>
            <a:off x="6510130" y="145774"/>
            <a:ext cx="5334000" cy="3054626"/>
          </a:xfrm>
          <a:prstGeom prst="rect">
            <a:avLst/>
          </a:prstGeom>
        </p:spPr>
      </p:pic>
      <p:pic>
        <p:nvPicPr>
          <p:cNvPr id="7" name="Image 6"/>
          <p:cNvPicPr>
            <a:picLocks noChangeAspect="1"/>
          </p:cNvPicPr>
          <p:nvPr/>
        </p:nvPicPr>
        <p:blipFill>
          <a:blip r:embed="rId3"/>
          <a:stretch>
            <a:fillRect/>
          </a:stretch>
        </p:blipFill>
        <p:spPr>
          <a:xfrm>
            <a:off x="7031106" y="3236429"/>
            <a:ext cx="4762500" cy="3571875"/>
          </a:xfrm>
          <a:prstGeom prst="rect">
            <a:avLst/>
          </a:prstGeom>
        </p:spPr>
      </p:pic>
    </p:spTree>
    <p:extLst>
      <p:ext uri="{BB962C8B-B14F-4D97-AF65-F5344CB8AC3E}">
        <p14:creationId xmlns:p14="http://schemas.microsoft.com/office/powerpoint/2010/main" val="2774955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texte, capture d’écran, Police, nombre&#10;&#10;Le contenu généré par l’IA peut être incorrect.">
            <a:extLst>
              <a:ext uri="{FF2B5EF4-FFF2-40B4-BE49-F238E27FC236}">
                <a16:creationId xmlns:a16="http://schemas.microsoft.com/office/drawing/2014/main" id="{D049331A-EE70-CF1B-F1E6-085931BA15BA}"/>
              </a:ext>
            </a:extLst>
          </p:cNvPr>
          <p:cNvPicPr>
            <a:picLocks noChangeAspect="1"/>
          </p:cNvPicPr>
          <p:nvPr/>
        </p:nvPicPr>
        <p:blipFill>
          <a:blip r:embed="rId3"/>
          <a:stretch>
            <a:fillRect/>
          </a:stretch>
        </p:blipFill>
        <p:spPr>
          <a:xfrm>
            <a:off x="-1" y="2215885"/>
            <a:ext cx="7653619" cy="4642115"/>
          </a:xfrm>
          <a:prstGeom prst="rect">
            <a:avLst/>
          </a:prstGeom>
        </p:spPr>
      </p:pic>
      <p:sp>
        <p:nvSpPr>
          <p:cNvPr id="10" name="ZoneTexte 9">
            <a:extLst>
              <a:ext uri="{FF2B5EF4-FFF2-40B4-BE49-F238E27FC236}">
                <a16:creationId xmlns:a16="http://schemas.microsoft.com/office/drawing/2014/main" id="{B713FBBB-3F13-36D3-1AAF-DE262CDA7F8F}"/>
              </a:ext>
            </a:extLst>
          </p:cNvPr>
          <p:cNvSpPr txBox="1"/>
          <p:nvPr/>
        </p:nvSpPr>
        <p:spPr>
          <a:xfrm>
            <a:off x="1687146" y="-40007"/>
            <a:ext cx="10214122" cy="584775"/>
          </a:xfrm>
          <a:prstGeom prst="rect">
            <a:avLst/>
          </a:prstGeom>
          <a:noFill/>
        </p:spPr>
        <p:txBody>
          <a:bodyPr wrap="square">
            <a:spAutoFit/>
          </a:bodyPr>
          <a:lstStyle/>
          <a:p>
            <a:r>
              <a:rPr lang="fr-FR" sz="3200" b="1" dirty="0">
                <a:solidFill>
                  <a:srgbClr val="FF0000"/>
                </a:solidFill>
                <a:latin typeface="Times New Roman" panose="02020603050405020304" pitchFamily="18" charset="0"/>
                <a:cs typeface="Times New Roman" panose="02020603050405020304" pitchFamily="18" charset="0"/>
              </a:rPr>
              <a:t>Représentation graphique des facteurs climatiques </a:t>
            </a:r>
          </a:p>
        </p:txBody>
      </p:sp>
      <p:sp>
        <p:nvSpPr>
          <p:cNvPr id="11" name="ZoneTexte 10">
            <a:extLst>
              <a:ext uri="{FF2B5EF4-FFF2-40B4-BE49-F238E27FC236}">
                <a16:creationId xmlns:a16="http://schemas.microsoft.com/office/drawing/2014/main" id="{6CCEBE49-FDA0-6E9B-BB3D-A19B597DEE40}"/>
              </a:ext>
            </a:extLst>
          </p:cNvPr>
          <p:cNvSpPr txBox="1"/>
          <p:nvPr/>
        </p:nvSpPr>
        <p:spPr>
          <a:xfrm>
            <a:off x="926709" y="672440"/>
            <a:ext cx="9736602" cy="707886"/>
          </a:xfrm>
          <a:prstGeom prst="rect">
            <a:avLst/>
          </a:prstGeom>
          <a:noFill/>
        </p:spPr>
        <p:txBody>
          <a:bodyPr wrap="square">
            <a:spAutoFit/>
          </a:bodyPr>
          <a:lstStyle/>
          <a:p>
            <a:r>
              <a:rPr lang="fr-FR" sz="2000" dirty="0">
                <a:latin typeface="Times New Roman" panose="02020603050405020304" pitchFamily="18" charset="0"/>
                <a:cs typeface="Times New Roman" panose="02020603050405020304" pitchFamily="18" charset="0"/>
              </a:rPr>
              <a:t>Pour comprendre la variation des principaux facteurs climatiques, on les représente graphiquement sous forme de diagrammes en se référant à plusieurs données: </a:t>
            </a:r>
            <a:endParaRPr lang="fr-FR" dirty="0"/>
          </a:p>
        </p:txBody>
      </p:sp>
      <p:pic>
        <p:nvPicPr>
          <p:cNvPr id="12" name="Image 11" descr="Une image contenant texte, ligne, capture d’écran, Tracé&#10;&#10;Le contenu généré par l’IA peut être incorrect.">
            <a:extLst>
              <a:ext uri="{FF2B5EF4-FFF2-40B4-BE49-F238E27FC236}">
                <a16:creationId xmlns:a16="http://schemas.microsoft.com/office/drawing/2014/main" id="{C9532439-ECC4-1A40-1745-4693457DDF18}"/>
              </a:ext>
            </a:extLst>
          </p:cNvPr>
          <p:cNvPicPr>
            <a:picLocks noChangeAspect="1"/>
          </p:cNvPicPr>
          <p:nvPr/>
        </p:nvPicPr>
        <p:blipFill>
          <a:blip r:embed="rId4"/>
          <a:srcRect l="7811" t="2200" r="12604" b="5648"/>
          <a:stretch/>
        </p:blipFill>
        <p:spPr>
          <a:xfrm>
            <a:off x="7653619" y="2215885"/>
            <a:ext cx="4538381" cy="4515284"/>
          </a:xfrm>
          <a:prstGeom prst="rect">
            <a:avLst/>
          </a:prstGeom>
        </p:spPr>
      </p:pic>
      <p:sp>
        <p:nvSpPr>
          <p:cNvPr id="13" name="ZoneTexte 12">
            <a:extLst>
              <a:ext uri="{FF2B5EF4-FFF2-40B4-BE49-F238E27FC236}">
                <a16:creationId xmlns:a16="http://schemas.microsoft.com/office/drawing/2014/main" id="{900D9034-D728-F498-FEBE-B29D2629D3DF}"/>
              </a:ext>
            </a:extLst>
          </p:cNvPr>
          <p:cNvSpPr txBox="1"/>
          <p:nvPr/>
        </p:nvSpPr>
        <p:spPr>
          <a:xfrm>
            <a:off x="3826808" y="1472659"/>
            <a:ext cx="3303857" cy="400110"/>
          </a:xfrm>
          <a:prstGeom prst="rect">
            <a:avLst/>
          </a:prstGeom>
          <a:noFill/>
        </p:spPr>
        <p:txBody>
          <a:bodyPr wrap="square">
            <a:spAutoFit/>
          </a:bodyPr>
          <a:lstStyle/>
          <a:p>
            <a:r>
              <a:rPr lang="fr-FR" sz="2000" dirty="0">
                <a:highlight>
                  <a:srgbClr val="00FF00"/>
                </a:highlight>
                <a:latin typeface="Times New Roman" panose="02020603050405020304" pitchFamily="18" charset="0"/>
                <a:cs typeface="Times New Roman" panose="02020603050405020304" pitchFamily="18" charset="0"/>
              </a:rPr>
              <a:t>Diagramme ombrothermique </a:t>
            </a:r>
            <a:endParaRPr lang="fr-FR" dirty="0">
              <a:highlight>
                <a:srgbClr val="00FF00"/>
              </a:highlight>
            </a:endParaRPr>
          </a:p>
        </p:txBody>
      </p:sp>
    </p:spTree>
    <p:extLst>
      <p:ext uri="{BB962C8B-B14F-4D97-AF65-F5344CB8AC3E}">
        <p14:creationId xmlns:p14="http://schemas.microsoft.com/office/powerpoint/2010/main" val="1426402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CCE9C5DD-6325-F2CB-D23D-23B7047344F2}"/>
              </a:ext>
            </a:extLst>
          </p:cNvPr>
          <p:cNvSpPr txBox="1"/>
          <p:nvPr/>
        </p:nvSpPr>
        <p:spPr>
          <a:xfrm>
            <a:off x="3769219" y="544768"/>
            <a:ext cx="4653562" cy="400110"/>
          </a:xfrm>
          <a:prstGeom prst="rect">
            <a:avLst/>
          </a:prstGeom>
          <a:noFill/>
        </p:spPr>
        <p:txBody>
          <a:bodyPr wrap="square">
            <a:spAutoFit/>
          </a:bodyPr>
          <a:lstStyle/>
          <a:p>
            <a:r>
              <a:rPr lang="fr-FR" sz="2000" dirty="0">
                <a:highlight>
                  <a:srgbClr val="00FF00"/>
                </a:highlight>
                <a:latin typeface="Times New Roman" panose="02020603050405020304" pitchFamily="18" charset="0"/>
                <a:cs typeface="Times New Roman" panose="02020603050405020304" pitchFamily="18" charset="0"/>
              </a:rPr>
              <a:t>Diagramme bioclimatique d’</a:t>
            </a:r>
            <a:r>
              <a:rPr lang="fr-FR" sz="2000" dirty="0" err="1">
                <a:highlight>
                  <a:srgbClr val="00FF00"/>
                </a:highlight>
                <a:latin typeface="Times New Roman" panose="02020603050405020304" pitchFamily="18" charset="0"/>
                <a:cs typeface="Times New Roman" panose="02020603050405020304" pitchFamily="18" charset="0"/>
              </a:rPr>
              <a:t>emberger</a:t>
            </a:r>
            <a:r>
              <a:rPr lang="fr-FR" sz="2000" dirty="0">
                <a:highlight>
                  <a:srgbClr val="00FF00"/>
                </a:highlight>
                <a:latin typeface="Times New Roman" panose="02020603050405020304" pitchFamily="18" charset="0"/>
                <a:cs typeface="Times New Roman" panose="02020603050405020304" pitchFamily="18" charset="0"/>
              </a:rPr>
              <a:t>  </a:t>
            </a:r>
            <a:endParaRPr lang="fr-FR" dirty="0">
              <a:highlight>
                <a:srgbClr val="00FF00"/>
              </a:highlight>
            </a:endParaRPr>
          </a:p>
        </p:txBody>
      </p:sp>
      <p:pic>
        <p:nvPicPr>
          <p:cNvPr id="8" name="Image 7" descr="Une image contenant texte, capture d’écran, Police, nombre&#10;&#10;Le contenu généré par l’IA peut être incorrect.">
            <a:extLst>
              <a:ext uri="{FF2B5EF4-FFF2-40B4-BE49-F238E27FC236}">
                <a16:creationId xmlns:a16="http://schemas.microsoft.com/office/drawing/2014/main" id="{E3FD0344-48A1-ED4C-CCC3-514ED2843182}"/>
              </a:ext>
            </a:extLst>
          </p:cNvPr>
          <p:cNvPicPr>
            <a:picLocks noChangeAspect="1"/>
          </p:cNvPicPr>
          <p:nvPr/>
        </p:nvPicPr>
        <p:blipFill>
          <a:blip r:embed="rId3"/>
          <a:srcRect l="610" t="5260" r="6565" b="2124"/>
          <a:stretch/>
        </p:blipFill>
        <p:spPr>
          <a:xfrm>
            <a:off x="520504" y="1028700"/>
            <a:ext cx="11671495" cy="5829299"/>
          </a:xfrm>
          <a:prstGeom prst="rect">
            <a:avLst/>
          </a:prstGeom>
        </p:spPr>
      </p:pic>
      <p:sp>
        <p:nvSpPr>
          <p:cNvPr id="9" name="ZoneTexte 8">
            <a:extLst>
              <a:ext uri="{FF2B5EF4-FFF2-40B4-BE49-F238E27FC236}">
                <a16:creationId xmlns:a16="http://schemas.microsoft.com/office/drawing/2014/main" id="{3645C77B-8BA0-AC0A-B0B7-8D462B638C61}"/>
              </a:ext>
            </a:extLst>
          </p:cNvPr>
          <p:cNvSpPr txBox="1"/>
          <p:nvPr/>
        </p:nvSpPr>
        <p:spPr>
          <a:xfrm>
            <a:off x="1687146" y="-40007"/>
            <a:ext cx="9004300" cy="584775"/>
          </a:xfrm>
          <a:prstGeom prst="rect">
            <a:avLst/>
          </a:prstGeom>
          <a:noFill/>
        </p:spPr>
        <p:txBody>
          <a:bodyPr wrap="square">
            <a:spAutoFit/>
          </a:bodyPr>
          <a:lstStyle/>
          <a:p>
            <a:r>
              <a:rPr lang="fr-FR" sz="3200" b="1" dirty="0">
                <a:solidFill>
                  <a:srgbClr val="FF0000"/>
                </a:solidFill>
                <a:latin typeface="Times New Roman" panose="02020603050405020304" pitchFamily="18" charset="0"/>
                <a:cs typeface="Times New Roman" panose="02020603050405020304" pitchFamily="18" charset="0"/>
              </a:rPr>
              <a:t>Représentation graphique des facteurs climatiques </a:t>
            </a:r>
          </a:p>
        </p:txBody>
      </p:sp>
    </p:spTree>
    <p:extLst>
      <p:ext uri="{BB962C8B-B14F-4D97-AF65-F5344CB8AC3E}">
        <p14:creationId xmlns:p14="http://schemas.microsoft.com/office/powerpoint/2010/main" val="20972967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FC0BB9A2-5DA3-AA3F-E7BA-A6090DAB46C4}"/>
              </a:ext>
            </a:extLst>
          </p:cNvPr>
          <p:cNvSpPr txBox="1"/>
          <p:nvPr/>
        </p:nvSpPr>
        <p:spPr>
          <a:xfrm>
            <a:off x="389011" y="115125"/>
            <a:ext cx="12046829" cy="584775"/>
          </a:xfrm>
          <a:prstGeom prst="rect">
            <a:avLst/>
          </a:prstGeom>
          <a:noFill/>
        </p:spPr>
        <p:txBody>
          <a:bodyPr wrap="square">
            <a:spAutoFit/>
          </a:bodyPr>
          <a:lstStyle/>
          <a:p>
            <a:r>
              <a:rPr lang="fr-MA" sz="3200" b="1" dirty="0">
                <a:solidFill>
                  <a:srgbClr val="FF0000"/>
                </a:solidFill>
                <a:latin typeface="Times New Roman" panose="02020603050405020304" pitchFamily="18" charset="0"/>
                <a:cs typeface="Times New Roman" panose="02020603050405020304" pitchFamily="18" charset="0"/>
              </a:rPr>
              <a:t>Le rôle des facteurs climatiques sur la répartition des êtres vivants</a:t>
            </a:r>
          </a:p>
        </p:txBody>
      </p:sp>
      <p:sp>
        <p:nvSpPr>
          <p:cNvPr id="12" name="ZoneTexte 11">
            <a:extLst>
              <a:ext uri="{FF2B5EF4-FFF2-40B4-BE49-F238E27FC236}">
                <a16:creationId xmlns:a16="http://schemas.microsoft.com/office/drawing/2014/main" id="{4EAAC312-0111-FB1C-1B05-A53C249502B0}"/>
              </a:ext>
            </a:extLst>
          </p:cNvPr>
          <p:cNvSpPr txBox="1"/>
          <p:nvPr/>
        </p:nvSpPr>
        <p:spPr>
          <a:xfrm>
            <a:off x="934329" y="1007063"/>
            <a:ext cx="7874000" cy="400110"/>
          </a:xfrm>
          <a:prstGeom prst="rect">
            <a:avLst/>
          </a:prstGeom>
          <a:noFill/>
        </p:spPr>
        <p:txBody>
          <a:bodyPr wrap="square">
            <a:spAutoFit/>
          </a:bodyPr>
          <a:lstStyle/>
          <a:p>
            <a:r>
              <a:rPr lang="fr-MA" sz="2000" b="1" dirty="0">
                <a:solidFill>
                  <a:srgbClr val="00B050"/>
                </a:solidFill>
                <a:effectLst/>
                <a:latin typeface="Times New Roman" panose="02020603050405020304" pitchFamily="18" charset="0"/>
                <a:cs typeface="Times New Roman" panose="02020603050405020304" pitchFamily="18" charset="0"/>
              </a:rPr>
              <a:t>Influence des facteurs climatiques sur la répartition des végétaux.</a:t>
            </a:r>
          </a:p>
        </p:txBody>
      </p:sp>
      <p:sp>
        <p:nvSpPr>
          <p:cNvPr id="17" name="Nuage 16">
            <a:extLst>
              <a:ext uri="{FF2B5EF4-FFF2-40B4-BE49-F238E27FC236}">
                <a16:creationId xmlns:a16="http://schemas.microsoft.com/office/drawing/2014/main" id="{5DD0F4A2-A741-8DD8-B679-F0E4C6264627}"/>
              </a:ext>
            </a:extLst>
          </p:cNvPr>
          <p:cNvSpPr/>
          <p:nvPr/>
        </p:nvSpPr>
        <p:spPr>
          <a:xfrm>
            <a:off x="934329" y="2050138"/>
            <a:ext cx="10083800" cy="3101897"/>
          </a:xfrm>
          <a:prstGeom prst="cloud">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Wingdings" pitchFamily="2" charset="2"/>
              <a:buChar char="v"/>
            </a:pPr>
            <a:r>
              <a:rPr lang="fr-MA" sz="2000" dirty="0">
                <a:solidFill>
                  <a:srgbClr val="000000"/>
                </a:solidFill>
                <a:latin typeface="Times New Roman" panose="02020603050405020304" pitchFamily="18" charset="0"/>
                <a:cs typeface="Times New Roman" panose="02020603050405020304" pitchFamily="18" charset="0"/>
              </a:rPr>
              <a:t>Les végétaux ne poussent pas au hasard. Chaque espèce a des exigences climatiques précises ( température, précipitations, lumière, ……)</a:t>
            </a:r>
          </a:p>
          <a:p>
            <a:endParaRPr lang="fr-MA" sz="2000" dirty="0">
              <a:solidFill>
                <a:srgbClr val="000000"/>
              </a:solidFill>
              <a:latin typeface="Times New Roman" panose="02020603050405020304" pitchFamily="18" charset="0"/>
              <a:cs typeface="Times New Roman" panose="02020603050405020304" pitchFamily="18" charset="0"/>
            </a:endParaRPr>
          </a:p>
          <a:p>
            <a:pPr marL="342900" indent="-342900">
              <a:buFont typeface="Wingdings" pitchFamily="2" charset="2"/>
              <a:buChar char="v"/>
            </a:pPr>
            <a:r>
              <a:rPr lang="fr-MA" sz="2000" dirty="0">
                <a:solidFill>
                  <a:srgbClr val="000000"/>
                </a:solidFill>
                <a:latin typeface="Times New Roman" panose="02020603050405020304" pitchFamily="18" charset="0"/>
                <a:cs typeface="Times New Roman" panose="02020603050405020304" pitchFamily="18" charset="0"/>
              </a:rPr>
              <a:t>Donc le climat détermine ou chaque plante peut survivre, grandir et se reproduire.</a:t>
            </a:r>
          </a:p>
          <a:p>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8031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B7B8E37E-6B02-9452-D798-5B7EA2BD754E}"/>
              </a:ext>
            </a:extLst>
          </p:cNvPr>
          <p:cNvSpPr txBox="1"/>
          <p:nvPr/>
        </p:nvSpPr>
        <p:spPr>
          <a:xfrm>
            <a:off x="475370" y="1997839"/>
            <a:ext cx="4147430" cy="2862322"/>
          </a:xfrm>
          <a:prstGeom prst="rect">
            <a:avLst/>
          </a:prstGeom>
          <a:noFill/>
        </p:spPr>
        <p:txBody>
          <a:bodyPr wrap="square">
            <a:spAutoFit/>
          </a:bodyPr>
          <a:lstStyle/>
          <a:p>
            <a:pPr algn="just"/>
            <a:r>
              <a:rPr lang="fr-MA" sz="2000" dirty="0">
                <a:solidFill>
                  <a:srgbClr val="000000"/>
                </a:solidFill>
                <a:effectLst/>
                <a:latin typeface="Times New Roman" panose="02020603050405020304" pitchFamily="18" charset="0"/>
                <a:cs typeface="Times New Roman" panose="02020603050405020304" pitchFamily="18" charset="0"/>
              </a:rPr>
              <a:t>Les cédraies au Maroc occupent une</a:t>
            </a:r>
          </a:p>
          <a:p>
            <a:pPr algn="just"/>
            <a:r>
              <a:rPr lang="fr-MA" sz="2000" dirty="0">
                <a:solidFill>
                  <a:srgbClr val="000000"/>
                </a:solidFill>
                <a:effectLst/>
                <a:latin typeface="Times New Roman" panose="02020603050405020304" pitchFamily="18" charset="0"/>
                <a:cs typeface="Times New Roman" panose="02020603050405020304" pitchFamily="18" charset="0"/>
              </a:rPr>
              <a:t>surface proche de 133000 ha où domine plus particulièrement le cèdre de l'atlas (</a:t>
            </a:r>
            <a:r>
              <a:rPr lang="fr-MA" sz="2000" i="1" dirty="0" err="1">
                <a:solidFill>
                  <a:srgbClr val="000000"/>
                </a:solidFill>
                <a:effectLst/>
                <a:latin typeface="Times New Roman" panose="02020603050405020304" pitchFamily="18" charset="0"/>
                <a:cs typeface="Times New Roman" panose="02020603050405020304" pitchFamily="18" charset="0"/>
              </a:rPr>
              <a:t>Cedrus</a:t>
            </a:r>
            <a:r>
              <a:rPr lang="fr-MA" sz="2000" i="1" dirty="0">
                <a:solidFill>
                  <a:srgbClr val="000000"/>
                </a:solidFill>
                <a:effectLst/>
                <a:latin typeface="Times New Roman" panose="02020603050405020304" pitchFamily="18" charset="0"/>
                <a:cs typeface="Times New Roman" panose="02020603050405020304" pitchFamily="18" charset="0"/>
              </a:rPr>
              <a:t> </a:t>
            </a:r>
            <a:r>
              <a:rPr lang="fr-MA" sz="2000" dirty="0" err="1">
                <a:solidFill>
                  <a:srgbClr val="000000"/>
                </a:solidFill>
                <a:effectLst/>
                <a:latin typeface="Times New Roman" panose="02020603050405020304" pitchFamily="18" charset="0"/>
                <a:cs typeface="Times New Roman" panose="02020603050405020304" pitchFamily="18" charset="0"/>
              </a:rPr>
              <a:t>atlantica</a:t>
            </a:r>
            <a:r>
              <a:rPr lang="fr-MA" sz="2000" dirty="0">
                <a:solidFill>
                  <a:srgbClr val="000000"/>
                </a:solidFill>
                <a:effectLst/>
                <a:latin typeface="Times New Roman" panose="02020603050405020304" pitchFamily="18" charset="0"/>
                <a:cs typeface="Times New Roman" panose="02020603050405020304" pitchFamily="18" charset="0"/>
              </a:rPr>
              <a:t>) qui est un conifère d'allure majestueuse et imposante pouvant atteindre une hauteur de 30 à 40m, et ayant des racines qui se propagent horizontalement et à la surface.</a:t>
            </a:r>
          </a:p>
        </p:txBody>
      </p:sp>
      <p:pic>
        <p:nvPicPr>
          <p:cNvPr id="7" name="Image 6" descr="Une image contenant texte, arbre, plante, carte&#10;&#10;Le contenu généré par l’IA peut être incorrect.">
            <a:extLst>
              <a:ext uri="{FF2B5EF4-FFF2-40B4-BE49-F238E27FC236}">
                <a16:creationId xmlns:a16="http://schemas.microsoft.com/office/drawing/2014/main" id="{628315E2-D03A-9729-C362-0864DC4854A0}"/>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rcRect l="2285" t="3757" b="1144"/>
          <a:stretch/>
        </p:blipFill>
        <p:spPr>
          <a:xfrm>
            <a:off x="6502400" y="1172046"/>
            <a:ext cx="4826000" cy="4343541"/>
          </a:xfrm>
          <a:prstGeom prst="rect">
            <a:avLst/>
          </a:prstGeom>
        </p:spPr>
      </p:pic>
      <p:sp>
        <p:nvSpPr>
          <p:cNvPr id="9" name="ZoneTexte 8">
            <a:extLst>
              <a:ext uri="{FF2B5EF4-FFF2-40B4-BE49-F238E27FC236}">
                <a16:creationId xmlns:a16="http://schemas.microsoft.com/office/drawing/2014/main" id="{665AA61F-8B3C-5791-A033-8D91F91F07DA}"/>
              </a:ext>
            </a:extLst>
          </p:cNvPr>
          <p:cNvSpPr txBox="1"/>
          <p:nvPr/>
        </p:nvSpPr>
        <p:spPr>
          <a:xfrm>
            <a:off x="348761" y="1236239"/>
            <a:ext cx="4826000" cy="400110"/>
          </a:xfrm>
          <a:prstGeom prst="rect">
            <a:avLst/>
          </a:prstGeom>
          <a:noFill/>
        </p:spPr>
        <p:txBody>
          <a:bodyPr wrap="square">
            <a:spAutoFit/>
          </a:bodyPr>
          <a:lstStyle/>
          <a:p>
            <a:r>
              <a:rPr lang="fr-MA" sz="2000" b="1" u="sng" dirty="0">
                <a:solidFill>
                  <a:schemeClr val="accent1">
                    <a:lumMod val="75000"/>
                  </a:schemeClr>
                </a:solidFill>
                <a:latin typeface="Times New Roman" panose="02020603050405020304" pitchFamily="18" charset="0"/>
                <a:cs typeface="Times New Roman" panose="02020603050405020304" pitchFamily="18" charset="0"/>
              </a:rPr>
              <a:t>La Répartition du cèdre au Maroc: </a:t>
            </a:r>
          </a:p>
        </p:txBody>
      </p:sp>
      <p:sp>
        <p:nvSpPr>
          <p:cNvPr id="10" name="ZoneTexte 9">
            <a:extLst>
              <a:ext uri="{FF2B5EF4-FFF2-40B4-BE49-F238E27FC236}">
                <a16:creationId xmlns:a16="http://schemas.microsoft.com/office/drawing/2014/main" id="{536A7D3E-F918-AC01-B199-56A099C9905F}"/>
              </a:ext>
            </a:extLst>
          </p:cNvPr>
          <p:cNvSpPr txBox="1"/>
          <p:nvPr/>
        </p:nvSpPr>
        <p:spPr>
          <a:xfrm>
            <a:off x="475370" y="32254"/>
            <a:ext cx="11716630" cy="584775"/>
          </a:xfrm>
          <a:prstGeom prst="rect">
            <a:avLst/>
          </a:prstGeom>
          <a:noFill/>
        </p:spPr>
        <p:txBody>
          <a:bodyPr wrap="square">
            <a:spAutoFit/>
          </a:bodyPr>
          <a:lstStyle/>
          <a:p>
            <a:r>
              <a:rPr lang="fr-MA" sz="3200" b="1" dirty="0">
                <a:solidFill>
                  <a:srgbClr val="FF0000"/>
                </a:solidFill>
                <a:latin typeface="Times New Roman" panose="02020603050405020304" pitchFamily="18" charset="0"/>
                <a:cs typeface="Times New Roman" panose="02020603050405020304" pitchFamily="18" charset="0"/>
              </a:rPr>
              <a:t>Le rôle des facteurs climatiques sur la répartition des êtres vivants</a:t>
            </a:r>
          </a:p>
        </p:txBody>
      </p:sp>
      <p:sp>
        <p:nvSpPr>
          <p:cNvPr id="11" name="ZoneTexte 10">
            <a:extLst>
              <a:ext uri="{FF2B5EF4-FFF2-40B4-BE49-F238E27FC236}">
                <a16:creationId xmlns:a16="http://schemas.microsoft.com/office/drawing/2014/main" id="{D8694DFA-222A-01C5-143F-98E38D0244A9}"/>
              </a:ext>
            </a:extLst>
          </p:cNvPr>
          <p:cNvSpPr txBox="1"/>
          <p:nvPr/>
        </p:nvSpPr>
        <p:spPr>
          <a:xfrm>
            <a:off x="1181100" y="493919"/>
            <a:ext cx="7874000" cy="400110"/>
          </a:xfrm>
          <a:prstGeom prst="rect">
            <a:avLst/>
          </a:prstGeom>
          <a:noFill/>
        </p:spPr>
        <p:txBody>
          <a:bodyPr wrap="square">
            <a:spAutoFit/>
          </a:bodyPr>
          <a:lstStyle/>
          <a:p>
            <a:r>
              <a:rPr lang="fr-MA" sz="2000" b="1" dirty="0">
                <a:solidFill>
                  <a:srgbClr val="00B050"/>
                </a:solidFill>
                <a:effectLst/>
                <a:latin typeface="Times New Roman" panose="02020603050405020304" pitchFamily="18" charset="0"/>
                <a:cs typeface="Times New Roman" panose="02020603050405020304" pitchFamily="18" charset="0"/>
              </a:rPr>
              <a:t>Influence des facteurs climatiques sur la répartition des végétaux.</a:t>
            </a:r>
          </a:p>
        </p:txBody>
      </p:sp>
    </p:spTree>
    <p:extLst>
      <p:ext uri="{BB962C8B-B14F-4D97-AF65-F5344CB8AC3E}">
        <p14:creationId xmlns:p14="http://schemas.microsoft.com/office/powerpoint/2010/main" val="3150861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67E1936-9D37-BF28-E458-901D71609928}"/>
              </a:ext>
            </a:extLst>
          </p:cNvPr>
          <p:cNvSpPr txBox="1"/>
          <p:nvPr/>
        </p:nvSpPr>
        <p:spPr>
          <a:xfrm>
            <a:off x="404739" y="950909"/>
            <a:ext cx="10883900" cy="707886"/>
          </a:xfrm>
          <a:prstGeom prst="rect">
            <a:avLst/>
          </a:prstGeom>
          <a:noFill/>
        </p:spPr>
        <p:txBody>
          <a:bodyPr wrap="square">
            <a:spAutoFit/>
          </a:bodyPr>
          <a:lstStyle/>
          <a:p>
            <a:r>
              <a:rPr lang="fr-MA" sz="2000" dirty="0">
                <a:solidFill>
                  <a:srgbClr val="000000"/>
                </a:solidFill>
                <a:effectLst/>
                <a:latin typeface="Times New Roman" panose="02020603050405020304" pitchFamily="18" charset="0"/>
                <a:cs typeface="Times New Roman" panose="02020603050405020304" pitchFamily="18" charset="0"/>
              </a:rPr>
              <a:t>Pour déterminer l'influence des facteurs climatiques sur la répartition </a:t>
            </a:r>
            <a:r>
              <a:rPr lang="fr-MA" sz="2000" b="1" u="sng" dirty="0">
                <a:solidFill>
                  <a:srgbClr val="000000"/>
                </a:solidFill>
                <a:effectLst/>
                <a:latin typeface="Times New Roman" panose="02020603050405020304" pitchFamily="18" charset="0"/>
                <a:cs typeface="Times New Roman" panose="02020603050405020304" pitchFamily="18" charset="0"/>
              </a:rPr>
              <a:t>des cédraies </a:t>
            </a:r>
            <a:r>
              <a:rPr lang="fr-MA" sz="2000" dirty="0">
                <a:solidFill>
                  <a:srgbClr val="000000"/>
                </a:solidFill>
                <a:effectLst/>
                <a:latin typeface="Times New Roman" panose="02020603050405020304" pitchFamily="18" charset="0"/>
                <a:cs typeface="Times New Roman" panose="02020603050405020304" pitchFamily="18" charset="0"/>
              </a:rPr>
              <a:t>au Maroc, on propose les études suivantes :</a:t>
            </a:r>
          </a:p>
        </p:txBody>
      </p:sp>
      <p:pic>
        <p:nvPicPr>
          <p:cNvPr id="7" name="Image 6" descr="Une image contenant texte, capture d’écran, Police, nombre&#10;&#10;Le contenu généré par l’IA peut être incorrect.">
            <a:extLst>
              <a:ext uri="{FF2B5EF4-FFF2-40B4-BE49-F238E27FC236}">
                <a16:creationId xmlns:a16="http://schemas.microsoft.com/office/drawing/2014/main" id="{A66E580E-1A81-BC98-FC9D-A7439AA511B9}"/>
              </a:ext>
            </a:extLst>
          </p:cNvPr>
          <p:cNvPicPr>
            <a:picLocks noChangeAspect="1"/>
          </p:cNvPicPr>
          <p:nvPr/>
        </p:nvPicPr>
        <p:blipFill>
          <a:blip r:embed="rId3"/>
          <a:stretch>
            <a:fillRect/>
          </a:stretch>
        </p:blipFill>
        <p:spPr>
          <a:xfrm>
            <a:off x="469900" y="1687066"/>
            <a:ext cx="6985000" cy="3764105"/>
          </a:xfrm>
          <a:prstGeom prst="rect">
            <a:avLst/>
          </a:prstGeom>
        </p:spPr>
      </p:pic>
      <p:sp>
        <p:nvSpPr>
          <p:cNvPr id="9" name="ZoneTexte 8">
            <a:extLst>
              <a:ext uri="{FF2B5EF4-FFF2-40B4-BE49-F238E27FC236}">
                <a16:creationId xmlns:a16="http://schemas.microsoft.com/office/drawing/2014/main" id="{266CC49D-4878-6F3D-A9C9-FDA2B1E388E3}"/>
              </a:ext>
            </a:extLst>
          </p:cNvPr>
          <p:cNvSpPr txBox="1"/>
          <p:nvPr/>
        </p:nvSpPr>
        <p:spPr>
          <a:xfrm>
            <a:off x="8077200" y="2413337"/>
            <a:ext cx="3086100" cy="2031325"/>
          </a:xfrm>
          <a:prstGeom prst="rect">
            <a:avLst/>
          </a:prstGeom>
          <a:solidFill>
            <a:schemeClr val="bg1">
              <a:lumMod val="95000"/>
            </a:schemeClr>
          </a:solidFill>
          <a:ln>
            <a:noFill/>
          </a:ln>
        </p:spPr>
        <p:txBody>
          <a:bodyPr wrap="square">
            <a:spAutoFit/>
          </a:bodyPr>
          <a:lstStyle/>
          <a:p>
            <a:r>
              <a:rPr lang="fr-MA" dirty="0">
                <a:solidFill>
                  <a:srgbClr val="000000"/>
                </a:solidFill>
                <a:effectLst/>
                <a:latin typeface="Helvetica" pitchFamily="2" charset="0"/>
              </a:rPr>
              <a:t>D'après le tableau 1, on constate que </a:t>
            </a:r>
            <a:r>
              <a:rPr lang="fr-MA" b="1" u="sng" dirty="0">
                <a:solidFill>
                  <a:srgbClr val="000000"/>
                </a:solidFill>
                <a:effectLst/>
                <a:latin typeface="Helvetica" pitchFamily="2" charset="0"/>
              </a:rPr>
              <a:t>le cèdre </a:t>
            </a:r>
            <a:r>
              <a:rPr lang="fr-MA" dirty="0">
                <a:solidFill>
                  <a:srgbClr val="000000"/>
                </a:solidFill>
                <a:effectLst/>
                <a:latin typeface="Helvetica" pitchFamily="2" charset="0"/>
              </a:rPr>
              <a:t>pousse aussi bien dans les sols siliceux que dans les sols calcaires. On peut dire donc que le cèdre est indifférent à la nature du sol.</a:t>
            </a:r>
            <a:endParaRPr lang="fr-FR" dirty="0"/>
          </a:p>
        </p:txBody>
      </p:sp>
      <p:sp>
        <p:nvSpPr>
          <p:cNvPr id="10" name="Accolade ouvrante 9">
            <a:extLst>
              <a:ext uri="{FF2B5EF4-FFF2-40B4-BE49-F238E27FC236}">
                <a16:creationId xmlns:a16="http://schemas.microsoft.com/office/drawing/2014/main" id="{5EB38F6F-B752-5AF8-E7D4-6B1F8EC86207}"/>
              </a:ext>
            </a:extLst>
          </p:cNvPr>
          <p:cNvSpPr/>
          <p:nvPr/>
        </p:nvSpPr>
        <p:spPr>
          <a:xfrm>
            <a:off x="7543800" y="2228850"/>
            <a:ext cx="889000" cy="2400300"/>
          </a:xfrm>
          <a:prstGeom prst="leftBrace">
            <a:avLst>
              <a:gd name="adj1" fmla="val 21586"/>
              <a:gd name="adj2" fmla="val 50000"/>
            </a:avLst>
          </a:prstGeom>
          <a:noFill/>
          <a:ln w="57150">
            <a:solidFill>
              <a:srgbClr val="00206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12" name="ZoneTexte 11">
            <a:extLst>
              <a:ext uri="{FF2B5EF4-FFF2-40B4-BE49-F238E27FC236}">
                <a16:creationId xmlns:a16="http://schemas.microsoft.com/office/drawing/2014/main" id="{60B3A951-42C2-6953-3797-42A88E26A280}"/>
              </a:ext>
            </a:extLst>
          </p:cNvPr>
          <p:cNvSpPr txBox="1"/>
          <p:nvPr/>
        </p:nvSpPr>
        <p:spPr>
          <a:xfrm>
            <a:off x="1003300" y="5537759"/>
            <a:ext cx="6096000" cy="369332"/>
          </a:xfrm>
          <a:prstGeom prst="rect">
            <a:avLst/>
          </a:prstGeom>
          <a:noFill/>
        </p:spPr>
        <p:txBody>
          <a:bodyPr wrap="square">
            <a:spAutoFit/>
          </a:bodyPr>
          <a:lstStyle/>
          <a:p>
            <a:r>
              <a:rPr lang="fr-MA" dirty="0">
                <a:solidFill>
                  <a:srgbClr val="01154D"/>
                </a:solidFill>
                <a:latin typeface="Times New Roman" panose="02020603050405020304" pitchFamily="18" charset="0"/>
                <a:cs typeface="Times New Roman" panose="02020603050405020304" pitchFamily="18" charset="0"/>
              </a:rPr>
              <a:t>Tableau</a:t>
            </a:r>
            <a:r>
              <a:rPr lang="fr-MA" sz="1800" dirty="0">
                <a:solidFill>
                  <a:srgbClr val="01154D"/>
                </a:solidFill>
                <a:effectLst/>
                <a:latin typeface="Times New Roman" panose="02020603050405020304" pitchFamily="18" charset="0"/>
                <a:cs typeface="Times New Roman" panose="02020603050405020304" pitchFamily="18" charset="0"/>
              </a:rPr>
              <a:t>1: Nature du sol de quelques cédraies au Maroc</a:t>
            </a:r>
          </a:p>
        </p:txBody>
      </p:sp>
      <p:sp>
        <p:nvSpPr>
          <p:cNvPr id="13" name="ZoneTexte 12">
            <a:extLst>
              <a:ext uri="{FF2B5EF4-FFF2-40B4-BE49-F238E27FC236}">
                <a16:creationId xmlns:a16="http://schemas.microsoft.com/office/drawing/2014/main" id="{DD8AB0E0-21F9-94E7-C695-947FA3DFE174}"/>
              </a:ext>
            </a:extLst>
          </p:cNvPr>
          <p:cNvSpPr txBox="1"/>
          <p:nvPr/>
        </p:nvSpPr>
        <p:spPr>
          <a:xfrm>
            <a:off x="281353" y="65717"/>
            <a:ext cx="13434647" cy="584775"/>
          </a:xfrm>
          <a:prstGeom prst="rect">
            <a:avLst/>
          </a:prstGeom>
          <a:noFill/>
        </p:spPr>
        <p:txBody>
          <a:bodyPr wrap="square">
            <a:spAutoFit/>
          </a:bodyPr>
          <a:lstStyle/>
          <a:p>
            <a:r>
              <a:rPr lang="fr-MA" sz="3200" b="1" dirty="0">
                <a:solidFill>
                  <a:srgbClr val="FF0000"/>
                </a:solidFill>
                <a:latin typeface="Times New Roman" panose="02020603050405020304" pitchFamily="18" charset="0"/>
                <a:cs typeface="Times New Roman" panose="02020603050405020304" pitchFamily="18" charset="0"/>
              </a:rPr>
              <a:t>Le rôle des facteurs climatiques sur la répartition des êtres vivants</a:t>
            </a:r>
          </a:p>
        </p:txBody>
      </p:sp>
      <p:sp>
        <p:nvSpPr>
          <p:cNvPr id="14" name="ZoneTexte 13">
            <a:extLst>
              <a:ext uri="{FF2B5EF4-FFF2-40B4-BE49-F238E27FC236}">
                <a16:creationId xmlns:a16="http://schemas.microsoft.com/office/drawing/2014/main" id="{848D26EC-0831-A870-4F90-F61B94500CBB}"/>
              </a:ext>
            </a:extLst>
          </p:cNvPr>
          <p:cNvSpPr txBox="1"/>
          <p:nvPr/>
        </p:nvSpPr>
        <p:spPr>
          <a:xfrm>
            <a:off x="1003300" y="543211"/>
            <a:ext cx="7874000" cy="400110"/>
          </a:xfrm>
          <a:prstGeom prst="rect">
            <a:avLst/>
          </a:prstGeom>
          <a:noFill/>
        </p:spPr>
        <p:txBody>
          <a:bodyPr wrap="square">
            <a:spAutoFit/>
          </a:bodyPr>
          <a:lstStyle/>
          <a:p>
            <a:r>
              <a:rPr lang="fr-MA" sz="2000" b="1" dirty="0">
                <a:solidFill>
                  <a:srgbClr val="00B050"/>
                </a:solidFill>
                <a:effectLst/>
                <a:latin typeface="Times New Roman" panose="02020603050405020304" pitchFamily="18" charset="0"/>
                <a:cs typeface="Times New Roman" panose="02020603050405020304" pitchFamily="18" charset="0"/>
              </a:rPr>
              <a:t>Influence des facteurs climatiques sur la répartition des végétaux.</a:t>
            </a:r>
          </a:p>
        </p:txBody>
      </p:sp>
    </p:spTree>
    <p:extLst>
      <p:ext uri="{BB962C8B-B14F-4D97-AF65-F5344CB8AC3E}">
        <p14:creationId xmlns:p14="http://schemas.microsoft.com/office/powerpoint/2010/main" val="3332909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6" presetClass="entr" presetSubtype="16"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3863A307-C700-5525-3536-3B1DEABD12C8}"/>
              </a:ext>
            </a:extLst>
          </p:cNvPr>
          <p:cNvSpPr txBox="1"/>
          <p:nvPr/>
        </p:nvSpPr>
        <p:spPr>
          <a:xfrm>
            <a:off x="8629731" y="2298930"/>
            <a:ext cx="3073399" cy="2585323"/>
          </a:xfrm>
          <a:prstGeom prst="rect">
            <a:avLst/>
          </a:prstGeom>
          <a:solidFill>
            <a:schemeClr val="bg1">
              <a:lumMod val="95000"/>
            </a:schemeClr>
          </a:solidFill>
        </p:spPr>
        <p:txBody>
          <a:bodyPr wrap="square">
            <a:spAutoFit/>
          </a:bodyPr>
          <a:lstStyle/>
          <a:p>
            <a:pPr algn="just"/>
            <a:endParaRPr lang="fr-MA" dirty="0">
              <a:solidFill>
                <a:srgbClr val="000000"/>
              </a:solidFill>
              <a:effectLst/>
              <a:latin typeface="Helvetica" pitchFamily="2" charset="0"/>
            </a:endParaRPr>
          </a:p>
          <a:p>
            <a:pPr algn="just"/>
            <a:r>
              <a:rPr lang="fr-MA" dirty="0">
                <a:solidFill>
                  <a:srgbClr val="000000"/>
                </a:solidFill>
                <a:effectLst/>
                <a:latin typeface="Helvetica" pitchFamily="2" charset="0"/>
              </a:rPr>
              <a:t>D'après le tableau 2, on constate que </a:t>
            </a:r>
            <a:r>
              <a:rPr lang="fr-MA" b="1" u="sng" dirty="0">
                <a:solidFill>
                  <a:srgbClr val="000000"/>
                </a:solidFill>
                <a:effectLst/>
                <a:latin typeface="Helvetica" pitchFamily="2" charset="0"/>
              </a:rPr>
              <a:t>le cèdre </a:t>
            </a:r>
            <a:r>
              <a:rPr lang="fr-MA" dirty="0">
                <a:solidFill>
                  <a:srgbClr val="000000"/>
                </a:solidFill>
                <a:effectLst/>
                <a:latin typeface="Helvetica" pitchFamily="2" charset="0"/>
              </a:rPr>
              <a:t>se développe dans les régions où la moyenne annuelle de</a:t>
            </a:r>
          </a:p>
          <a:p>
            <a:pPr algn="just"/>
            <a:r>
              <a:rPr lang="fr-MA" dirty="0">
                <a:solidFill>
                  <a:srgbClr val="000000"/>
                </a:solidFill>
                <a:effectLst/>
                <a:latin typeface="Helvetica" pitchFamily="2" charset="0"/>
              </a:rPr>
              <a:t>température est faible (&lt;11°C), et les précipitations annuelles sont élevées (&gt;1000 mm/an).</a:t>
            </a:r>
          </a:p>
        </p:txBody>
      </p:sp>
      <p:pic>
        <p:nvPicPr>
          <p:cNvPr id="9" name="Image 8" descr="Une image contenant texte, capture d’écran, Police, nombre&#10;&#10;Le contenu généré par l’IA peut être incorrect.">
            <a:extLst>
              <a:ext uri="{FF2B5EF4-FFF2-40B4-BE49-F238E27FC236}">
                <a16:creationId xmlns:a16="http://schemas.microsoft.com/office/drawing/2014/main" id="{DCD40778-7698-8A47-2F05-573C5C67CD9B}"/>
              </a:ext>
            </a:extLst>
          </p:cNvPr>
          <p:cNvPicPr>
            <a:picLocks noChangeAspect="1"/>
          </p:cNvPicPr>
          <p:nvPr/>
        </p:nvPicPr>
        <p:blipFill>
          <a:blip r:embed="rId3"/>
          <a:srcRect l="1277" r="3135" b="10813"/>
          <a:stretch/>
        </p:blipFill>
        <p:spPr>
          <a:xfrm>
            <a:off x="488870" y="1716440"/>
            <a:ext cx="7392358" cy="3827795"/>
          </a:xfrm>
          <a:prstGeom prst="rect">
            <a:avLst/>
          </a:prstGeom>
        </p:spPr>
      </p:pic>
      <p:sp>
        <p:nvSpPr>
          <p:cNvPr id="10" name="Accolade ouvrante 9">
            <a:extLst>
              <a:ext uri="{FF2B5EF4-FFF2-40B4-BE49-F238E27FC236}">
                <a16:creationId xmlns:a16="http://schemas.microsoft.com/office/drawing/2014/main" id="{9B88BC60-2F1E-830A-CE7F-5CC31417F644}"/>
              </a:ext>
            </a:extLst>
          </p:cNvPr>
          <p:cNvSpPr/>
          <p:nvPr/>
        </p:nvSpPr>
        <p:spPr>
          <a:xfrm>
            <a:off x="7903892" y="2289286"/>
            <a:ext cx="945272" cy="2682101"/>
          </a:xfrm>
          <a:prstGeom prst="leftBrace">
            <a:avLst>
              <a:gd name="adj1" fmla="val 21586"/>
              <a:gd name="adj2" fmla="val 51619"/>
            </a:avLst>
          </a:prstGeom>
          <a:noFill/>
          <a:ln w="57150">
            <a:solidFill>
              <a:srgbClr val="00206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sp>
        <p:nvSpPr>
          <p:cNvPr id="14" name="ZoneTexte 13">
            <a:extLst>
              <a:ext uri="{FF2B5EF4-FFF2-40B4-BE49-F238E27FC236}">
                <a16:creationId xmlns:a16="http://schemas.microsoft.com/office/drawing/2014/main" id="{C6733684-5F44-0F75-3A26-E1FE068B4153}"/>
              </a:ext>
            </a:extLst>
          </p:cNvPr>
          <p:cNvSpPr txBox="1"/>
          <p:nvPr/>
        </p:nvSpPr>
        <p:spPr>
          <a:xfrm>
            <a:off x="1010049" y="5544235"/>
            <a:ext cx="6096000" cy="369332"/>
          </a:xfrm>
          <a:prstGeom prst="rect">
            <a:avLst/>
          </a:prstGeom>
          <a:noFill/>
        </p:spPr>
        <p:txBody>
          <a:bodyPr wrap="square">
            <a:spAutoFit/>
          </a:bodyPr>
          <a:lstStyle/>
          <a:p>
            <a:r>
              <a:rPr lang="fr-MA" dirty="0">
                <a:solidFill>
                  <a:srgbClr val="01154D"/>
                </a:solidFill>
                <a:latin typeface="Times New Roman" panose="02020603050405020304" pitchFamily="18" charset="0"/>
                <a:cs typeface="Times New Roman" panose="02020603050405020304" pitchFamily="18" charset="0"/>
              </a:rPr>
              <a:t>tableau</a:t>
            </a:r>
            <a:r>
              <a:rPr lang="fr-MA" dirty="0">
                <a:solidFill>
                  <a:srgbClr val="01154D"/>
                </a:solidFill>
                <a:effectLst/>
                <a:latin typeface="Times New Roman" panose="02020603050405020304" pitchFamily="18" charset="0"/>
                <a:cs typeface="Times New Roman" panose="02020603050405020304" pitchFamily="18" charset="0"/>
              </a:rPr>
              <a:t> 2: Données climatiques de quelques stations au Maroc</a:t>
            </a:r>
          </a:p>
        </p:txBody>
      </p:sp>
      <p:sp>
        <p:nvSpPr>
          <p:cNvPr id="15" name="ZoneTexte 14">
            <a:extLst>
              <a:ext uri="{FF2B5EF4-FFF2-40B4-BE49-F238E27FC236}">
                <a16:creationId xmlns:a16="http://schemas.microsoft.com/office/drawing/2014/main" id="{55B6107C-C391-5DE9-EE4A-9DB63A9D3975}"/>
              </a:ext>
            </a:extLst>
          </p:cNvPr>
          <p:cNvSpPr txBox="1"/>
          <p:nvPr/>
        </p:nvSpPr>
        <p:spPr>
          <a:xfrm>
            <a:off x="404739" y="950909"/>
            <a:ext cx="10883900" cy="707886"/>
          </a:xfrm>
          <a:prstGeom prst="rect">
            <a:avLst/>
          </a:prstGeom>
          <a:noFill/>
        </p:spPr>
        <p:txBody>
          <a:bodyPr wrap="square">
            <a:spAutoFit/>
          </a:bodyPr>
          <a:lstStyle/>
          <a:p>
            <a:r>
              <a:rPr lang="fr-MA" sz="2000" dirty="0">
                <a:solidFill>
                  <a:srgbClr val="000000"/>
                </a:solidFill>
                <a:effectLst/>
                <a:latin typeface="Times New Roman" panose="02020603050405020304" pitchFamily="18" charset="0"/>
                <a:cs typeface="Times New Roman" panose="02020603050405020304" pitchFamily="18" charset="0"/>
              </a:rPr>
              <a:t>Pour déterminer l'influence des facteurs climatiques sur la répartition </a:t>
            </a:r>
            <a:r>
              <a:rPr lang="fr-MA" sz="2000" b="1" u="sng" dirty="0">
                <a:solidFill>
                  <a:srgbClr val="000000"/>
                </a:solidFill>
                <a:effectLst/>
                <a:latin typeface="Times New Roman" panose="02020603050405020304" pitchFamily="18" charset="0"/>
                <a:cs typeface="Times New Roman" panose="02020603050405020304" pitchFamily="18" charset="0"/>
              </a:rPr>
              <a:t>des cédraies </a:t>
            </a:r>
            <a:r>
              <a:rPr lang="fr-MA" sz="2000" dirty="0">
                <a:solidFill>
                  <a:srgbClr val="000000"/>
                </a:solidFill>
                <a:effectLst/>
                <a:latin typeface="Times New Roman" panose="02020603050405020304" pitchFamily="18" charset="0"/>
                <a:cs typeface="Times New Roman" panose="02020603050405020304" pitchFamily="18" charset="0"/>
              </a:rPr>
              <a:t>au Maroc, on propose les études suivantes :</a:t>
            </a:r>
          </a:p>
        </p:txBody>
      </p:sp>
      <p:sp>
        <p:nvSpPr>
          <p:cNvPr id="16" name="ZoneTexte 15">
            <a:extLst>
              <a:ext uri="{FF2B5EF4-FFF2-40B4-BE49-F238E27FC236}">
                <a16:creationId xmlns:a16="http://schemas.microsoft.com/office/drawing/2014/main" id="{7CBC9438-9A5B-C23D-CB4C-74F08B9B469F}"/>
              </a:ext>
            </a:extLst>
          </p:cNvPr>
          <p:cNvSpPr txBox="1"/>
          <p:nvPr/>
        </p:nvSpPr>
        <p:spPr>
          <a:xfrm>
            <a:off x="98474" y="65717"/>
            <a:ext cx="12093525" cy="584775"/>
          </a:xfrm>
          <a:prstGeom prst="rect">
            <a:avLst/>
          </a:prstGeom>
          <a:noFill/>
        </p:spPr>
        <p:txBody>
          <a:bodyPr wrap="square">
            <a:spAutoFit/>
          </a:bodyPr>
          <a:lstStyle/>
          <a:p>
            <a:r>
              <a:rPr lang="fr-MA" sz="3200" b="1" dirty="0">
                <a:solidFill>
                  <a:srgbClr val="FF0000"/>
                </a:solidFill>
                <a:latin typeface="Times New Roman" panose="02020603050405020304" pitchFamily="18" charset="0"/>
                <a:cs typeface="Times New Roman" panose="02020603050405020304" pitchFamily="18" charset="0"/>
              </a:rPr>
              <a:t>Le rôle des facteurs climatiques sur la répartition des êtres vivants</a:t>
            </a:r>
          </a:p>
        </p:txBody>
      </p:sp>
      <p:sp>
        <p:nvSpPr>
          <p:cNvPr id="17" name="ZoneTexte 16">
            <a:extLst>
              <a:ext uri="{FF2B5EF4-FFF2-40B4-BE49-F238E27FC236}">
                <a16:creationId xmlns:a16="http://schemas.microsoft.com/office/drawing/2014/main" id="{3EB625CD-6B96-E0EB-9AD2-C20700402945}"/>
              </a:ext>
            </a:extLst>
          </p:cNvPr>
          <p:cNvSpPr txBox="1"/>
          <p:nvPr/>
        </p:nvSpPr>
        <p:spPr>
          <a:xfrm>
            <a:off x="1003300" y="543211"/>
            <a:ext cx="7874000" cy="400110"/>
          </a:xfrm>
          <a:prstGeom prst="rect">
            <a:avLst/>
          </a:prstGeom>
          <a:noFill/>
        </p:spPr>
        <p:txBody>
          <a:bodyPr wrap="square">
            <a:spAutoFit/>
          </a:bodyPr>
          <a:lstStyle/>
          <a:p>
            <a:r>
              <a:rPr lang="fr-MA" sz="2000" b="1" dirty="0">
                <a:solidFill>
                  <a:srgbClr val="00B050"/>
                </a:solidFill>
                <a:effectLst/>
                <a:latin typeface="Times New Roman" panose="02020603050405020304" pitchFamily="18" charset="0"/>
                <a:cs typeface="Times New Roman" panose="02020603050405020304" pitchFamily="18" charset="0"/>
              </a:rPr>
              <a:t>Influence des facteurs climatiques sur la répartition des végétaux.</a:t>
            </a:r>
          </a:p>
        </p:txBody>
      </p:sp>
    </p:spTree>
    <p:extLst>
      <p:ext uri="{BB962C8B-B14F-4D97-AF65-F5344CB8AC3E}">
        <p14:creationId xmlns:p14="http://schemas.microsoft.com/office/powerpoint/2010/main" val="30904256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texte, capture d’écran, nombre, calendrier&#10;&#10;Le contenu généré par l’IA peut être incorrect.">
            <a:extLst>
              <a:ext uri="{FF2B5EF4-FFF2-40B4-BE49-F238E27FC236}">
                <a16:creationId xmlns:a16="http://schemas.microsoft.com/office/drawing/2014/main" id="{5D2313D9-7226-C5E6-7ED5-EA300E36346E}"/>
              </a:ext>
            </a:extLst>
          </p:cNvPr>
          <p:cNvPicPr>
            <a:picLocks noChangeAspect="1"/>
          </p:cNvPicPr>
          <p:nvPr/>
        </p:nvPicPr>
        <p:blipFill>
          <a:blip r:embed="rId3"/>
          <a:srcRect t="1573" r="1776" b="2118"/>
          <a:stretch/>
        </p:blipFill>
        <p:spPr>
          <a:xfrm>
            <a:off x="461432" y="1416605"/>
            <a:ext cx="5981701" cy="3152011"/>
          </a:xfrm>
          <a:prstGeom prst="rect">
            <a:avLst/>
          </a:prstGeom>
        </p:spPr>
      </p:pic>
      <p:pic>
        <p:nvPicPr>
          <p:cNvPr id="8" name="Image 7" descr="Une image contenant texte, ligne, Tracé, diagramme&#10;&#10;Le contenu généré par l’IA peut être incorrect.">
            <a:extLst>
              <a:ext uri="{FF2B5EF4-FFF2-40B4-BE49-F238E27FC236}">
                <a16:creationId xmlns:a16="http://schemas.microsoft.com/office/drawing/2014/main" id="{FA8439DC-4436-9D4D-E991-BF8F7BA719E0}"/>
              </a:ext>
            </a:extLst>
          </p:cNvPr>
          <p:cNvPicPr>
            <a:picLocks noChangeAspect="1"/>
          </p:cNvPicPr>
          <p:nvPr/>
        </p:nvPicPr>
        <p:blipFill>
          <a:blip r:embed="rId4"/>
          <a:srcRect r="2455" b="5847"/>
          <a:stretch/>
        </p:blipFill>
        <p:spPr>
          <a:xfrm>
            <a:off x="6443133" y="1388050"/>
            <a:ext cx="5202767" cy="3152010"/>
          </a:xfrm>
          <a:prstGeom prst="rect">
            <a:avLst/>
          </a:prstGeom>
        </p:spPr>
      </p:pic>
      <p:sp>
        <p:nvSpPr>
          <p:cNvPr id="10" name="ZoneTexte 9">
            <a:extLst>
              <a:ext uri="{FF2B5EF4-FFF2-40B4-BE49-F238E27FC236}">
                <a16:creationId xmlns:a16="http://schemas.microsoft.com/office/drawing/2014/main" id="{62C1E04D-811C-DB2E-E29F-3B30CF10D893}"/>
              </a:ext>
            </a:extLst>
          </p:cNvPr>
          <p:cNvSpPr txBox="1"/>
          <p:nvPr/>
        </p:nvSpPr>
        <p:spPr>
          <a:xfrm>
            <a:off x="168812" y="141917"/>
            <a:ext cx="12023187" cy="584775"/>
          </a:xfrm>
          <a:prstGeom prst="rect">
            <a:avLst/>
          </a:prstGeom>
          <a:noFill/>
        </p:spPr>
        <p:txBody>
          <a:bodyPr wrap="square">
            <a:spAutoFit/>
          </a:bodyPr>
          <a:lstStyle/>
          <a:p>
            <a:r>
              <a:rPr lang="fr-MA" sz="3200" b="1" dirty="0">
                <a:solidFill>
                  <a:srgbClr val="FF0000"/>
                </a:solidFill>
                <a:latin typeface="Times New Roman" panose="02020603050405020304" pitchFamily="18" charset="0"/>
                <a:cs typeface="Times New Roman" panose="02020603050405020304" pitchFamily="18" charset="0"/>
              </a:rPr>
              <a:t>Le rôle des facteurs climatiques sur la répartition des êtres vivants</a:t>
            </a:r>
          </a:p>
        </p:txBody>
      </p:sp>
      <p:sp>
        <p:nvSpPr>
          <p:cNvPr id="11" name="ZoneTexte 10">
            <a:extLst>
              <a:ext uri="{FF2B5EF4-FFF2-40B4-BE49-F238E27FC236}">
                <a16:creationId xmlns:a16="http://schemas.microsoft.com/office/drawing/2014/main" id="{C2B0379D-E4D9-E828-763A-DEA43EBBF2F4}"/>
              </a:ext>
            </a:extLst>
          </p:cNvPr>
          <p:cNvSpPr txBox="1"/>
          <p:nvPr/>
        </p:nvSpPr>
        <p:spPr>
          <a:xfrm>
            <a:off x="922997" y="755247"/>
            <a:ext cx="7874000" cy="400110"/>
          </a:xfrm>
          <a:prstGeom prst="rect">
            <a:avLst/>
          </a:prstGeom>
          <a:noFill/>
        </p:spPr>
        <p:txBody>
          <a:bodyPr wrap="square">
            <a:spAutoFit/>
          </a:bodyPr>
          <a:lstStyle/>
          <a:p>
            <a:r>
              <a:rPr lang="fr-MA" sz="2000" b="1" dirty="0">
                <a:solidFill>
                  <a:srgbClr val="00B050"/>
                </a:solidFill>
                <a:effectLst/>
                <a:latin typeface="Times New Roman" panose="02020603050405020304" pitchFamily="18" charset="0"/>
                <a:cs typeface="Times New Roman" panose="02020603050405020304" pitchFamily="18" charset="0"/>
              </a:rPr>
              <a:t>Influence des facteurs climatiques sur la répartition des végétaux.</a:t>
            </a:r>
          </a:p>
        </p:txBody>
      </p:sp>
      <p:sp>
        <p:nvSpPr>
          <p:cNvPr id="12" name="Rectangle : avec coin arrondi 11">
            <a:extLst>
              <a:ext uri="{FF2B5EF4-FFF2-40B4-BE49-F238E27FC236}">
                <a16:creationId xmlns:a16="http://schemas.microsoft.com/office/drawing/2014/main" id="{AACCD5EF-77A5-0FCA-2B05-974D8CE998DC}"/>
              </a:ext>
            </a:extLst>
          </p:cNvPr>
          <p:cNvSpPr/>
          <p:nvPr/>
        </p:nvSpPr>
        <p:spPr>
          <a:xfrm>
            <a:off x="440266" y="4861654"/>
            <a:ext cx="11311468" cy="1907927"/>
          </a:xfrm>
          <a:prstGeom prst="round1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a:buFont typeface="Wingdings" pitchFamily="2" charset="2"/>
              <a:buChar char="v"/>
            </a:pPr>
            <a:r>
              <a:rPr lang="fr-MA" sz="2000" dirty="0">
                <a:solidFill>
                  <a:srgbClr val="000000"/>
                </a:solidFill>
                <a:effectLst/>
                <a:latin typeface="Times New Roman" panose="02020603050405020304" pitchFamily="18" charset="0"/>
                <a:cs typeface="Times New Roman" panose="02020603050405020304" pitchFamily="18" charset="0"/>
              </a:rPr>
              <a:t>L'absence </a:t>
            </a:r>
            <a:r>
              <a:rPr lang="fr-MA" sz="2000" b="1" dirty="0">
                <a:solidFill>
                  <a:srgbClr val="000000"/>
                </a:solidFill>
                <a:effectLst/>
                <a:latin typeface="Times New Roman" panose="02020603050405020304" pitchFamily="18" charset="0"/>
                <a:cs typeface="Times New Roman" panose="02020603050405020304" pitchFamily="18" charset="0"/>
              </a:rPr>
              <a:t>du cèdre </a:t>
            </a:r>
            <a:r>
              <a:rPr lang="fr-MA" sz="2000" dirty="0">
                <a:solidFill>
                  <a:srgbClr val="000000"/>
                </a:solidFill>
                <a:effectLst/>
                <a:latin typeface="Times New Roman" panose="02020603050405020304" pitchFamily="18" charset="0"/>
                <a:cs typeface="Times New Roman" panose="02020603050405020304" pitchFamily="18" charset="0"/>
              </a:rPr>
              <a:t>dans la station de Tanger et s'explique par : Les précipitations sont insuffisantes</a:t>
            </a:r>
          </a:p>
          <a:p>
            <a:pPr algn="just"/>
            <a:r>
              <a:rPr lang="fr-MA" sz="2000" dirty="0">
                <a:solidFill>
                  <a:srgbClr val="000000"/>
                </a:solidFill>
                <a:effectLst/>
                <a:latin typeface="Times New Roman" panose="02020603050405020304" pitchFamily="18" charset="0"/>
                <a:cs typeface="Times New Roman" panose="02020603050405020304" pitchFamily="18" charset="0"/>
              </a:rPr>
              <a:t>(Ne dépassent pas 1000mm/an) et la période de sécheresse dans cette station est très prolongée (Dépasse</a:t>
            </a:r>
          </a:p>
          <a:p>
            <a:pPr algn="just"/>
            <a:r>
              <a:rPr lang="fr-MA" sz="2000" dirty="0">
                <a:solidFill>
                  <a:srgbClr val="000000"/>
                </a:solidFill>
                <a:effectLst/>
                <a:latin typeface="Times New Roman" panose="02020603050405020304" pitchFamily="18" charset="0"/>
                <a:cs typeface="Times New Roman" panose="02020603050405020304" pitchFamily="18" charset="0"/>
              </a:rPr>
              <a:t>3 mois) et puisque les racines du cèdre se propagent horizontalement, cela les empêche d'arriver jusqu'au nappe phréatique pour absorber l'eau sous-terraine.</a:t>
            </a:r>
          </a:p>
        </p:txBody>
      </p:sp>
    </p:spTree>
    <p:extLst>
      <p:ext uri="{BB962C8B-B14F-4D97-AF65-F5344CB8AC3E}">
        <p14:creationId xmlns:p14="http://schemas.microsoft.com/office/powerpoint/2010/main" val="10119518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8FAACDEB-4BF3-2EC2-56E7-CE293B26648A}"/>
              </a:ext>
            </a:extLst>
          </p:cNvPr>
          <p:cNvSpPr txBox="1"/>
          <p:nvPr/>
        </p:nvSpPr>
        <p:spPr>
          <a:xfrm>
            <a:off x="139700" y="950168"/>
            <a:ext cx="5562600" cy="400110"/>
          </a:xfrm>
          <a:prstGeom prst="rect">
            <a:avLst/>
          </a:prstGeom>
          <a:noFill/>
        </p:spPr>
        <p:txBody>
          <a:bodyPr wrap="square">
            <a:spAutoFit/>
          </a:bodyPr>
          <a:lstStyle/>
          <a:p>
            <a:r>
              <a:rPr lang="fr-MA" sz="2000" b="1" u="sng" dirty="0">
                <a:solidFill>
                  <a:schemeClr val="accent1">
                    <a:lumMod val="75000"/>
                  </a:schemeClr>
                </a:solidFill>
                <a:latin typeface="Times New Roman" panose="02020603050405020304" pitchFamily="18" charset="0"/>
                <a:cs typeface="Times New Roman" panose="02020603050405020304" pitchFamily="18" charset="0"/>
              </a:rPr>
              <a:t>La Répartition de l’Arganier (</a:t>
            </a:r>
            <a:r>
              <a:rPr lang="fr-MA" sz="2000" b="1" u="sng" dirty="0" err="1">
                <a:solidFill>
                  <a:schemeClr val="accent1">
                    <a:lumMod val="75000"/>
                  </a:schemeClr>
                </a:solidFill>
                <a:latin typeface="Times New Roman" panose="02020603050405020304" pitchFamily="18" charset="0"/>
                <a:cs typeface="Times New Roman" panose="02020603050405020304" pitchFamily="18" charset="0"/>
              </a:rPr>
              <a:t>Argania</a:t>
            </a:r>
            <a:r>
              <a:rPr lang="fr-MA" sz="2000" b="1" u="sng" dirty="0">
                <a:solidFill>
                  <a:schemeClr val="accent1">
                    <a:lumMod val="75000"/>
                  </a:schemeClr>
                </a:solidFill>
                <a:latin typeface="Times New Roman" panose="02020603050405020304" pitchFamily="18" charset="0"/>
                <a:cs typeface="Times New Roman" panose="02020603050405020304" pitchFamily="18" charset="0"/>
              </a:rPr>
              <a:t> </a:t>
            </a:r>
            <a:r>
              <a:rPr lang="fr-MA" sz="2000" b="1" u="sng" dirty="0" err="1">
                <a:solidFill>
                  <a:schemeClr val="accent1">
                    <a:lumMod val="75000"/>
                  </a:schemeClr>
                </a:solidFill>
                <a:latin typeface="Times New Roman" panose="02020603050405020304" pitchFamily="18" charset="0"/>
                <a:cs typeface="Times New Roman" panose="02020603050405020304" pitchFamily="18" charset="0"/>
              </a:rPr>
              <a:t>spinosa</a:t>
            </a:r>
            <a:r>
              <a:rPr lang="fr-MA" sz="2000" b="1" u="sng" dirty="0">
                <a:solidFill>
                  <a:schemeClr val="accent1">
                    <a:lumMod val="75000"/>
                  </a:schemeClr>
                </a:solidFill>
                <a:latin typeface="Times New Roman" panose="02020603050405020304" pitchFamily="18" charset="0"/>
                <a:cs typeface="Times New Roman" panose="02020603050405020304" pitchFamily="18" charset="0"/>
              </a:rPr>
              <a:t>):</a:t>
            </a:r>
          </a:p>
        </p:txBody>
      </p:sp>
      <p:sp>
        <p:nvSpPr>
          <p:cNvPr id="7" name="ZoneTexte 6">
            <a:extLst>
              <a:ext uri="{FF2B5EF4-FFF2-40B4-BE49-F238E27FC236}">
                <a16:creationId xmlns:a16="http://schemas.microsoft.com/office/drawing/2014/main" id="{7C6BCDB7-2B23-D705-CECE-3A6DBD2FD097}"/>
              </a:ext>
            </a:extLst>
          </p:cNvPr>
          <p:cNvSpPr txBox="1"/>
          <p:nvPr/>
        </p:nvSpPr>
        <p:spPr>
          <a:xfrm>
            <a:off x="336550" y="1529140"/>
            <a:ext cx="5168900" cy="3170099"/>
          </a:xfrm>
          <a:prstGeom prst="rect">
            <a:avLst/>
          </a:prstGeom>
          <a:noFill/>
        </p:spPr>
        <p:txBody>
          <a:bodyPr wrap="square">
            <a:spAutoFit/>
          </a:bodyPr>
          <a:lstStyle/>
          <a:p>
            <a:pPr algn="just"/>
            <a:r>
              <a:rPr lang="fr-MA" sz="2000" dirty="0">
                <a:solidFill>
                  <a:srgbClr val="000000"/>
                </a:solidFill>
                <a:effectLst/>
                <a:latin typeface="Times New Roman" panose="02020603050405020304" pitchFamily="18" charset="0"/>
                <a:cs typeface="Times New Roman" panose="02020603050405020304" pitchFamily="18" charset="0"/>
              </a:rPr>
              <a:t>On retrouve</a:t>
            </a:r>
            <a:r>
              <a:rPr lang="fr-MA" sz="2000" b="1" dirty="0">
                <a:solidFill>
                  <a:srgbClr val="000000"/>
                </a:solidFill>
                <a:effectLst/>
                <a:latin typeface="Times New Roman" panose="02020603050405020304" pitchFamily="18" charset="0"/>
                <a:cs typeface="Times New Roman" panose="02020603050405020304" pitchFamily="18" charset="0"/>
              </a:rPr>
              <a:t> l’Arganier </a:t>
            </a:r>
            <a:r>
              <a:rPr lang="fr-MA" sz="2000" dirty="0">
                <a:solidFill>
                  <a:srgbClr val="000000"/>
                </a:solidFill>
                <a:effectLst/>
                <a:latin typeface="Times New Roman" panose="02020603050405020304" pitchFamily="18" charset="0"/>
                <a:cs typeface="Times New Roman" panose="02020603050405020304" pitchFamily="18" charset="0"/>
              </a:rPr>
              <a:t>dans la région de Sous;</a:t>
            </a:r>
          </a:p>
          <a:p>
            <a:pPr algn="just"/>
            <a:r>
              <a:rPr lang="fr-MA" sz="2000" dirty="0">
                <a:solidFill>
                  <a:srgbClr val="000000"/>
                </a:solidFill>
                <a:effectLst/>
                <a:latin typeface="Times New Roman" panose="02020603050405020304" pitchFamily="18" charset="0"/>
                <a:cs typeface="Times New Roman" panose="02020603050405020304" pitchFamily="18" charset="0"/>
              </a:rPr>
              <a:t>repartit sur un territoire de 823000 ha.</a:t>
            </a:r>
          </a:p>
          <a:p>
            <a:pPr algn="just"/>
            <a:r>
              <a:rPr lang="fr-MA" sz="2000" dirty="0">
                <a:solidFill>
                  <a:srgbClr val="000000"/>
                </a:solidFill>
                <a:effectLst/>
                <a:latin typeface="Times New Roman" panose="02020603050405020304" pitchFamily="18" charset="0"/>
                <a:cs typeface="Times New Roman" panose="02020603050405020304" pitchFamily="18" charset="0"/>
              </a:rPr>
              <a:t>L’ Arganier est une espèce endémique au</a:t>
            </a:r>
          </a:p>
          <a:p>
            <a:pPr algn="just"/>
            <a:r>
              <a:rPr lang="fr-MA" sz="2000" dirty="0">
                <a:solidFill>
                  <a:srgbClr val="000000"/>
                </a:solidFill>
                <a:effectLst/>
                <a:latin typeface="Times New Roman" panose="02020603050405020304" pitchFamily="18" charset="0"/>
                <a:cs typeface="Times New Roman" panose="02020603050405020304" pitchFamily="18" charset="0"/>
              </a:rPr>
              <a:t>Maroc, sa taille varie de 8m à 10m et possédant un tronc court et enroulé avec des branches épineuses. Cet arbre pousse sur tous les types de sol, siliceux, calcaire...etc., donc n’est pas influencé par les facteurs édaphiques,</a:t>
            </a:r>
          </a:p>
          <a:p>
            <a:endParaRPr lang="fr-MA" sz="2000" dirty="0">
              <a:solidFill>
                <a:srgbClr val="000000"/>
              </a:solidFill>
              <a:latin typeface="Times New Roman" panose="02020603050405020304" pitchFamily="18" charset="0"/>
              <a:cs typeface="Times New Roman" panose="02020603050405020304" pitchFamily="18" charset="0"/>
            </a:endParaRPr>
          </a:p>
          <a:p>
            <a:endParaRPr lang="fr-MA" sz="2000" dirty="0">
              <a:solidFill>
                <a:srgbClr val="000000"/>
              </a:solidFill>
              <a:effectLst/>
              <a:latin typeface="Times New Roman" panose="02020603050405020304" pitchFamily="18" charset="0"/>
              <a:cs typeface="Times New Roman" panose="02020603050405020304" pitchFamily="18" charset="0"/>
            </a:endParaRPr>
          </a:p>
        </p:txBody>
      </p:sp>
      <p:pic>
        <p:nvPicPr>
          <p:cNvPr id="9" name="Image 8" descr="Une image contenant arbre, plein air, ciel, fruit&#10;&#10;Le contenu généré par l’IA peut être incorrect.">
            <a:extLst>
              <a:ext uri="{FF2B5EF4-FFF2-40B4-BE49-F238E27FC236}">
                <a16:creationId xmlns:a16="http://schemas.microsoft.com/office/drawing/2014/main" id="{12DD74B0-D818-FBAA-2D4E-D268134FBEAA}"/>
              </a:ext>
            </a:extLst>
          </p:cNvPr>
          <p:cNvPicPr>
            <a:picLocks noChangeAspect="1"/>
          </p:cNvPicPr>
          <p:nvPr/>
        </p:nvPicPr>
        <p:blipFill>
          <a:blip r:embed="rId3"/>
          <a:stretch>
            <a:fillRect/>
          </a:stretch>
        </p:blipFill>
        <p:spPr>
          <a:xfrm>
            <a:off x="6096000" y="1150223"/>
            <a:ext cx="5435600" cy="5130443"/>
          </a:xfrm>
          <a:prstGeom prst="rect">
            <a:avLst/>
          </a:prstGeom>
        </p:spPr>
      </p:pic>
      <p:sp>
        <p:nvSpPr>
          <p:cNvPr id="10" name="ZoneTexte 9">
            <a:extLst>
              <a:ext uri="{FF2B5EF4-FFF2-40B4-BE49-F238E27FC236}">
                <a16:creationId xmlns:a16="http://schemas.microsoft.com/office/drawing/2014/main" id="{E1BBF84A-6274-6240-4C4F-F3085E21F4D0}"/>
              </a:ext>
            </a:extLst>
          </p:cNvPr>
          <p:cNvSpPr txBox="1"/>
          <p:nvPr/>
        </p:nvSpPr>
        <p:spPr>
          <a:xfrm>
            <a:off x="139700" y="0"/>
            <a:ext cx="11912599" cy="584775"/>
          </a:xfrm>
          <a:prstGeom prst="rect">
            <a:avLst/>
          </a:prstGeom>
          <a:noFill/>
        </p:spPr>
        <p:txBody>
          <a:bodyPr wrap="square">
            <a:spAutoFit/>
          </a:bodyPr>
          <a:lstStyle/>
          <a:p>
            <a:r>
              <a:rPr lang="fr-MA" sz="3200" b="1" dirty="0">
                <a:solidFill>
                  <a:srgbClr val="FF0000"/>
                </a:solidFill>
                <a:latin typeface="Times New Roman" panose="02020603050405020304" pitchFamily="18" charset="0"/>
                <a:cs typeface="Times New Roman" panose="02020603050405020304" pitchFamily="18" charset="0"/>
              </a:rPr>
              <a:t>Le rôle des facteurs climatiques sur la répartition des êtres vivants</a:t>
            </a:r>
          </a:p>
        </p:txBody>
      </p:sp>
      <p:sp>
        <p:nvSpPr>
          <p:cNvPr id="11" name="ZoneTexte 10">
            <a:extLst>
              <a:ext uri="{FF2B5EF4-FFF2-40B4-BE49-F238E27FC236}">
                <a16:creationId xmlns:a16="http://schemas.microsoft.com/office/drawing/2014/main" id="{F34B7A4B-2CDA-7827-0210-4521BBEB6236}"/>
              </a:ext>
            </a:extLst>
          </p:cNvPr>
          <p:cNvSpPr txBox="1"/>
          <p:nvPr/>
        </p:nvSpPr>
        <p:spPr>
          <a:xfrm>
            <a:off x="774700" y="477494"/>
            <a:ext cx="7874000" cy="400110"/>
          </a:xfrm>
          <a:prstGeom prst="rect">
            <a:avLst/>
          </a:prstGeom>
          <a:noFill/>
        </p:spPr>
        <p:txBody>
          <a:bodyPr wrap="square">
            <a:spAutoFit/>
          </a:bodyPr>
          <a:lstStyle/>
          <a:p>
            <a:r>
              <a:rPr lang="fr-MA" sz="2000" b="1" dirty="0">
                <a:solidFill>
                  <a:srgbClr val="00B050"/>
                </a:solidFill>
                <a:effectLst/>
                <a:latin typeface="Times New Roman" panose="02020603050405020304" pitchFamily="18" charset="0"/>
                <a:cs typeface="Times New Roman" panose="02020603050405020304" pitchFamily="18" charset="0"/>
              </a:rPr>
              <a:t>Influence des facteurs climatiques sur la répartition des végétaux.</a:t>
            </a:r>
          </a:p>
        </p:txBody>
      </p:sp>
      <p:sp>
        <p:nvSpPr>
          <p:cNvPr id="13" name="ZoneTexte 12">
            <a:extLst>
              <a:ext uri="{FF2B5EF4-FFF2-40B4-BE49-F238E27FC236}">
                <a16:creationId xmlns:a16="http://schemas.microsoft.com/office/drawing/2014/main" id="{FC4835A3-D978-1C84-BE64-BD72A5AA5ED7}"/>
              </a:ext>
            </a:extLst>
          </p:cNvPr>
          <p:cNvSpPr txBox="1"/>
          <p:nvPr/>
        </p:nvSpPr>
        <p:spPr>
          <a:xfrm>
            <a:off x="425450" y="4682529"/>
            <a:ext cx="4616450" cy="646331"/>
          </a:xfrm>
          <a:prstGeom prst="rect">
            <a:avLst/>
          </a:prstGeom>
          <a:noFill/>
        </p:spPr>
        <p:txBody>
          <a:bodyPr wrap="square">
            <a:spAutoFit/>
          </a:bodyPr>
          <a:lstStyle/>
          <a:p>
            <a:r>
              <a:rPr lang="fr-MA" sz="1800" dirty="0">
                <a:solidFill>
                  <a:srgbClr val="000000"/>
                </a:solidFill>
                <a:effectLst/>
                <a:latin typeface="Times New Roman" panose="02020603050405020304" pitchFamily="18" charset="0"/>
                <a:cs typeface="Times New Roman" panose="02020603050405020304" pitchFamily="18" charset="0"/>
              </a:rPr>
              <a:t> </a:t>
            </a:r>
            <a:r>
              <a:rPr lang="fr-MA" dirty="0">
                <a:solidFill>
                  <a:srgbClr val="0B5AB2"/>
                </a:solidFill>
                <a:latin typeface="Times New Roman" panose="02020603050405020304" pitchFamily="18" charset="0"/>
                <a:cs typeface="Times New Roman" panose="02020603050405020304" pitchFamily="18" charset="0"/>
              </a:rPr>
              <a:t>A</a:t>
            </a:r>
            <a:r>
              <a:rPr lang="fr-MA" sz="1800" dirty="0">
                <a:solidFill>
                  <a:srgbClr val="0B5AB2"/>
                </a:solidFill>
                <a:effectLst/>
                <a:latin typeface="Times New Roman" panose="02020603050405020304" pitchFamily="18" charset="0"/>
                <a:cs typeface="Times New Roman" panose="02020603050405020304" pitchFamily="18" charset="0"/>
              </a:rPr>
              <a:t>lors</a:t>
            </a:r>
            <a:r>
              <a:rPr lang="fr-MA" sz="1800" dirty="0">
                <a:solidFill>
                  <a:srgbClr val="000000"/>
                </a:solidFill>
                <a:latin typeface="Times New Roman" panose="02020603050405020304" pitchFamily="18" charset="0"/>
                <a:cs typeface="Times New Roman" panose="02020603050405020304" pitchFamily="18" charset="0"/>
              </a:rPr>
              <a:t> </a:t>
            </a:r>
            <a:r>
              <a:rPr lang="fr-MA" sz="1800" dirty="0">
                <a:solidFill>
                  <a:srgbClr val="0B5AB2"/>
                </a:solidFill>
                <a:effectLst/>
                <a:latin typeface="Times New Roman" panose="02020603050405020304" pitchFamily="18" charset="0"/>
                <a:cs typeface="Times New Roman" panose="02020603050405020304" pitchFamily="18" charset="0"/>
              </a:rPr>
              <a:t>pourquoi l’Arganier existe dans des régions limitées ?</a:t>
            </a:r>
          </a:p>
        </p:txBody>
      </p:sp>
    </p:spTree>
    <p:extLst>
      <p:ext uri="{BB962C8B-B14F-4D97-AF65-F5344CB8AC3E}">
        <p14:creationId xmlns:p14="http://schemas.microsoft.com/office/powerpoint/2010/main" val="2039363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E0FAB1EF-3E10-EDF4-F7A2-FB9B99DD8269}"/>
              </a:ext>
            </a:extLst>
          </p:cNvPr>
          <p:cNvSpPr txBox="1"/>
          <p:nvPr/>
        </p:nvSpPr>
        <p:spPr>
          <a:xfrm>
            <a:off x="533400" y="1067438"/>
            <a:ext cx="11176000" cy="1015663"/>
          </a:xfrm>
          <a:prstGeom prst="rect">
            <a:avLst/>
          </a:prstGeom>
          <a:noFill/>
        </p:spPr>
        <p:txBody>
          <a:bodyPr wrap="square">
            <a:spAutoFit/>
          </a:bodyPr>
          <a:lstStyle/>
          <a:p>
            <a:pPr algn="just"/>
            <a:r>
              <a:rPr lang="fr-MA" sz="2000" dirty="0">
                <a:solidFill>
                  <a:srgbClr val="000000"/>
                </a:solidFill>
                <a:effectLst/>
                <a:latin typeface="Times New Roman" panose="02020603050405020304" pitchFamily="18" charset="0"/>
                <a:cs typeface="Times New Roman" panose="02020603050405020304" pitchFamily="18" charset="0"/>
              </a:rPr>
              <a:t>Pour déterminer l’impact du climat sur la répartition de </a:t>
            </a:r>
            <a:r>
              <a:rPr lang="fr-MA" sz="2000" b="1" dirty="0">
                <a:solidFill>
                  <a:srgbClr val="000000"/>
                </a:solidFill>
                <a:effectLst/>
                <a:latin typeface="Times New Roman" panose="02020603050405020304" pitchFamily="18" charset="0"/>
                <a:cs typeface="Times New Roman" panose="02020603050405020304" pitchFamily="18" charset="0"/>
              </a:rPr>
              <a:t>l’Arganier</a:t>
            </a:r>
            <a:r>
              <a:rPr lang="fr-MA" sz="2000" dirty="0">
                <a:solidFill>
                  <a:srgbClr val="000000"/>
                </a:solidFill>
                <a:effectLst/>
                <a:latin typeface="Times New Roman" panose="02020603050405020304" pitchFamily="18" charset="0"/>
                <a:cs typeface="Times New Roman" panose="02020603050405020304" pitchFamily="18" charset="0"/>
              </a:rPr>
              <a:t> au Maroc, des mesures de la pluviométrie et des températures, ont été réalisées dans la station </a:t>
            </a:r>
            <a:r>
              <a:rPr lang="fr-MA" sz="2000" b="1" dirty="0">
                <a:effectLst/>
                <a:latin typeface="Times New Roman" panose="02020603050405020304" pitchFamily="18" charset="0"/>
                <a:cs typeface="Times New Roman" panose="02020603050405020304" pitchFamily="18" charset="0"/>
              </a:rPr>
              <a:t>d’Agadir </a:t>
            </a:r>
            <a:r>
              <a:rPr lang="fr-MA" sz="2000" dirty="0">
                <a:solidFill>
                  <a:srgbClr val="000000"/>
                </a:solidFill>
                <a:effectLst/>
                <a:latin typeface="Times New Roman" panose="02020603050405020304" pitchFamily="18" charset="0"/>
                <a:cs typeface="Times New Roman" panose="02020603050405020304" pitchFamily="18" charset="0"/>
              </a:rPr>
              <a:t>( station caractérisée par la présence de l’Arganier) et la station </a:t>
            </a:r>
            <a:r>
              <a:rPr lang="fr-MA" sz="2000" b="1" dirty="0">
                <a:latin typeface="Times New Roman" panose="02020603050405020304" pitchFamily="18" charset="0"/>
                <a:cs typeface="Times New Roman" panose="02020603050405020304" pitchFamily="18" charset="0"/>
              </a:rPr>
              <a:t>d’</a:t>
            </a:r>
            <a:r>
              <a:rPr lang="fr-MA" sz="2000" b="1" dirty="0" err="1">
                <a:latin typeface="Times New Roman" panose="02020603050405020304" pitchFamily="18" charset="0"/>
                <a:cs typeface="Times New Roman" panose="02020603050405020304" pitchFamily="18" charset="0"/>
              </a:rPr>
              <a:t>Ifrane</a:t>
            </a:r>
            <a:r>
              <a:rPr lang="fr-MA" sz="2000" b="1" dirty="0">
                <a:latin typeface="Times New Roman" panose="02020603050405020304" pitchFamily="18" charset="0"/>
                <a:cs typeface="Times New Roman" panose="02020603050405020304" pitchFamily="18" charset="0"/>
              </a:rPr>
              <a:t> </a:t>
            </a:r>
            <a:r>
              <a:rPr lang="fr-MA" sz="2000" dirty="0">
                <a:solidFill>
                  <a:srgbClr val="000000"/>
                </a:solidFill>
                <a:effectLst/>
                <a:latin typeface="Times New Roman" panose="02020603050405020304" pitchFamily="18" charset="0"/>
                <a:cs typeface="Times New Roman" panose="02020603050405020304" pitchFamily="18" charset="0"/>
              </a:rPr>
              <a:t>( caractérisée par l’absence de l’Arganier).</a:t>
            </a:r>
          </a:p>
        </p:txBody>
      </p:sp>
      <p:pic>
        <p:nvPicPr>
          <p:cNvPr id="7" name="Image 6" descr="Une image contenant texte, capture d’écran, nombre, ligne&#10;&#10;Le contenu généré par l’IA peut être incorrect.">
            <a:extLst>
              <a:ext uri="{FF2B5EF4-FFF2-40B4-BE49-F238E27FC236}">
                <a16:creationId xmlns:a16="http://schemas.microsoft.com/office/drawing/2014/main" id="{A133907A-07BC-5439-E18A-6F07461024BC}"/>
              </a:ext>
            </a:extLst>
          </p:cNvPr>
          <p:cNvPicPr>
            <a:picLocks noChangeAspect="1"/>
          </p:cNvPicPr>
          <p:nvPr/>
        </p:nvPicPr>
        <p:blipFill>
          <a:blip r:embed="rId3"/>
          <a:srcRect l="486" t="3742" r="1540" b="5392"/>
          <a:stretch/>
        </p:blipFill>
        <p:spPr>
          <a:xfrm>
            <a:off x="800100" y="2854733"/>
            <a:ext cx="10642600" cy="3383856"/>
          </a:xfrm>
          <a:prstGeom prst="rect">
            <a:avLst/>
          </a:prstGeom>
        </p:spPr>
      </p:pic>
      <p:sp>
        <p:nvSpPr>
          <p:cNvPr id="9" name="ZoneTexte 8">
            <a:extLst>
              <a:ext uri="{FF2B5EF4-FFF2-40B4-BE49-F238E27FC236}">
                <a16:creationId xmlns:a16="http://schemas.microsoft.com/office/drawing/2014/main" id="{8B93FEC8-F58D-C97B-98FF-FB9D3357E73D}"/>
              </a:ext>
            </a:extLst>
          </p:cNvPr>
          <p:cNvSpPr txBox="1"/>
          <p:nvPr/>
        </p:nvSpPr>
        <p:spPr>
          <a:xfrm>
            <a:off x="228600" y="2461443"/>
            <a:ext cx="6096000" cy="369332"/>
          </a:xfrm>
          <a:prstGeom prst="rect">
            <a:avLst/>
          </a:prstGeom>
          <a:noFill/>
        </p:spPr>
        <p:txBody>
          <a:bodyPr wrap="square">
            <a:spAutoFit/>
          </a:bodyPr>
          <a:lstStyle/>
          <a:p>
            <a:pPr algn="just"/>
            <a:r>
              <a:rPr lang="fr-MA" sz="1800" dirty="0">
                <a:solidFill>
                  <a:srgbClr val="000000"/>
                </a:solidFill>
                <a:effectLst/>
                <a:latin typeface="Times New Roman" panose="02020603050405020304" pitchFamily="18" charset="0"/>
                <a:cs typeface="Times New Roman" panose="02020603050405020304" pitchFamily="18" charset="0"/>
              </a:rPr>
              <a:t>Le tableau ci-dessous présente les résultats obtenus:</a:t>
            </a:r>
          </a:p>
        </p:txBody>
      </p:sp>
      <p:sp>
        <p:nvSpPr>
          <p:cNvPr id="11" name="ZoneTexte 10">
            <a:extLst>
              <a:ext uri="{FF2B5EF4-FFF2-40B4-BE49-F238E27FC236}">
                <a16:creationId xmlns:a16="http://schemas.microsoft.com/office/drawing/2014/main" id="{24E842BA-BC11-916B-5165-C15429E7BA59}"/>
              </a:ext>
            </a:extLst>
          </p:cNvPr>
          <p:cNvSpPr txBox="1"/>
          <p:nvPr/>
        </p:nvSpPr>
        <p:spPr>
          <a:xfrm>
            <a:off x="0" y="34636"/>
            <a:ext cx="11943470" cy="584775"/>
          </a:xfrm>
          <a:prstGeom prst="rect">
            <a:avLst/>
          </a:prstGeom>
          <a:noFill/>
        </p:spPr>
        <p:txBody>
          <a:bodyPr wrap="square">
            <a:spAutoFit/>
          </a:bodyPr>
          <a:lstStyle/>
          <a:p>
            <a:r>
              <a:rPr lang="fr-MA" sz="3200" b="1" dirty="0">
                <a:solidFill>
                  <a:srgbClr val="FF0000"/>
                </a:solidFill>
                <a:latin typeface="Times New Roman" panose="02020603050405020304" pitchFamily="18" charset="0"/>
                <a:cs typeface="Times New Roman" panose="02020603050405020304" pitchFamily="18" charset="0"/>
              </a:rPr>
              <a:t>Le rôle des facteurs climatiques sur la répartition des êtres vivants</a:t>
            </a:r>
          </a:p>
        </p:txBody>
      </p:sp>
      <p:sp>
        <p:nvSpPr>
          <p:cNvPr id="12" name="ZoneTexte 11">
            <a:extLst>
              <a:ext uri="{FF2B5EF4-FFF2-40B4-BE49-F238E27FC236}">
                <a16:creationId xmlns:a16="http://schemas.microsoft.com/office/drawing/2014/main" id="{AA987076-AEB0-6AB5-D359-76343491D589}"/>
              </a:ext>
            </a:extLst>
          </p:cNvPr>
          <p:cNvSpPr txBox="1"/>
          <p:nvPr/>
        </p:nvSpPr>
        <p:spPr>
          <a:xfrm>
            <a:off x="965200" y="619411"/>
            <a:ext cx="7874000" cy="400110"/>
          </a:xfrm>
          <a:prstGeom prst="rect">
            <a:avLst/>
          </a:prstGeom>
          <a:noFill/>
        </p:spPr>
        <p:txBody>
          <a:bodyPr wrap="square">
            <a:spAutoFit/>
          </a:bodyPr>
          <a:lstStyle/>
          <a:p>
            <a:r>
              <a:rPr lang="fr-MA" sz="2000" b="1" dirty="0">
                <a:solidFill>
                  <a:srgbClr val="00B050"/>
                </a:solidFill>
                <a:effectLst/>
                <a:latin typeface="Times New Roman" panose="02020603050405020304" pitchFamily="18" charset="0"/>
                <a:cs typeface="Times New Roman" panose="02020603050405020304" pitchFamily="18" charset="0"/>
              </a:rPr>
              <a:t>Influence des facteurs climatiques sur la répartition des végétaux.</a:t>
            </a:r>
          </a:p>
        </p:txBody>
      </p:sp>
    </p:spTree>
    <p:extLst>
      <p:ext uri="{BB962C8B-B14F-4D97-AF65-F5344CB8AC3E}">
        <p14:creationId xmlns:p14="http://schemas.microsoft.com/office/powerpoint/2010/main" val="28749096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70AF4EC-0095-3733-3D05-2C55583C4428}"/>
              </a:ext>
            </a:extLst>
          </p:cNvPr>
          <p:cNvSpPr txBox="1"/>
          <p:nvPr/>
        </p:nvSpPr>
        <p:spPr>
          <a:xfrm>
            <a:off x="254000" y="2011632"/>
            <a:ext cx="4533900" cy="2031325"/>
          </a:xfrm>
          <a:prstGeom prst="rect">
            <a:avLst/>
          </a:prstGeom>
          <a:noFill/>
        </p:spPr>
        <p:txBody>
          <a:bodyPr wrap="square">
            <a:spAutoFit/>
          </a:bodyPr>
          <a:lstStyle/>
          <a:p>
            <a:pPr marL="285750" indent="-285750" algn="just">
              <a:buFont typeface="Wingdings" pitchFamily="2" charset="2"/>
              <a:buChar char="v"/>
            </a:pPr>
            <a:r>
              <a:rPr lang="fr-MA" dirty="0">
                <a:solidFill>
                  <a:srgbClr val="000000"/>
                </a:solidFill>
                <a:effectLst/>
                <a:latin typeface="Helvetica" pitchFamily="2" charset="0"/>
              </a:rPr>
              <a:t>la période sèche dans la station d’</a:t>
            </a:r>
            <a:r>
              <a:rPr lang="fr-MA" dirty="0" err="1">
                <a:solidFill>
                  <a:srgbClr val="000000"/>
                </a:solidFill>
                <a:effectLst/>
                <a:latin typeface="Helvetica" pitchFamily="2" charset="0"/>
              </a:rPr>
              <a:t>Ifrane</a:t>
            </a:r>
            <a:r>
              <a:rPr lang="fr-MA" dirty="0">
                <a:solidFill>
                  <a:srgbClr val="000000"/>
                </a:solidFill>
                <a:effectLst/>
                <a:latin typeface="Helvetica" pitchFamily="2" charset="0"/>
              </a:rPr>
              <a:t> débute vers le mois de juin et se termine au début du mois de septembre ; elle dure </a:t>
            </a:r>
            <a:r>
              <a:rPr lang="fr-MA" dirty="0">
                <a:solidFill>
                  <a:srgbClr val="12284B"/>
                </a:solidFill>
                <a:effectLst/>
                <a:latin typeface="Helvetica" pitchFamily="2" charset="0"/>
              </a:rPr>
              <a:t>trois mois.</a:t>
            </a:r>
          </a:p>
          <a:p>
            <a:pPr algn="just"/>
            <a:endParaRPr lang="fr-MA" dirty="0">
              <a:solidFill>
                <a:srgbClr val="12284B"/>
              </a:solidFill>
              <a:effectLst/>
              <a:latin typeface="Helvetica" pitchFamily="2" charset="0"/>
            </a:endParaRPr>
          </a:p>
          <a:p>
            <a:pPr marL="285750" indent="-285750">
              <a:buFont typeface="Wingdings" pitchFamily="2" charset="2"/>
              <a:buChar char="v"/>
            </a:pPr>
            <a:r>
              <a:rPr lang="fr-MA" dirty="0">
                <a:solidFill>
                  <a:srgbClr val="000000"/>
                </a:solidFill>
                <a:effectLst/>
                <a:latin typeface="Helvetica" pitchFamily="2" charset="0"/>
              </a:rPr>
              <a:t>Alors que la période humide s’étale sur plusieurs mois</a:t>
            </a:r>
          </a:p>
        </p:txBody>
      </p:sp>
      <p:pic>
        <p:nvPicPr>
          <p:cNvPr id="7" name="Image 6" descr="Une image contenant texte, diagramme, Tracé, ligne&#10;&#10;Le contenu généré par l’IA peut être incorrect.">
            <a:extLst>
              <a:ext uri="{FF2B5EF4-FFF2-40B4-BE49-F238E27FC236}">
                <a16:creationId xmlns:a16="http://schemas.microsoft.com/office/drawing/2014/main" id="{A2B729F2-9610-1E59-5D5B-D129486D1091}"/>
              </a:ext>
            </a:extLst>
          </p:cNvPr>
          <p:cNvPicPr>
            <a:picLocks noChangeAspect="1"/>
          </p:cNvPicPr>
          <p:nvPr/>
        </p:nvPicPr>
        <p:blipFill>
          <a:blip r:embed="rId3"/>
          <a:srcRect l="1226" t="884" r="2042" b="6857"/>
          <a:stretch/>
        </p:blipFill>
        <p:spPr>
          <a:xfrm>
            <a:off x="4787900" y="1765856"/>
            <a:ext cx="6781800" cy="3251200"/>
          </a:xfrm>
          <a:prstGeom prst="rect">
            <a:avLst/>
          </a:prstGeom>
        </p:spPr>
      </p:pic>
      <p:sp>
        <p:nvSpPr>
          <p:cNvPr id="11" name="ZoneTexte 10">
            <a:extLst>
              <a:ext uri="{FF2B5EF4-FFF2-40B4-BE49-F238E27FC236}">
                <a16:creationId xmlns:a16="http://schemas.microsoft.com/office/drawing/2014/main" id="{AB2B6E2A-1F35-1C28-7C90-7D5AB610CF9D}"/>
              </a:ext>
            </a:extLst>
          </p:cNvPr>
          <p:cNvSpPr txBox="1"/>
          <p:nvPr/>
        </p:nvSpPr>
        <p:spPr>
          <a:xfrm>
            <a:off x="254000" y="4339502"/>
            <a:ext cx="4660900" cy="923330"/>
          </a:xfrm>
          <a:prstGeom prst="rect">
            <a:avLst/>
          </a:prstGeom>
          <a:noFill/>
        </p:spPr>
        <p:txBody>
          <a:bodyPr wrap="square">
            <a:spAutoFit/>
          </a:bodyPr>
          <a:lstStyle/>
          <a:p>
            <a:pPr marL="285750" indent="-285750">
              <a:buFont typeface="Wingdings" pitchFamily="2" charset="2"/>
              <a:buChar char="v"/>
            </a:pPr>
            <a:r>
              <a:rPr lang="fr-MA" dirty="0">
                <a:solidFill>
                  <a:srgbClr val="000000"/>
                </a:solidFill>
                <a:effectLst/>
                <a:latin typeface="Helvetica" pitchFamily="2" charset="0"/>
              </a:rPr>
              <a:t>la période sèche dans la station d’Agadir est très longue qui dure environ </a:t>
            </a:r>
            <a:r>
              <a:rPr lang="fr-MA" dirty="0">
                <a:solidFill>
                  <a:srgbClr val="12284B"/>
                </a:solidFill>
                <a:effectLst/>
                <a:latin typeface="Helvetica" pitchFamily="2" charset="0"/>
              </a:rPr>
              <a:t>huit mois et demi</a:t>
            </a:r>
            <a:r>
              <a:rPr lang="fr-MA" dirty="0">
                <a:solidFill>
                  <a:srgbClr val="000000"/>
                </a:solidFill>
                <a:effectLst/>
                <a:latin typeface="Helvetica" pitchFamily="2" charset="0"/>
              </a:rPr>
              <a:t>.</a:t>
            </a:r>
          </a:p>
        </p:txBody>
      </p:sp>
      <p:sp>
        <p:nvSpPr>
          <p:cNvPr id="12" name="ZoneTexte 11">
            <a:extLst>
              <a:ext uri="{FF2B5EF4-FFF2-40B4-BE49-F238E27FC236}">
                <a16:creationId xmlns:a16="http://schemas.microsoft.com/office/drawing/2014/main" id="{4D676F6C-E764-0B38-60D6-F33FD43B7736}"/>
              </a:ext>
            </a:extLst>
          </p:cNvPr>
          <p:cNvSpPr txBox="1"/>
          <p:nvPr/>
        </p:nvSpPr>
        <p:spPr>
          <a:xfrm>
            <a:off x="98474" y="71577"/>
            <a:ext cx="11941125" cy="584775"/>
          </a:xfrm>
          <a:prstGeom prst="rect">
            <a:avLst/>
          </a:prstGeom>
          <a:noFill/>
        </p:spPr>
        <p:txBody>
          <a:bodyPr wrap="square">
            <a:spAutoFit/>
          </a:bodyPr>
          <a:lstStyle/>
          <a:p>
            <a:r>
              <a:rPr lang="fr-MA" sz="3200" b="1" dirty="0">
                <a:solidFill>
                  <a:srgbClr val="FF0000"/>
                </a:solidFill>
                <a:latin typeface="Times New Roman" panose="02020603050405020304" pitchFamily="18" charset="0"/>
                <a:cs typeface="Times New Roman" panose="02020603050405020304" pitchFamily="18" charset="0"/>
              </a:rPr>
              <a:t>Le rôle des facteurs climatiques sur la répartition des êtres vivants</a:t>
            </a:r>
          </a:p>
        </p:txBody>
      </p:sp>
      <p:sp>
        <p:nvSpPr>
          <p:cNvPr id="13" name="ZoneTexte 12">
            <a:extLst>
              <a:ext uri="{FF2B5EF4-FFF2-40B4-BE49-F238E27FC236}">
                <a16:creationId xmlns:a16="http://schemas.microsoft.com/office/drawing/2014/main" id="{0161D594-B6DC-EB4F-91DA-3F4AD8C6D6DE}"/>
              </a:ext>
            </a:extLst>
          </p:cNvPr>
          <p:cNvSpPr txBox="1"/>
          <p:nvPr/>
        </p:nvSpPr>
        <p:spPr>
          <a:xfrm>
            <a:off x="533400" y="952897"/>
            <a:ext cx="7386711" cy="400110"/>
          </a:xfrm>
          <a:prstGeom prst="rect">
            <a:avLst/>
          </a:prstGeom>
          <a:noFill/>
        </p:spPr>
        <p:txBody>
          <a:bodyPr wrap="square">
            <a:spAutoFit/>
          </a:bodyPr>
          <a:lstStyle/>
          <a:p>
            <a:r>
              <a:rPr lang="fr-MA" sz="2000" b="1" dirty="0">
                <a:solidFill>
                  <a:srgbClr val="00B050"/>
                </a:solidFill>
                <a:effectLst/>
                <a:latin typeface="Times New Roman" panose="02020603050405020304" pitchFamily="18" charset="0"/>
                <a:cs typeface="Times New Roman" panose="02020603050405020304" pitchFamily="18" charset="0"/>
              </a:rPr>
              <a:t>Influence des facteurs climatiques sur la répartition des végétaux.</a:t>
            </a:r>
          </a:p>
        </p:txBody>
      </p:sp>
      <p:sp>
        <p:nvSpPr>
          <p:cNvPr id="14" name="Rectangle : avec coin arrondi 13">
            <a:extLst>
              <a:ext uri="{FF2B5EF4-FFF2-40B4-BE49-F238E27FC236}">
                <a16:creationId xmlns:a16="http://schemas.microsoft.com/office/drawing/2014/main" id="{06AEA290-BB2E-5D38-F45B-7B45790AC878}"/>
              </a:ext>
            </a:extLst>
          </p:cNvPr>
          <p:cNvSpPr/>
          <p:nvPr/>
        </p:nvSpPr>
        <p:spPr>
          <a:xfrm>
            <a:off x="533400" y="5459736"/>
            <a:ext cx="11506200" cy="1098862"/>
          </a:xfrm>
          <a:prstGeom prst="round1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MA" dirty="0">
                <a:solidFill>
                  <a:srgbClr val="002060"/>
                </a:solidFill>
              </a:rPr>
              <a:t>- </a:t>
            </a:r>
            <a:r>
              <a:rPr lang="fr-MA" sz="2000" b="1" dirty="0">
                <a:solidFill>
                  <a:schemeClr val="tx1"/>
                </a:solidFill>
                <a:latin typeface="Times New Roman" panose="02020603050405020304" pitchFamily="18" charset="0"/>
                <a:cs typeface="Times New Roman" panose="02020603050405020304" pitchFamily="18" charset="0"/>
              </a:rPr>
              <a:t>l’Arganier </a:t>
            </a:r>
            <a:r>
              <a:rPr lang="fr-MA" sz="2000" dirty="0">
                <a:solidFill>
                  <a:schemeClr val="tx1"/>
                </a:solidFill>
                <a:latin typeface="Times New Roman" panose="02020603050405020304" pitchFamily="18" charset="0"/>
                <a:cs typeface="Times New Roman" panose="02020603050405020304" pitchFamily="18" charset="0"/>
              </a:rPr>
              <a:t>pousse dans les zones caractérisées par </a:t>
            </a:r>
            <a:r>
              <a:rPr lang="fr-MA" sz="2000" b="1" u="sng" dirty="0">
                <a:solidFill>
                  <a:schemeClr val="tx1"/>
                </a:solidFill>
                <a:latin typeface="Times New Roman" panose="02020603050405020304" pitchFamily="18" charset="0"/>
                <a:cs typeface="Times New Roman" panose="02020603050405020304" pitchFamily="18" charset="0"/>
              </a:rPr>
              <a:t>une période de sécheresse très </a:t>
            </a:r>
            <a:r>
              <a:rPr lang="fr-MA" sz="2000" b="1" u="sng" dirty="0" err="1">
                <a:solidFill>
                  <a:schemeClr val="tx1"/>
                </a:solidFill>
                <a:latin typeface="Times New Roman" panose="02020603050405020304" pitchFamily="18" charset="0"/>
                <a:cs typeface="Times New Roman" panose="02020603050405020304" pitchFamily="18" charset="0"/>
              </a:rPr>
              <a:t>prolanger</a:t>
            </a:r>
            <a:r>
              <a:rPr lang="fr-MA" sz="2000" dirty="0">
                <a:solidFill>
                  <a:schemeClr val="tx1"/>
                </a:solidFill>
                <a:latin typeface="Times New Roman" panose="02020603050405020304" pitchFamily="18" charset="0"/>
                <a:cs typeface="Times New Roman" panose="02020603050405020304" pitchFamily="18" charset="0"/>
              </a:rPr>
              <a:t>.</a:t>
            </a:r>
          </a:p>
          <a:p>
            <a:r>
              <a:rPr lang="fr-MA" sz="2000" dirty="0">
                <a:solidFill>
                  <a:schemeClr val="tx1"/>
                </a:solidFill>
                <a:latin typeface="Times New Roman" panose="02020603050405020304" pitchFamily="18" charset="0"/>
                <a:cs typeface="Times New Roman" panose="02020603050405020304" pitchFamily="18" charset="0"/>
              </a:rPr>
              <a:t>- peut s’approvisionner en eau grâce à des racines très longues qui peuvent atteindre les eaux</a:t>
            </a:r>
          </a:p>
          <a:p>
            <a:r>
              <a:rPr lang="fr-MA" sz="2000" dirty="0">
                <a:solidFill>
                  <a:schemeClr val="tx1"/>
                </a:solidFill>
                <a:latin typeface="Times New Roman" panose="02020603050405020304" pitchFamily="18" charset="0"/>
                <a:cs typeface="Times New Roman" panose="02020603050405020304" pitchFamily="18" charset="0"/>
              </a:rPr>
              <a:t>souterraines profondes.</a:t>
            </a:r>
          </a:p>
        </p:txBody>
      </p:sp>
    </p:spTree>
    <p:extLst>
      <p:ext uri="{BB962C8B-B14F-4D97-AF65-F5344CB8AC3E}">
        <p14:creationId xmlns:p14="http://schemas.microsoft.com/office/powerpoint/2010/main" val="40479175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0E83B6E5-3164-D662-8232-8EFDF1BEFC7E}"/>
              </a:ext>
            </a:extLst>
          </p:cNvPr>
          <p:cNvSpPr txBox="1"/>
          <p:nvPr/>
        </p:nvSpPr>
        <p:spPr>
          <a:xfrm>
            <a:off x="139700" y="1085662"/>
            <a:ext cx="11811000" cy="1015663"/>
          </a:xfrm>
          <a:prstGeom prst="rect">
            <a:avLst/>
          </a:prstGeom>
          <a:noFill/>
        </p:spPr>
        <p:txBody>
          <a:bodyPr wrap="square">
            <a:spAutoFit/>
          </a:bodyPr>
          <a:lstStyle/>
          <a:p>
            <a:pPr algn="just"/>
            <a:r>
              <a:rPr lang="fr-MA" sz="2000" dirty="0">
                <a:solidFill>
                  <a:srgbClr val="000000"/>
                </a:solidFill>
                <a:effectLst/>
                <a:latin typeface="Times New Roman" panose="02020603050405020304" pitchFamily="18" charset="0"/>
                <a:cs typeface="Times New Roman" panose="02020603050405020304" pitchFamily="18" charset="0"/>
              </a:rPr>
              <a:t>Les animaux sont moins influencés par les facteurs climatiques que les végétaux, car certains animaux migrent lorsque les conditions climatiques deviennent défavorables, d’autres changent de comportement pour s’adapter aux nouvelles conditions climatiques, comme l’hibernation des escargots pendant l’été et des ours pendant l’hiver.</a:t>
            </a:r>
          </a:p>
        </p:txBody>
      </p:sp>
      <p:sp>
        <p:nvSpPr>
          <p:cNvPr id="9" name="ZoneTexte 8">
            <a:extLst>
              <a:ext uri="{FF2B5EF4-FFF2-40B4-BE49-F238E27FC236}">
                <a16:creationId xmlns:a16="http://schemas.microsoft.com/office/drawing/2014/main" id="{FEF53DEC-0DC4-72BA-1797-7D7E316A9DF9}"/>
              </a:ext>
            </a:extLst>
          </p:cNvPr>
          <p:cNvSpPr txBox="1"/>
          <p:nvPr/>
        </p:nvSpPr>
        <p:spPr>
          <a:xfrm>
            <a:off x="838200" y="2225129"/>
            <a:ext cx="6096000" cy="400110"/>
          </a:xfrm>
          <a:prstGeom prst="rect">
            <a:avLst/>
          </a:prstGeom>
          <a:noFill/>
        </p:spPr>
        <p:txBody>
          <a:bodyPr wrap="square">
            <a:spAutoFit/>
          </a:bodyPr>
          <a:lstStyle/>
          <a:p>
            <a:r>
              <a:rPr lang="fr-MA" sz="2000" dirty="0">
                <a:solidFill>
                  <a:srgbClr val="149FEC"/>
                </a:solidFill>
                <a:effectLst/>
                <a:latin typeface="Times New Roman" panose="02020603050405020304" pitchFamily="18" charset="0"/>
                <a:cs typeface="Times New Roman" panose="02020603050405020304" pitchFamily="18" charset="0"/>
              </a:rPr>
              <a:t>•Influence de la température </a:t>
            </a:r>
            <a:r>
              <a:rPr lang="fr-MA" dirty="0">
                <a:solidFill>
                  <a:srgbClr val="149FEC"/>
                </a:solidFill>
                <a:effectLst/>
                <a:latin typeface="Helvetica" pitchFamily="2" charset="0"/>
              </a:rPr>
              <a:t>:</a:t>
            </a:r>
          </a:p>
        </p:txBody>
      </p:sp>
      <p:sp>
        <p:nvSpPr>
          <p:cNvPr id="11" name="ZoneTexte 10">
            <a:extLst>
              <a:ext uri="{FF2B5EF4-FFF2-40B4-BE49-F238E27FC236}">
                <a16:creationId xmlns:a16="http://schemas.microsoft.com/office/drawing/2014/main" id="{CAC8E7AA-D459-CD6A-5CA5-CAE88D0F9C86}"/>
              </a:ext>
            </a:extLst>
          </p:cNvPr>
          <p:cNvSpPr txBox="1"/>
          <p:nvPr/>
        </p:nvSpPr>
        <p:spPr>
          <a:xfrm>
            <a:off x="190500" y="2639933"/>
            <a:ext cx="6096000" cy="923330"/>
          </a:xfrm>
          <a:prstGeom prst="rect">
            <a:avLst/>
          </a:prstGeom>
          <a:noFill/>
        </p:spPr>
        <p:txBody>
          <a:bodyPr wrap="square">
            <a:spAutoFit/>
          </a:bodyPr>
          <a:lstStyle/>
          <a:p>
            <a:r>
              <a:rPr lang="fr-MA" dirty="0">
                <a:solidFill>
                  <a:srgbClr val="000000"/>
                </a:solidFill>
                <a:effectLst/>
                <a:latin typeface="Times New Roman" panose="02020603050405020304" pitchFamily="18" charset="0"/>
                <a:cs typeface="Times New Roman" panose="02020603050405020304" pitchFamily="18" charset="0"/>
              </a:rPr>
              <a:t>Exemple :</a:t>
            </a:r>
          </a:p>
          <a:p>
            <a:r>
              <a:rPr lang="fr-MA" dirty="0">
                <a:solidFill>
                  <a:srgbClr val="000000"/>
                </a:solidFill>
                <a:effectLst/>
                <a:latin typeface="Times New Roman" panose="02020603050405020304" pitchFamily="18" charset="0"/>
                <a:cs typeface="Times New Roman" panose="02020603050405020304" pitchFamily="18" charset="0"/>
              </a:rPr>
              <a:t>Le tableau suivant résume l’étude statistique des températures que peut supporter </a:t>
            </a:r>
            <a:r>
              <a:rPr lang="fr-MA" b="1" dirty="0">
                <a:solidFill>
                  <a:srgbClr val="000000"/>
                </a:solidFill>
                <a:effectLst/>
                <a:latin typeface="Times New Roman" panose="02020603050405020304" pitchFamily="18" charset="0"/>
                <a:cs typeface="Times New Roman" panose="02020603050405020304" pitchFamily="18" charset="0"/>
              </a:rPr>
              <a:t>les Fourmies bruns </a:t>
            </a:r>
            <a:r>
              <a:rPr lang="fr-MA" dirty="0">
                <a:solidFill>
                  <a:srgbClr val="000000"/>
                </a:solidFill>
                <a:effectLst/>
                <a:latin typeface="Times New Roman" panose="02020603050405020304" pitchFamily="18" charset="0"/>
                <a:cs typeface="Times New Roman" panose="02020603050405020304" pitchFamily="18" charset="0"/>
              </a:rPr>
              <a:t>:</a:t>
            </a:r>
          </a:p>
        </p:txBody>
      </p:sp>
      <p:pic>
        <p:nvPicPr>
          <p:cNvPr id="13" name="Image 12">
            <a:extLst>
              <a:ext uri="{FF2B5EF4-FFF2-40B4-BE49-F238E27FC236}">
                <a16:creationId xmlns:a16="http://schemas.microsoft.com/office/drawing/2014/main" id="{BDE3C023-DB29-8CEF-713B-0AD215F60A4D}"/>
              </a:ext>
            </a:extLst>
          </p:cNvPr>
          <p:cNvPicPr>
            <a:picLocks noChangeAspect="1"/>
          </p:cNvPicPr>
          <p:nvPr/>
        </p:nvPicPr>
        <p:blipFill>
          <a:blip r:embed="rId2"/>
          <a:srcRect l="2287" t="17231" r="2614" b="7947"/>
          <a:stretch/>
        </p:blipFill>
        <p:spPr>
          <a:xfrm>
            <a:off x="190500" y="3616861"/>
            <a:ext cx="7391400" cy="674885"/>
          </a:xfrm>
          <a:prstGeom prst="rect">
            <a:avLst/>
          </a:prstGeom>
        </p:spPr>
      </p:pic>
      <p:pic>
        <p:nvPicPr>
          <p:cNvPr id="15" name="Image 14" descr="Une image contenant invertébré, fourmi, vermine, insecte&#10;&#10;Le contenu généré par l’IA peut être incorrect.">
            <a:extLst>
              <a:ext uri="{FF2B5EF4-FFF2-40B4-BE49-F238E27FC236}">
                <a16:creationId xmlns:a16="http://schemas.microsoft.com/office/drawing/2014/main" id="{7ED5386E-BFD6-C57D-66F5-E64EAC08EB55}"/>
              </a:ext>
            </a:extLst>
          </p:cNvPr>
          <p:cNvPicPr>
            <a:picLocks noChangeAspect="1"/>
          </p:cNvPicPr>
          <p:nvPr/>
        </p:nvPicPr>
        <p:blipFill>
          <a:blip r:embed="rId3"/>
          <a:srcRect l="6020" t="10748" r="9460" b="12616"/>
          <a:stretch/>
        </p:blipFill>
        <p:spPr>
          <a:xfrm>
            <a:off x="7810500" y="2572664"/>
            <a:ext cx="3584088" cy="2563040"/>
          </a:xfrm>
          <a:prstGeom prst="rect">
            <a:avLst/>
          </a:prstGeom>
        </p:spPr>
      </p:pic>
      <p:sp>
        <p:nvSpPr>
          <p:cNvPr id="17" name="ZoneTexte 16">
            <a:extLst>
              <a:ext uri="{FF2B5EF4-FFF2-40B4-BE49-F238E27FC236}">
                <a16:creationId xmlns:a16="http://schemas.microsoft.com/office/drawing/2014/main" id="{7E442D71-F5CB-FAB9-F421-6618DC0621A1}"/>
              </a:ext>
            </a:extLst>
          </p:cNvPr>
          <p:cNvSpPr txBox="1"/>
          <p:nvPr/>
        </p:nvSpPr>
        <p:spPr>
          <a:xfrm>
            <a:off x="381000" y="4306440"/>
            <a:ext cx="6096000" cy="1015663"/>
          </a:xfrm>
          <a:prstGeom prst="rect">
            <a:avLst/>
          </a:prstGeom>
          <a:noFill/>
        </p:spPr>
        <p:txBody>
          <a:bodyPr wrap="square">
            <a:spAutoFit/>
          </a:bodyPr>
          <a:lstStyle/>
          <a:p>
            <a:r>
              <a:rPr lang="fr-MA" sz="2000" dirty="0">
                <a:solidFill>
                  <a:srgbClr val="000000"/>
                </a:solidFill>
                <a:effectLst/>
                <a:latin typeface="Times New Roman" panose="02020603050405020304" pitchFamily="18" charset="0"/>
                <a:cs typeface="Times New Roman" panose="02020603050405020304" pitchFamily="18" charset="0"/>
              </a:rPr>
              <a:t>Donc :</a:t>
            </a:r>
          </a:p>
          <a:p>
            <a:r>
              <a:rPr lang="fr-MA" sz="2000" dirty="0">
                <a:solidFill>
                  <a:srgbClr val="000000"/>
                </a:solidFill>
                <a:effectLst/>
                <a:latin typeface="Times New Roman" panose="02020603050405020304" pitchFamily="18" charset="0"/>
                <a:cs typeface="Times New Roman" panose="02020603050405020304" pitchFamily="18" charset="0"/>
              </a:rPr>
              <a:t>•La zone létal (10° C et 45 ° C)</a:t>
            </a:r>
          </a:p>
          <a:p>
            <a:r>
              <a:rPr lang="fr-MA" sz="2000" dirty="0">
                <a:solidFill>
                  <a:srgbClr val="000000"/>
                </a:solidFill>
                <a:effectLst/>
                <a:latin typeface="Times New Roman" panose="02020603050405020304" pitchFamily="18" charset="0"/>
                <a:cs typeface="Times New Roman" panose="02020603050405020304" pitchFamily="18" charset="0"/>
              </a:rPr>
              <a:t>•La zone optimal (22° C, 32°C)</a:t>
            </a:r>
          </a:p>
        </p:txBody>
      </p:sp>
      <p:sp>
        <p:nvSpPr>
          <p:cNvPr id="20" name="ZoneTexte 19">
            <a:extLst>
              <a:ext uri="{FF2B5EF4-FFF2-40B4-BE49-F238E27FC236}">
                <a16:creationId xmlns:a16="http://schemas.microsoft.com/office/drawing/2014/main" id="{7908A6BF-F7FF-0319-742D-81529B40F113}"/>
              </a:ext>
            </a:extLst>
          </p:cNvPr>
          <p:cNvSpPr txBox="1"/>
          <p:nvPr/>
        </p:nvSpPr>
        <p:spPr>
          <a:xfrm>
            <a:off x="0" y="15471"/>
            <a:ext cx="12632787" cy="584775"/>
          </a:xfrm>
          <a:prstGeom prst="rect">
            <a:avLst/>
          </a:prstGeom>
          <a:noFill/>
        </p:spPr>
        <p:txBody>
          <a:bodyPr wrap="square">
            <a:spAutoFit/>
          </a:bodyPr>
          <a:lstStyle/>
          <a:p>
            <a:r>
              <a:rPr lang="fr-MA" sz="3200" b="1" dirty="0">
                <a:solidFill>
                  <a:srgbClr val="FF0000"/>
                </a:solidFill>
                <a:latin typeface="Times New Roman" panose="02020603050405020304" pitchFamily="18" charset="0"/>
                <a:cs typeface="Times New Roman" panose="02020603050405020304" pitchFamily="18" charset="0"/>
              </a:rPr>
              <a:t>Le rôle des facteurs climatiques sur la répartition des êtres vivants</a:t>
            </a:r>
          </a:p>
        </p:txBody>
      </p:sp>
      <p:sp>
        <p:nvSpPr>
          <p:cNvPr id="21" name="ZoneTexte 20">
            <a:extLst>
              <a:ext uri="{FF2B5EF4-FFF2-40B4-BE49-F238E27FC236}">
                <a16:creationId xmlns:a16="http://schemas.microsoft.com/office/drawing/2014/main" id="{76ED86EC-935B-EB2F-6EF3-2E724E7CFEE5}"/>
              </a:ext>
            </a:extLst>
          </p:cNvPr>
          <p:cNvSpPr txBox="1"/>
          <p:nvPr/>
        </p:nvSpPr>
        <p:spPr>
          <a:xfrm>
            <a:off x="1143000" y="492965"/>
            <a:ext cx="7874000" cy="400110"/>
          </a:xfrm>
          <a:prstGeom prst="rect">
            <a:avLst/>
          </a:prstGeom>
          <a:noFill/>
        </p:spPr>
        <p:txBody>
          <a:bodyPr wrap="square">
            <a:spAutoFit/>
          </a:bodyPr>
          <a:lstStyle/>
          <a:p>
            <a:r>
              <a:rPr lang="fr-MA" sz="2000" b="1" dirty="0">
                <a:solidFill>
                  <a:srgbClr val="00B050"/>
                </a:solidFill>
                <a:effectLst/>
                <a:latin typeface="Times New Roman" panose="02020603050405020304" pitchFamily="18" charset="0"/>
                <a:cs typeface="Times New Roman" panose="02020603050405020304" pitchFamily="18" charset="0"/>
              </a:rPr>
              <a:t>Influence des facteurs climatiques sur la répartition des </a:t>
            </a:r>
            <a:r>
              <a:rPr lang="fr-MA" sz="2000" b="1" dirty="0">
                <a:solidFill>
                  <a:srgbClr val="00B050"/>
                </a:solidFill>
                <a:latin typeface="Times New Roman" panose="02020603050405020304" pitchFamily="18" charset="0"/>
                <a:cs typeface="Times New Roman" panose="02020603050405020304" pitchFamily="18" charset="0"/>
              </a:rPr>
              <a:t>animaux</a:t>
            </a:r>
            <a:r>
              <a:rPr lang="fr-MA" sz="2000" b="1" dirty="0">
                <a:solidFill>
                  <a:srgbClr val="00B050"/>
                </a:solidFill>
                <a:effectLst/>
                <a:latin typeface="Times New Roman" panose="02020603050405020304" pitchFamily="18" charset="0"/>
                <a:cs typeface="Times New Roman" panose="02020603050405020304" pitchFamily="18" charset="0"/>
              </a:rPr>
              <a:t>.</a:t>
            </a:r>
          </a:p>
        </p:txBody>
      </p:sp>
      <p:sp>
        <p:nvSpPr>
          <p:cNvPr id="24" name="Rectangle : avec coin arrondi 23">
            <a:extLst>
              <a:ext uri="{FF2B5EF4-FFF2-40B4-BE49-F238E27FC236}">
                <a16:creationId xmlns:a16="http://schemas.microsoft.com/office/drawing/2014/main" id="{9A33FB4E-D58A-8E25-5937-13327369D36F}"/>
              </a:ext>
            </a:extLst>
          </p:cNvPr>
          <p:cNvSpPr/>
          <p:nvPr/>
        </p:nvSpPr>
        <p:spPr>
          <a:xfrm>
            <a:off x="1911350" y="5380473"/>
            <a:ext cx="7753350" cy="1011096"/>
          </a:xfrm>
          <a:prstGeom prst="round1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000" b="1" u="sng" dirty="0">
                <a:solidFill>
                  <a:srgbClr val="000000"/>
                </a:solidFill>
                <a:effectLst/>
                <a:latin typeface="Times New Roman" panose="02020603050405020304" pitchFamily="18" charset="0"/>
                <a:cs typeface="Times New Roman" panose="02020603050405020304" pitchFamily="18" charset="0"/>
              </a:rPr>
              <a:t>La température influence </a:t>
            </a:r>
            <a:r>
              <a:rPr lang="fr-MA" sz="2000" dirty="0">
                <a:solidFill>
                  <a:srgbClr val="000000"/>
                </a:solidFill>
                <a:effectLst/>
                <a:latin typeface="Times New Roman" panose="02020603050405020304" pitchFamily="18" charset="0"/>
                <a:cs typeface="Times New Roman" panose="02020603050405020304" pitchFamily="18" charset="0"/>
              </a:rPr>
              <a:t>sur la répartition </a:t>
            </a:r>
            <a:r>
              <a:rPr lang="fr-MA" sz="2000" b="1" dirty="0">
                <a:solidFill>
                  <a:srgbClr val="000000"/>
                </a:solidFill>
                <a:effectLst/>
                <a:latin typeface="Times New Roman" panose="02020603050405020304" pitchFamily="18" charset="0"/>
                <a:cs typeface="Times New Roman" panose="02020603050405020304" pitchFamily="18" charset="0"/>
              </a:rPr>
              <a:t>des Fourmies </a:t>
            </a:r>
            <a:r>
              <a:rPr lang="fr-MA" sz="2000" dirty="0">
                <a:solidFill>
                  <a:srgbClr val="000000"/>
                </a:solidFill>
                <a:effectLst/>
                <a:latin typeface="Times New Roman" panose="02020603050405020304" pitchFamily="18" charset="0"/>
                <a:cs typeface="Times New Roman" panose="02020603050405020304" pitchFamily="18" charset="0"/>
              </a:rPr>
              <a:t>car ces derniers ne peuvent pas survivre qu’entre 10 et 45°C.</a:t>
            </a:r>
          </a:p>
        </p:txBody>
      </p:sp>
    </p:spTree>
    <p:extLst>
      <p:ext uri="{BB962C8B-B14F-4D97-AF65-F5344CB8AC3E}">
        <p14:creationId xmlns:p14="http://schemas.microsoft.com/office/powerpoint/2010/main" val="10412035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C7A50C0A-D0AD-E072-1F3A-3C698B13A7C5}"/>
              </a:ext>
            </a:extLst>
          </p:cNvPr>
          <p:cNvSpPr txBox="1"/>
          <p:nvPr/>
        </p:nvSpPr>
        <p:spPr>
          <a:xfrm>
            <a:off x="812800" y="940565"/>
            <a:ext cx="6096000" cy="400110"/>
          </a:xfrm>
          <a:prstGeom prst="rect">
            <a:avLst/>
          </a:prstGeom>
          <a:noFill/>
        </p:spPr>
        <p:txBody>
          <a:bodyPr wrap="square">
            <a:spAutoFit/>
          </a:bodyPr>
          <a:lstStyle/>
          <a:p>
            <a:r>
              <a:rPr lang="fr-MA" sz="2000" dirty="0">
                <a:solidFill>
                  <a:srgbClr val="149FEC"/>
                </a:solidFill>
                <a:effectLst/>
                <a:latin typeface="Times New Roman" panose="02020603050405020304" pitchFamily="18" charset="0"/>
                <a:cs typeface="Times New Roman" panose="02020603050405020304" pitchFamily="18" charset="0"/>
              </a:rPr>
              <a:t>•Influence de l’humidité :</a:t>
            </a:r>
          </a:p>
        </p:txBody>
      </p:sp>
      <p:sp>
        <p:nvSpPr>
          <p:cNvPr id="9" name="ZoneTexte 8">
            <a:extLst>
              <a:ext uri="{FF2B5EF4-FFF2-40B4-BE49-F238E27FC236}">
                <a16:creationId xmlns:a16="http://schemas.microsoft.com/office/drawing/2014/main" id="{99FE11F8-1B69-37E2-576A-93FFDBF16D5A}"/>
              </a:ext>
            </a:extLst>
          </p:cNvPr>
          <p:cNvSpPr txBox="1"/>
          <p:nvPr/>
        </p:nvSpPr>
        <p:spPr>
          <a:xfrm>
            <a:off x="914400" y="1672909"/>
            <a:ext cx="9906000" cy="707886"/>
          </a:xfrm>
          <a:prstGeom prst="rect">
            <a:avLst/>
          </a:prstGeom>
          <a:noFill/>
        </p:spPr>
        <p:txBody>
          <a:bodyPr wrap="square">
            <a:spAutoFit/>
          </a:bodyPr>
          <a:lstStyle/>
          <a:p>
            <a:pPr algn="just"/>
            <a:r>
              <a:rPr lang="fr-MA" sz="2000" dirty="0">
                <a:solidFill>
                  <a:srgbClr val="000000"/>
                </a:solidFill>
                <a:effectLst/>
                <a:latin typeface="Times New Roman" panose="02020603050405020304" pitchFamily="18" charset="0"/>
                <a:cs typeface="Times New Roman" panose="02020603050405020304" pitchFamily="18" charset="0"/>
              </a:rPr>
              <a:t>Certains animaux peuvent vivre dans des zones moins humides, comme </a:t>
            </a:r>
            <a:r>
              <a:rPr lang="fr-MA" sz="2000" b="1" dirty="0">
                <a:solidFill>
                  <a:srgbClr val="000000"/>
                </a:solidFill>
                <a:effectLst/>
                <a:latin typeface="Times New Roman" panose="02020603050405020304" pitchFamily="18" charset="0"/>
                <a:cs typeface="Times New Roman" panose="02020603050405020304" pitchFamily="18" charset="0"/>
              </a:rPr>
              <a:t>les souries Kangourou</a:t>
            </a:r>
            <a:r>
              <a:rPr lang="fr-MA" sz="2000" dirty="0">
                <a:solidFill>
                  <a:srgbClr val="000000"/>
                </a:solidFill>
                <a:effectLst/>
                <a:latin typeface="Times New Roman" panose="02020603050405020304" pitchFamily="18" charset="0"/>
                <a:cs typeface="Times New Roman" panose="02020603050405020304" pitchFamily="18" charset="0"/>
              </a:rPr>
              <a:t>, alors que </a:t>
            </a:r>
            <a:r>
              <a:rPr lang="fr-MA" sz="2000" b="1" dirty="0">
                <a:solidFill>
                  <a:srgbClr val="000000"/>
                </a:solidFill>
                <a:latin typeface="Times New Roman" panose="02020603050405020304" pitchFamily="18" charset="0"/>
                <a:cs typeface="Times New Roman" panose="02020603050405020304" pitchFamily="18" charset="0"/>
              </a:rPr>
              <a:t>les souris normales </a:t>
            </a:r>
            <a:r>
              <a:rPr lang="fr-MA" sz="2000" dirty="0">
                <a:solidFill>
                  <a:srgbClr val="000000"/>
                </a:solidFill>
                <a:effectLst/>
                <a:latin typeface="Times New Roman" panose="02020603050405020304" pitchFamily="18" charset="0"/>
                <a:cs typeface="Times New Roman" panose="02020603050405020304" pitchFamily="18" charset="0"/>
              </a:rPr>
              <a:t>ne peuvent pas survivre dans ces zones.</a:t>
            </a:r>
          </a:p>
        </p:txBody>
      </p:sp>
      <p:pic>
        <p:nvPicPr>
          <p:cNvPr id="13" name="Image 12" descr="Une image contenant mammifère, rongeur, rat, Muridés&#10;&#10;Le contenu généré par l’IA peut être incorrect.">
            <a:extLst>
              <a:ext uri="{FF2B5EF4-FFF2-40B4-BE49-F238E27FC236}">
                <a16:creationId xmlns:a16="http://schemas.microsoft.com/office/drawing/2014/main" id="{6F6158CC-6F19-E806-8019-36F4C0DBFC64}"/>
              </a:ext>
            </a:extLst>
          </p:cNvPr>
          <p:cNvPicPr>
            <a:picLocks noChangeAspect="1"/>
          </p:cNvPicPr>
          <p:nvPr/>
        </p:nvPicPr>
        <p:blipFill>
          <a:blip r:embed="rId2"/>
          <a:srcRect l="2075" t="3333" r="10103" b="14941"/>
          <a:stretch/>
        </p:blipFill>
        <p:spPr>
          <a:xfrm>
            <a:off x="8204200" y="2689936"/>
            <a:ext cx="3407488" cy="2431535"/>
          </a:xfrm>
          <a:prstGeom prst="rect">
            <a:avLst/>
          </a:prstGeom>
        </p:spPr>
      </p:pic>
      <p:pic>
        <p:nvPicPr>
          <p:cNvPr id="15" name="Image 14" descr="Une image contenant texte, Police, capture d’écran, ligne&#10;&#10;Le contenu généré par l’IA peut être incorrect.">
            <a:extLst>
              <a:ext uri="{FF2B5EF4-FFF2-40B4-BE49-F238E27FC236}">
                <a16:creationId xmlns:a16="http://schemas.microsoft.com/office/drawing/2014/main" id="{9293648D-600C-A666-DE19-179AEE624D7B}"/>
              </a:ext>
            </a:extLst>
          </p:cNvPr>
          <p:cNvPicPr>
            <a:picLocks noChangeAspect="1"/>
          </p:cNvPicPr>
          <p:nvPr/>
        </p:nvPicPr>
        <p:blipFill>
          <a:blip r:embed="rId3"/>
          <a:stretch>
            <a:fillRect/>
          </a:stretch>
        </p:blipFill>
        <p:spPr>
          <a:xfrm>
            <a:off x="580312" y="3644445"/>
            <a:ext cx="7772400" cy="1477026"/>
          </a:xfrm>
          <a:prstGeom prst="rect">
            <a:avLst/>
          </a:prstGeom>
        </p:spPr>
      </p:pic>
      <p:sp>
        <p:nvSpPr>
          <p:cNvPr id="18" name="ZoneTexte 17">
            <a:extLst>
              <a:ext uri="{FF2B5EF4-FFF2-40B4-BE49-F238E27FC236}">
                <a16:creationId xmlns:a16="http://schemas.microsoft.com/office/drawing/2014/main" id="{7090ED9F-56EA-6371-1DD5-3E6177779193}"/>
              </a:ext>
            </a:extLst>
          </p:cNvPr>
          <p:cNvSpPr txBox="1"/>
          <p:nvPr/>
        </p:nvSpPr>
        <p:spPr>
          <a:xfrm>
            <a:off x="152401" y="15471"/>
            <a:ext cx="11889544" cy="584775"/>
          </a:xfrm>
          <a:prstGeom prst="rect">
            <a:avLst/>
          </a:prstGeom>
          <a:noFill/>
        </p:spPr>
        <p:txBody>
          <a:bodyPr wrap="square">
            <a:spAutoFit/>
          </a:bodyPr>
          <a:lstStyle/>
          <a:p>
            <a:r>
              <a:rPr lang="fr-MA" sz="3200" b="1" dirty="0">
                <a:solidFill>
                  <a:srgbClr val="FF0000"/>
                </a:solidFill>
                <a:latin typeface="Times New Roman" panose="02020603050405020304" pitchFamily="18" charset="0"/>
                <a:cs typeface="Times New Roman" panose="02020603050405020304" pitchFamily="18" charset="0"/>
              </a:rPr>
              <a:t>Le rôle des facteurs climatiques sur la répartition des êtres vivants</a:t>
            </a:r>
          </a:p>
        </p:txBody>
      </p:sp>
      <p:sp>
        <p:nvSpPr>
          <p:cNvPr id="19" name="ZoneTexte 18">
            <a:extLst>
              <a:ext uri="{FF2B5EF4-FFF2-40B4-BE49-F238E27FC236}">
                <a16:creationId xmlns:a16="http://schemas.microsoft.com/office/drawing/2014/main" id="{0849707B-8CDE-5B65-6CDE-E65A4DA7A3D5}"/>
              </a:ext>
            </a:extLst>
          </p:cNvPr>
          <p:cNvSpPr txBox="1"/>
          <p:nvPr/>
        </p:nvSpPr>
        <p:spPr>
          <a:xfrm>
            <a:off x="1128932" y="594995"/>
            <a:ext cx="7874000" cy="400110"/>
          </a:xfrm>
          <a:prstGeom prst="rect">
            <a:avLst/>
          </a:prstGeom>
          <a:noFill/>
        </p:spPr>
        <p:txBody>
          <a:bodyPr wrap="square">
            <a:spAutoFit/>
          </a:bodyPr>
          <a:lstStyle/>
          <a:p>
            <a:r>
              <a:rPr lang="fr-MA" sz="2000" b="1" dirty="0">
                <a:solidFill>
                  <a:srgbClr val="00B050"/>
                </a:solidFill>
                <a:effectLst/>
                <a:latin typeface="Times New Roman" panose="02020603050405020304" pitchFamily="18" charset="0"/>
                <a:cs typeface="Times New Roman" panose="02020603050405020304" pitchFamily="18" charset="0"/>
              </a:rPr>
              <a:t>Influence des facteurs climatiques sur la répartition des </a:t>
            </a:r>
            <a:r>
              <a:rPr lang="fr-MA" sz="2000" b="1" dirty="0">
                <a:solidFill>
                  <a:srgbClr val="00B050"/>
                </a:solidFill>
                <a:latin typeface="Times New Roman" panose="02020603050405020304" pitchFamily="18" charset="0"/>
                <a:cs typeface="Times New Roman" panose="02020603050405020304" pitchFamily="18" charset="0"/>
              </a:rPr>
              <a:t>animaux</a:t>
            </a:r>
            <a:r>
              <a:rPr lang="fr-MA" sz="2000" b="1" dirty="0">
                <a:solidFill>
                  <a:srgbClr val="00B050"/>
                </a:solidFill>
                <a:effectLst/>
                <a:latin typeface="Times New Roman" panose="02020603050405020304" pitchFamily="18" charset="0"/>
                <a:cs typeface="Times New Roman" panose="02020603050405020304" pitchFamily="18" charset="0"/>
              </a:rPr>
              <a:t>.</a:t>
            </a:r>
          </a:p>
        </p:txBody>
      </p:sp>
      <p:sp>
        <p:nvSpPr>
          <p:cNvPr id="21" name="ZoneTexte 20">
            <a:extLst>
              <a:ext uri="{FF2B5EF4-FFF2-40B4-BE49-F238E27FC236}">
                <a16:creationId xmlns:a16="http://schemas.microsoft.com/office/drawing/2014/main" id="{FFE45614-80BD-B625-8AC5-1E46379E709C}"/>
              </a:ext>
            </a:extLst>
          </p:cNvPr>
          <p:cNvSpPr txBox="1"/>
          <p:nvPr/>
        </p:nvSpPr>
        <p:spPr>
          <a:xfrm>
            <a:off x="431800" y="2505670"/>
            <a:ext cx="7772400" cy="707886"/>
          </a:xfrm>
          <a:prstGeom prst="rect">
            <a:avLst/>
          </a:prstGeom>
          <a:noFill/>
        </p:spPr>
        <p:txBody>
          <a:bodyPr wrap="square">
            <a:spAutoFit/>
          </a:bodyPr>
          <a:lstStyle/>
          <a:p>
            <a:pPr algn="just"/>
            <a:r>
              <a:rPr lang="fr-MA" sz="2000" dirty="0">
                <a:solidFill>
                  <a:srgbClr val="000000"/>
                </a:solidFill>
                <a:latin typeface="Times New Roman" panose="02020603050405020304" pitchFamily="18" charset="0"/>
                <a:cs typeface="Times New Roman" panose="02020603050405020304" pitchFamily="18" charset="0"/>
              </a:rPr>
              <a:t>Pour expliquer cette répartition, le tableau suivant regroupe quelques</a:t>
            </a:r>
          </a:p>
          <a:p>
            <a:pPr algn="just"/>
            <a:r>
              <a:rPr lang="fr-MA" sz="2000" dirty="0">
                <a:solidFill>
                  <a:srgbClr val="000000"/>
                </a:solidFill>
                <a:latin typeface="Times New Roman" panose="02020603050405020304" pitchFamily="18" charset="0"/>
                <a:cs typeface="Times New Roman" panose="02020603050405020304" pitchFamily="18" charset="0"/>
              </a:rPr>
              <a:t>données physiologiques de ces deux espèces </a:t>
            </a:r>
            <a:r>
              <a:rPr lang="fr-MA" sz="1800" dirty="0">
                <a:solidFill>
                  <a:srgbClr val="000000"/>
                </a:solidFill>
                <a:effectLst/>
                <a:latin typeface="Times New Roman" panose="02020603050405020304" pitchFamily="18" charset="0"/>
                <a:cs typeface="Times New Roman" panose="02020603050405020304" pitchFamily="18" charset="0"/>
              </a:rPr>
              <a:t>:</a:t>
            </a:r>
          </a:p>
        </p:txBody>
      </p:sp>
      <p:sp>
        <p:nvSpPr>
          <p:cNvPr id="22" name="Rectangle : avec coin arrondi 21">
            <a:extLst>
              <a:ext uri="{FF2B5EF4-FFF2-40B4-BE49-F238E27FC236}">
                <a16:creationId xmlns:a16="http://schemas.microsoft.com/office/drawing/2014/main" id="{4C7C5043-C4E9-E984-B632-12181251827D}"/>
              </a:ext>
            </a:extLst>
          </p:cNvPr>
          <p:cNvSpPr/>
          <p:nvPr/>
        </p:nvSpPr>
        <p:spPr>
          <a:xfrm>
            <a:off x="914400" y="5244993"/>
            <a:ext cx="10414000" cy="1477026"/>
          </a:xfrm>
          <a:prstGeom prst="round1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MA" sz="2000" dirty="0">
                <a:solidFill>
                  <a:srgbClr val="000000"/>
                </a:solidFill>
                <a:effectLst/>
                <a:latin typeface="Times New Roman" panose="02020603050405020304" pitchFamily="18" charset="0"/>
                <a:cs typeface="Times New Roman" panose="02020603050405020304" pitchFamily="18" charset="0"/>
              </a:rPr>
              <a:t>•D’après le tableau, </a:t>
            </a:r>
            <a:r>
              <a:rPr lang="fr-MA" sz="2000" b="1" dirty="0">
                <a:solidFill>
                  <a:srgbClr val="000000"/>
                </a:solidFill>
                <a:effectLst/>
                <a:latin typeface="Times New Roman" panose="02020603050405020304" pitchFamily="18" charset="0"/>
                <a:cs typeface="Times New Roman" panose="02020603050405020304" pitchFamily="18" charset="0"/>
              </a:rPr>
              <a:t>les souris normaux </a:t>
            </a:r>
            <a:r>
              <a:rPr lang="fr-MA" sz="2000" dirty="0">
                <a:solidFill>
                  <a:srgbClr val="000000"/>
                </a:solidFill>
                <a:effectLst/>
                <a:latin typeface="Times New Roman" panose="02020603050405020304" pitchFamily="18" charset="0"/>
                <a:cs typeface="Times New Roman" panose="02020603050405020304" pitchFamily="18" charset="0"/>
              </a:rPr>
              <a:t>perdent plus d’eau que </a:t>
            </a:r>
            <a:r>
              <a:rPr lang="fr-MA" sz="2000" b="1" dirty="0">
                <a:solidFill>
                  <a:srgbClr val="000000"/>
                </a:solidFill>
                <a:effectLst/>
                <a:latin typeface="Times New Roman" panose="02020603050405020304" pitchFamily="18" charset="0"/>
                <a:cs typeface="Times New Roman" panose="02020603050405020304" pitchFamily="18" charset="0"/>
              </a:rPr>
              <a:t>les souris Kangourou</a:t>
            </a:r>
            <a:r>
              <a:rPr lang="fr-MA" sz="2000" dirty="0">
                <a:solidFill>
                  <a:srgbClr val="000000"/>
                </a:solidFill>
                <a:effectLst/>
                <a:latin typeface="Times New Roman" panose="02020603050405020304" pitchFamily="18" charset="0"/>
                <a:cs typeface="Times New Roman" panose="02020603050405020304" pitchFamily="18" charset="0"/>
              </a:rPr>
              <a:t>, ce qui explique leur absence dans les régions moins humides.</a:t>
            </a:r>
          </a:p>
          <a:p>
            <a:r>
              <a:rPr lang="fr-MA" sz="2000" dirty="0">
                <a:solidFill>
                  <a:srgbClr val="000000"/>
                </a:solidFill>
                <a:effectLst/>
                <a:latin typeface="Times New Roman" panose="02020603050405020304" pitchFamily="18" charset="0"/>
                <a:cs typeface="Times New Roman" panose="02020603050405020304" pitchFamily="18" charset="0"/>
              </a:rPr>
              <a:t>•On déduit donc que le taux </a:t>
            </a:r>
            <a:r>
              <a:rPr lang="fr-MA" sz="2000" b="1" u="sng" dirty="0">
                <a:solidFill>
                  <a:srgbClr val="000000"/>
                </a:solidFill>
                <a:effectLst/>
                <a:latin typeface="Times New Roman" panose="02020603050405020304" pitchFamily="18" charset="0"/>
                <a:cs typeface="Times New Roman" panose="02020603050405020304" pitchFamily="18" charset="0"/>
              </a:rPr>
              <a:t>d’humidité influence </a:t>
            </a:r>
            <a:r>
              <a:rPr lang="fr-MA" sz="2000" dirty="0">
                <a:solidFill>
                  <a:srgbClr val="000000"/>
                </a:solidFill>
                <a:effectLst/>
                <a:latin typeface="Times New Roman" panose="02020603050405020304" pitchFamily="18" charset="0"/>
                <a:cs typeface="Times New Roman" panose="02020603050405020304" pitchFamily="18" charset="0"/>
              </a:rPr>
              <a:t>également la répartition des animaux</a:t>
            </a:r>
            <a:r>
              <a:rPr lang="fr-MA" dirty="0">
                <a:solidFill>
                  <a:srgbClr val="000000"/>
                </a:solidFill>
                <a:effectLst/>
                <a:latin typeface="Helvetica" pitchFamily="2" charset="0"/>
              </a:rPr>
              <a:t>.</a:t>
            </a:r>
          </a:p>
        </p:txBody>
      </p:sp>
    </p:spTree>
    <p:extLst>
      <p:ext uri="{BB962C8B-B14F-4D97-AF65-F5344CB8AC3E}">
        <p14:creationId xmlns:p14="http://schemas.microsoft.com/office/powerpoint/2010/main" val="2456911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D5C2FC8A-3734-E5DF-2695-4FE0648F5DD6}"/>
              </a:ext>
            </a:extLst>
          </p:cNvPr>
          <p:cNvSpPr txBox="1"/>
          <p:nvPr/>
        </p:nvSpPr>
        <p:spPr>
          <a:xfrm>
            <a:off x="266700" y="1097747"/>
            <a:ext cx="6819900" cy="707886"/>
          </a:xfrm>
          <a:prstGeom prst="rect">
            <a:avLst/>
          </a:prstGeom>
          <a:noFill/>
        </p:spPr>
        <p:txBody>
          <a:bodyPr wrap="square">
            <a:spAutoFit/>
          </a:bodyPr>
          <a:lstStyle/>
          <a:p>
            <a:r>
              <a:rPr lang="fr-MA" sz="2000" dirty="0">
                <a:solidFill>
                  <a:srgbClr val="149FEC"/>
                </a:solidFill>
                <a:effectLst/>
                <a:latin typeface="Times New Roman" panose="02020603050405020304" pitchFamily="18" charset="0"/>
                <a:cs typeface="Times New Roman" panose="02020603050405020304" pitchFamily="18" charset="0"/>
              </a:rPr>
              <a:t>Influence de température et de l’humidité sur la répartition de la coccinelle :</a:t>
            </a:r>
          </a:p>
        </p:txBody>
      </p:sp>
      <p:sp>
        <p:nvSpPr>
          <p:cNvPr id="7" name="ZoneTexte 6">
            <a:extLst>
              <a:ext uri="{FF2B5EF4-FFF2-40B4-BE49-F238E27FC236}">
                <a16:creationId xmlns:a16="http://schemas.microsoft.com/office/drawing/2014/main" id="{30C0E4C7-186E-E77B-1BFE-2922F7E1F4AD}"/>
              </a:ext>
            </a:extLst>
          </p:cNvPr>
          <p:cNvSpPr txBox="1"/>
          <p:nvPr/>
        </p:nvSpPr>
        <p:spPr>
          <a:xfrm>
            <a:off x="165100" y="2439479"/>
            <a:ext cx="6921500" cy="1200329"/>
          </a:xfrm>
          <a:prstGeom prst="rect">
            <a:avLst/>
          </a:prstGeom>
          <a:noFill/>
        </p:spPr>
        <p:txBody>
          <a:bodyPr wrap="square">
            <a:spAutoFit/>
          </a:bodyPr>
          <a:lstStyle/>
          <a:p>
            <a:pPr algn="just"/>
            <a:r>
              <a:rPr lang="fr-MA" dirty="0">
                <a:solidFill>
                  <a:srgbClr val="000000"/>
                </a:solidFill>
                <a:effectLst/>
                <a:latin typeface="Times New Roman" panose="02020603050405020304" pitchFamily="18" charset="0"/>
                <a:cs typeface="Times New Roman" panose="02020603050405020304" pitchFamily="18" charset="0"/>
              </a:rPr>
              <a:t>Le tableau suivant montre les conditions de vie de la coccinelle qu’on voulait intégrer dans la région de Midelt pour exterminer un insecte nuisible (la cochenille) qui se nourrit des fruits des pommiers et des orangers.</a:t>
            </a:r>
          </a:p>
        </p:txBody>
      </p:sp>
      <p:pic>
        <p:nvPicPr>
          <p:cNvPr id="9" name="Image 8" descr="Une image contenant coccinelle, invertébré, insecte, Chrysomèles&#10;&#10;Le contenu généré par l’IA peut être incorrect.">
            <a:extLst>
              <a:ext uri="{FF2B5EF4-FFF2-40B4-BE49-F238E27FC236}">
                <a16:creationId xmlns:a16="http://schemas.microsoft.com/office/drawing/2014/main" id="{8125FCAB-FD50-202F-0BD9-8DBD6E6988F7}"/>
              </a:ext>
            </a:extLst>
          </p:cNvPr>
          <p:cNvPicPr>
            <a:picLocks noChangeAspect="1"/>
          </p:cNvPicPr>
          <p:nvPr/>
        </p:nvPicPr>
        <p:blipFill>
          <a:blip r:embed="rId3"/>
          <a:srcRect l="15076" t="10016" r="20065" b="10915"/>
          <a:stretch/>
        </p:blipFill>
        <p:spPr>
          <a:xfrm>
            <a:off x="7251700" y="1426624"/>
            <a:ext cx="4940300" cy="3081876"/>
          </a:xfrm>
          <a:prstGeom prst="rect">
            <a:avLst/>
          </a:prstGeom>
        </p:spPr>
      </p:pic>
      <p:sp>
        <p:nvSpPr>
          <p:cNvPr id="12" name="ZoneTexte 11">
            <a:extLst>
              <a:ext uri="{FF2B5EF4-FFF2-40B4-BE49-F238E27FC236}">
                <a16:creationId xmlns:a16="http://schemas.microsoft.com/office/drawing/2014/main" id="{211305CC-5E36-CD54-81FE-89E8C23A6B88}"/>
              </a:ext>
            </a:extLst>
          </p:cNvPr>
          <p:cNvSpPr txBox="1"/>
          <p:nvPr/>
        </p:nvSpPr>
        <p:spPr>
          <a:xfrm>
            <a:off x="266700" y="15471"/>
            <a:ext cx="11925299" cy="584775"/>
          </a:xfrm>
          <a:prstGeom prst="rect">
            <a:avLst/>
          </a:prstGeom>
          <a:noFill/>
        </p:spPr>
        <p:txBody>
          <a:bodyPr wrap="square">
            <a:spAutoFit/>
          </a:bodyPr>
          <a:lstStyle/>
          <a:p>
            <a:r>
              <a:rPr lang="fr-MA" sz="3200" b="1" dirty="0">
                <a:solidFill>
                  <a:srgbClr val="FF0000"/>
                </a:solidFill>
                <a:latin typeface="Times New Roman" panose="02020603050405020304" pitchFamily="18" charset="0"/>
                <a:cs typeface="Times New Roman" panose="02020603050405020304" pitchFamily="18" charset="0"/>
              </a:rPr>
              <a:t>Le rôle des facteurs climatiques sur la répartition des êtres vivants</a:t>
            </a:r>
          </a:p>
        </p:txBody>
      </p:sp>
      <p:sp>
        <p:nvSpPr>
          <p:cNvPr id="13" name="ZoneTexte 12">
            <a:extLst>
              <a:ext uri="{FF2B5EF4-FFF2-40B4-BE49-F238E27FC236}">
                <a16:creationId xmlns:a16="http://schemas.microsoft.com/office/drawing/2014/main" id="{596AC1DC-E54B-E011-A685-F60C82E815DB}"/>
              </a:ext>
            </a:extLst>
          </p:cNvPr>
          <p:cNvSpPr txBox="1"/>
          <p:nvPr/>
        </p:nvSpPr>
        <p:spPr>
          <a:xfrm>
            <a:off x="1022350" y="666003"/>
            <a:ext cx="7874000" cy="400110"/>
          </a:xfrm>
          <a:prstGeom prst="rect">
            <a:avLst/>
          </a:prstGeom>
          <a:noFill/>
        </p:spPr>
        <p:txBody>
          <a:bodyPr wrap="square">
            <a:spAutoFit/>
          </a:bodyPr>
          <a:lstStyle/>
          <a:p>
            <a:r>
              <a:rPr lang="fr-MA" sz="2000" b="1" dirty="0">
                <a:solidFill>
                  <a:srgbClr val="00B050"/>
                </a:solidFill>
                <a:effectLst/>
                <a:latin typeface="Times New Roman" panose="02020603050405020304" pitchFamily="18" charset="0"/>
                <a:cs typeface="Times New Roman" panose="02020603050405020304" pitchFamily="18" charset="0"/>
              </a:rPr>
              <a:t>Influence des facteurs climatiques sur la répartition des </a:t>
            </a:r>
            <a:r>
              <a:rPr lang="fr-MA" sz="2000" b="1" dirty="0">
                <a:solidFill>
                  <a:srgbClr val="00B050"/>
                </a:solidFill>
                <a:latin typeface="Times New Roman" panose="02020603050405020304" pitchFamily="18" charset="0"/>
                <a:cs typeface="Times New Roman" panose="02020603050405020304" pitchFamily="18" charset="0"/>
              </a:rPr>
              <a:t>animaux</a:t>
            </a:r>
            <a:r>
              <a:rPr lang="fr-MA" sz="2000" b="1" dirty="0">
                <a:solidFill>
                  <a:srgbClr val="00B050"/>
                </a:solidFill>
                <a:effectLst/>
                <a:latin typeface="Times New Roman" panose="02020603050405020304" pitchFamily="18" charset="0"/>
                <a:cs typeface="Times New Roman" panose="02020603050405020304" pitchFamily="18" charset="0"/>
              </a:rPr>
              <a:t>.</a:t>
            </a:r>
          </a:p>
        </p:txBody>
      </p:sp>
      <p:pic>
        <p:nvPicPr>
          <p:cNvPr id="15" name="Image 14" descr="Une image contenant texte, capture d’écran&#10;&#10;Le contenu généré par l’IA peut être incorrect.">
            <a:extLst>
              <a:ext uri="{FF2B5EF4-FFF2-40B4-BE49-F238E27FC236}">
                <a16:creationId xmlns:a16="http://schemas.microsoft.com/office/drawing/2014/main" id="{97DC95B5-A4E5-AB68-C080-2513E9D96733}"/>
              </a:ext>
            </a:extLst>
          </p:cNvPr>
          <p:cNvPicPr>
            <a:picLocks noChangeAspect="1"/>
          </p:cNvPicPr>
          <p:nvPr/>
        </p:nvPicPr>
        <p:blipFill>
          <a:blip r:embed="rId4"/>
          <a:srcRect l="1470" t="9652" r="980"/>
          <a:stretch/>
        </p:blipFill>
        <p:spPr>
          <a:xfrm>
            <a:off x="279400" y="4552366"/>
            <a:ext cx="9359900" cy="1569034"/>
          </a:xfrm>
          <a:prstGeom prst="rect">
            <a:avLst/>
          </a:prstGeom>
        </p:spPr>
      </p:pic>
    </p:spTree>
    <p:extLst>
      <p:ext uri="{BB962C8B-B14F-4D97-AF65-F5344CB8AC3E}">
        <p14:creationId xmlns:p14="http://schemas.microsoft.com/office/powerpoint/2010/main" val="1278245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39E2CBB-D912-F344-E6D3-8B96C1AD23E0}"/>
              </a:ext>
            </a:extLst>
          </p:cNvPr>
          <p:cNvSpPr txBox="1"/>
          <p:nvPr/>
        </p:nvSpPr>
        <p:spPr>
          <a:xfrm>
            <a:off x="492125" y="1397478"/>
            <a:ext cx="8655050" cy="369332"/>
          </a:xfrm>
          <a:prstGeom prst="rect">
            <a:avLst/>
          </a:prstGeom>
          <a:noFill/>
        </p:spPr>
        <p:txBody>
          <a:bodyPr wrap="square">
            <a:spAutoFit/>
          </a:bodyPr>
          <a:lstStyle/>
          <a:p>
            <a:r>
              <a:rPr lang="fr-MA" dirty="0">
                <a:solidFill>
                  <a:srgbClr val="000000"/>
                </a:solidFill>
                <a:effectLst/>
                <a:latin typeface="Helvetica" pitchFamily="2" charset="0"/>
              </a:rPr>
              <a:t>Le tableau suivant présente les données relatives à la station de Midelt et Tanger:</a:t>
            </a:r>
          </a:p>
        </p:txBody>
      </p:sp>
      <p:pic>
        <p:nvPicPr>
          <p:cNvPr id="7" name="Image 6" descr="Une image contenant texte, Police, capture d’écran, nombre&#10;&#10;Le contenu généré par l’IA peut être incorrect.">
            <a:extLst>
              <a:ext uri="{FF2B5EF4-FFF2-40B4-BE49-F238E27FC236}">
                <a16:creationId xmlns:a16="http://schemas.microsoft.com/office/drawing/2014/main" id="{1D561F0E-632C-0FD4-7F90-41BF2501511D}"/>
              </a:ext>
            </a:extLst>
          </p:cNvPr>
          <p:cNvPicPr>
            <a:picLocks noChangeAspect="1"/>
          </p:cNvPicPr>
          <p:nvPr/>
        </p:nvPicPr>
        <p:blipFill>
          <a:blip r:embed="rId3"/>
          <a:srcRect r="1471" b="11742"/>
          <a:stretch/>
        </p:blipFill>
        <p:spPr>
          <a:xfrm>
            <a:off x="279400" y="1909106"/>
            <a:ext cx="7658100" cy="1448855"/>
          </a:xfrm>
          <a:prstGeom prst="rect">
            <a:avLst/>
          </a:prstGeom>
        </p:spPr>
      </p:pic>
      <p:sp>
        <p:nvSpPr>
          <p:cNvPr id="8" name="ZoneTexte 7">
            <a:extLst>
              <a:ext uri="{FF2B5EF4-FFF2-40B4-BE49-F238E27FC236}">
                <a16:creationId xmlns:a16="http://schemas.microsoft.com/office/drawing/2014/main" id="{0F695870-8984-E785-0401-91E42DA7ADB9}"/>
              </a:ext>
            </a:extLst>
          </p:cNvPr>
          <p:cNvSpPr txBox="1"/>
          <p:nvPr/>
        </p:nvSpPr>
        <p:spPr>
          <a:xfrm>
            <a:off x="279399" y="877870"/>
            <a:ext cx="8189351" cy="400110"/>
          </a:xfrm>
          <a:prstGeom prst="rect">
            <a:avLst/>
          </a:prstGeom>
          <a:noFill/>
        </p:spPr>
        <p:txBody>
          <a:bodyPr wrap="square">
            <a:spAutoFit/>
          </a:bodyPr>
          <a:lstStyle/>
          <a:p>
            <a:r>
              <a:rPr lang="fr-MA" sz="2000" dirty="0">
                <a:solidFill>
                  <a:srgbClr val="149FEC"/>
                </a:solidFill>
                <a:effectLst/>
                <a:latin typeface="Times New Roman" panose="02020603050405020304" pitchFamily="18" charset="0"/>
                <a:cs typeface="Times New Roman" panose="02020603050405020304" pitchFamily="18" charset="0"/>
              </a:rPr>
              <a:t>Influence de température et de l’humidité sur la répartition de la coccinelle :</a:t>
            </a:r>
          </a:p>
        </p:txBody>
      </p:sp>
      <p:sp>
        <p:nvSpPr>
          <p:cNvPr id="9" name="ZoneTexte 8">
            <a:extLst>
              <a:ext uri="{FF2B5EF4-FFF2-40B4-BE49-F238E27FC236}">
                <a16:creationId xmlns:a16="http://schemas.microsoft.com/office/drawing/2014/main" id="{6A74D93E-1F09-20FB-1B49-D084A7C799F0}"/>
              </a:ext>
            </a:extLst>
          </p:cNvPr>
          <p:cNvSpPr txBox="1"/>
          <p:nvPr/>
        </p:nvSpPr>
        <p:spPr>
          <a:xfrm>
            <a:off x="139700" y="15471"/>
            <a:ext cx="12052299" cy="584775"/>
          </a:xfrm>
          <a:prstGeom prst="rect">
            <a:avLst/>
          </a:prstGeom>
          <a:noFill/>
        </p:spPr>
        <p:txBody>
          <a:bodyPr wrap="square">
            <a:spAutoFit/>
          </a:bodyPr>
          <a:lstStyle/>
          <a:p>
            <a:r>
              <a:rPr lang="fr-MA" sz="3200" b="1" dirty="0">
                <a:solidFill>
                  <a:srgbClr val="FF0000"/>
                </a:solidFill>
                <a:latin typeface="Times New Roman" panose="02020603050405020304" pitchFamily="18" charset="0"/>
                <a:cs typeface="Times New Roman" panose="02020603050405020304" pitchFamily="18" charset="0"/>
              </a:rPr>
              <a:t>Le rôle des facteurs climatiques sur la répartition des êtres vivants</a:t>
            </a:r>
          </a:p>
        </p:txBody>
      </p:sp>
      <p:sp>
        <p:nvSpPr>
          <p:cNvPr id="10" name="ZoneTexte 9">
            <a:extLst>
              <a:ext uri="{FF2B5EF4-FFF2-40B4-BE49-F238E27FC236}">
                <a16:creationId xmlns:a16="http://schemas.microsoft.com/office/drawing/2014/main" id="{BE251CE8-CF16-56A5-F176-53D8A9928B32}"/>
              </a:ext>
            </a:extLst>
          </p:cNvPr>
          <p:cNvSpPr txBox="1"/>
          <p:nvPr/>
        </p:nvSpPr>
        <p:spPr>
          <a:xfrm>
            <a:off x="1086729" y="591535"/>
            <a:ext cx="7874000" cy="400110"/>
          </a:xfrm>
          <a:prstGeom prst="rect">
            <a:avLst/>
          </a:prstGeom>
          <a:noFill/>
        </p:spPr>
        <p:txBody>
          <a:bodyPr wrap="square">
            <a:spAutoFit/>
          </a:bodyPr>
          <a:lstStyle/>
          <a:p>
            <a:r>
              <a:rPr lang="fr-MA" sz="2000" b="1" dirty="0">
                <a:solidFill>
                  <a:srgbClr val="00B050"/>
                </a:solidFill>
                <a:effectLst/>
                <a:latin typeface="Times New Roman" panose="02020603050405020304" pitchFamily="18" charset="0"/>
                <a:cs typeface="Times New Roman" panose="02020603050405020304" pitchFamily="18" charset="0"/>
              </a:rPr>
              <a:t>Influence des facteurs climatiques sur la répartition des </a:t>
            </a:r>
            <a:r>
              <a:rPr lang="fr-MA" sz="2000" b="1" dirty="0">
                <a:solidFill>
                  <a:srgbClr val="00B050"/>
                </a:solidFill>
                <a:latin typeface="Times New Roman" panose="02020603050405020304" pitchFamily="18" charset="0"/>
                <a:cs typeface="Times New Roman" panose="02020603050405020304" pitchFamily="18" charset="0"/>
              </a:rPr>
              <a:t>animaux</a:t>
            </a:r>
            <a:r>
              <a:rPr lang="fr-MA" sz="2000" b="1" dirty="0">
                <a:solidFill>
                  <a:srgbClr val="00B050"/>
                </a:solidFill>
                <a:effectLst/>
                <a:latin typeface="Times New Roman" panose="02020603050405020304" pitchFamily="18" charset="0"/>
                <a:cs typeface="Times New Roman" panose="02020603050405020304" pitchFamily="18" charset="0"/>
              </a:rPr>
              <a:t>.</a:t>
            </a:r>
          </a:p>
        </p:txBody>
      </p:sp>
      <p:pic>
        <p:nvPicPr>
          <p:cNvPr id="11" name="Image 10" descr="Une image contenant texte, diagramme, ligne, capture d’écran&#10;&#10;Le contenu généré par l’IA peut être incorrect.">
            <a:extLst>
              <a:ext uri="{FF2B5EF4-FFF2-40B4-BE49-F238E27FC236}">
                <a16:creationId xmlns:a16="http://schemas.microsoft.com/office/drawing/2014/main" id="{98226C39-39DB-CBED-13A4-44EC2A3D3C20}"/>
              </a:ext>
            </a:extLst>
          </p:cNvPr>
          <p:cNvPicPr>
            <a:picLocks noChangeAspect="1"/>
          </p:cNvPicPr>
          <p:nvPr/>
        </p:nvPicPr>
        <p:blipFill>
          <a:blip r:embed="rId4"/>
          <a:srcRect l="3908" t="3623" r="3703" b="7280"/>
          <a:stretch/>
        </p:blipFill>
        <p:spPr>
          <a:xfrm>
            <a:off x="8150225" y="1764111"/>
            <a:ext cx="3880229" cy="3187700"/>
          </a:xfrm>
          <a:prstGeom prst="rect">
            <a:avLst/>
          </a:prstGeom>
        </p:spPr>
      </p:pic>
      <p:sp>
        <p:nvSpPr>
          <p:cNvPr id="13" name="Rectangle : avec coin arrondi 12">
            <a:extLst>
              <a:ext uri="{FF2B5EF4-FFF2-40B4-BE49-F238E27FC236}">
                <a16:creationId xmlns:a16="http://schemas.microsoft.com/office/drawing/2014/main" id="{80EE5634-232B-4F76-A1A0-1E67E79E7A68}"/>
              </a:ext>
            </a:extLst>
          </p:cNvPr>
          <p:cNvSpPr/>
          <p:nvPr/>
        </p:nvSpPr>
        <p:spPr>
          <a:xfrm>
            <a:off x="139700" y="3618310"/>
            <a:ext cx="7937500" cy="2985689"/>
          </a:xfrm>
          <a:prstGeom prst="round1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MA" sz="2000" dirty="0">
                <a:solidFill>
                  <a:srgbClr val="000000"/>
                </a:solidFill>
                <a:effectLst/>
                <a:latin typeface="Times New Roman" panose="02020603050405020304" pitchFamily="18" charset="0"/>
                <a:cs typeface="Times New Roman" panose="02020603050405020304" pitchFamily="18" charset="0"/>
              </a:rPr>
              <a:t>D'après le diagramme réalisé, la coccinelle peut survivre et se reproduire dans la région de Tanger, et elle ne peut pas survivre dans la région de Midelt, car elle ne peut pas supporter la température basse des mois de novembre jusqu'au mars, ni l'humidité faible des mois de juillet, aout et septembre. Donc la réalisation du diagramme climatogramme d'une région donnée, puis l'</a:t>
            </a:r>
            <a:r>
              <a:rPr lang="fr-MA" sz="2000" dirty="0" err="1">
                <a:solidFill>
                  <a:srgbClr val="000000"/>
                </a:solidFill>
                <a:effectLst/>
                <a:latin typeface="Times New Roman" panose="02020603050405020304" pitchFamily="18" charset="0"/>
                <a:cs typeface="Times New Roman" panose="02020603050405020304" pitchFamily="18" charset="0"/>
              </a:rPr>
              <a:t>écoclimatogramme</a:t>
            </a:r>
            <a:r>
              <a:rPr lang="fr-MA" sz="2000" dirty="0">
                <a:solidFill>
                  <a:srgbClr val="000000"/>
                </a:solidFill>
                <a:effectLst/>
                <a:latin typeface="Times New Roman" panose="02020603050405020304" pitchFamily="18" charset="0"/>
                <a:cs typeface="Times New Roman" panose="02020603050405020304" pitchFamily="18" charset="0"/>
              </a:rPr>
              <a:t> d'un être vivant pourra nous informer sur les possibilités que possède l'être vivant pour supporter la vie dans une telle région, dans le but de l'introduire dans un nouvel écosystème.</a:t>
            </a:r>
          </a:p>
        </p:txBody>
      </p:sp>
    </p:spTree>
    <p:extLst>
      <p:ext uri="{BB962C8B-B14F-4D97-AF65-F5344CB8AC3E}">
        <p14:creationId xmlns:p14="http://schemas.microsoft.com/office/powerpoint/2010/main" val="18881763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37B3F376-9346-4D6F-91D4-182A9B619CB8}"/>
              </a:ext>
            </a:extLst>
          </p:cNvPr>
          <p:cNvSpPr txBox="1"/>
          <p:nvPr/>
        </p:nvSpPr>
        <p:spPr>
          <a:xfrm>
            <a:off x="0" y="108635"/>
            <a:ext cx="10086535" cy="1077218"/>
          </a:xfrm>
          <a:prstGeom prst="rect">
            <a:avLst/>
          </a:prstGeom>
          <a:noFill/>
        </p:spPr>
        <p:txBody>
          <a:bodyPr wrap="square">
            <a:spAutoFit/>
          </a:bodyPr>
          <a:lstStyle/>
          <a:p>
            <a:pPr algn="ctr"/>
            <a:r>
              <a:rPr lang="fr-MA" sz="3200" b="1" dirty="0">
                <a:solidFill>
                  <a:srgbClr val="FF0000"/>
                </a:solidFill>
                <a:latin typeface="Times New Roman" panose="02020603050405020304" pitchFamily="18" charset="0"/>
                <a:cs typeface="Times New Roman" panose="02020603050405020304" pitchFamily="18" charset="0"/>
              </a:rPr>
              <a:t>Influence des facteurs climatiques sur le comportement des êtres vivants</a:t>
            </a:r>
          </a:p>
        </p:txBody>
      </p:sp>
      <p:sp>
        <p:nvSpPr>
          <p:cNvPr id="7" name="ZoneTexte 6">
            <a:extLst>
              <a:ext uri="{FF2B5EF4-FFF2-40B4-BE49-F238E27FC236}">
                <a16:creationId xmlns:a16="http://schemas.microsoft.com/office/drawing/2014/main" id="{78F7CE02-8CA2-9F90-9300-401DE7724591}"/>
              </a:ext>
            </a:extLst>
          </p:cNvPr>
          <p:cNvSpPr txBox="1"/>
          <p:nvPr/>
        </p:nvSpPr>
        <p:spPr>
          <a:xfrm>
            <a:off x="1412826" y="1043464"/>
            <a:ext cx="6096000" cy="400110"/>
          </a:xfrm>
          <a:prstGeom prst="rect">
            <a:avLst/>
          </a:prstGeom>
          <a:noFill/>
        </p:spPr>
        <p:txBody>
          <a:bodyPr wrap="square">
            <a:spAutoFit/>
          </a:bodyPr>
          <a:lstStyle/>
          <a:p>
            <a:r>
              <a:rPr lang="fr-MA" sz="2000" b="1" dirty="0">
                <a:solidFill>
                  <a:srgbClr val="00B050"/>
                </a:solidFill>
                <a:latin typeface="Times New Roman" panose="02020603050405020304" pitchFamily="18" charset="0"/>
                <a:cs typeface="Times New Roman" panose="02020603050405020304" pitchFamily="18" charset="0"/>
              </a:rPr>
              <a:t> Influence sur le comportement des végétaux</a:t>
            </a:r>
          </a:p>
        </p:txBody>
      </p:sp>
      <p:sp>
        <p:nvSpPr>
          <p:cNvPr id="9" name="ZoneTexte 8">
            <a:extLst>
              <a:ext uri="{FF2B5EF4-FFF2-40B4-BE49-F238E27FC236}">
                <a16:creationId xmlns:a16="http://schemas.microsoft.com/office/drawing/2014/main" id="{BAB426DD-1811-2474-9C14-EA84F9DC60F8}"/>
              </a:ext>
            </a:extLst>
          </p:cNvPr>
          <p:cNvSpPr txBox="1"/>
          <p:nvPr/>
        </p:nvSpPr>
        <p:spPr>
          <a:xfrm>
            <a:off x="5905500" y="2503438"/>
            <a:ext cx="6096000" cy="2862322"/>
          </a:xfrm>
          <a:prstGeom prst="rect">
            <a:avLst/>
          </a:prstGeom>
          <a:noFill/>
        </p:spPr>
        <p:txBody>
          <a:bodyPr wrap="square">
            <a:spAutoFit/>
          </a:bodyPr>
          <a:lstStyle/>
          <a:p>
            <a:r>
              <a:rPr lang="fr-MA" sz="2000" dirty="0">
                <a:solidFill>
                  <a:srgbClr val="000000"/>
                </a:solidFill>
                <a:effectLst/>
                <a:latin typeface="Times New Roman" panose="02020603050405020304" pitchFamily="18" charset="0"/>
                <a:cs typeface="Times New Roman" panose="02020603050405020304" pitchFamily="18" charset="0"/>
              </a:rPr>
              <a:t>❑ Elles ne subsistent en hiver que sous forme de graines.</a:t>
            </a:r>
          </a:p>
          <a:p>
            <a:endParaRPr lang="fr-MA" sz="2000" dirty="0">
              <a:solidFill>
                <a:srgbClr val="000000"/>
              </a:solidFill>
              <a:effectLst/>
              <a:latin typeface="Times New Roman" panose="02020603050405020304" pitchFamily="18" charset="0"/>
              <a:cs typeface="Times New Roman" panose="02020603050405020304" pitchFamily="18" charset="0"/>
            </a:endParaRPr>
          </a:p>
          <a:p>
            <a:r>
              <a:rPr lang="fr-MA" sz="2000" dirty="0">
                <a:solidFill>
                  <a:srgbClr val="000000"/>
                </a:solidFill>
                <a:effectLst/>
                <a:latin typeface="Times New Roman" panose="02020603050405020304" pitchFamily="18" charset="0"/>
                <a:cs typeface="Times New Roman" panose="02020603050405020304" pitchFamily="18" charset="0"/>
              </a:rPr>
              <a:t>❑ Les feuilles, les tiges, les racines disparaissent</a:t>
            </a:r>
          </a:p>
          <a:p>
            <a:r>
              <a:rPr lang="fr-MA" sz="2000" dirty="0">
                <a:solidFill>
                  <a:srgbClr val="000000"/>
                </a:solidFill>
                <a:effectLst/>
                <a:latin typeface="Times New Roman" panose="02020603050405020304" pitchFamily="18" charset="0"/>
                <a:cs typeface="Times New Roman" panose="02020603050405020304" pitchFamily="18" charset="0"/>
              </a:rPr>
              <a:t>au début de l'hiver.</a:t>
            </a:r>
          </a:p>
          <a:p>
            <a:endParaRPr lang="fr-MA" sz="2000" dirty="0">
              <a:solidFill>
                <a:srgbClr val="000000"/>
              </a:solidFill>
              <a:effectLst/>
              <a:latin typeface="Times New Roman" panose="02020603050405020304" pitchFamily="18" charset="0"/>
              <a:cs typeface="Times New Roman" panose="02020603050405020304" pitchFamily="18" charset="0"/>
            </a:endParaRPr>
          </a:p>
          <a:p>
            <a:r>
              <a:rPr lang="fr-MA" sz="2000" dirty="0">
                <a:solidFill>
                  <a:srgbClr val="000000"/>
                </a:solidFill>
                <a:effectLst/>
                <a:latin typeface="Times New Roman" panose="02020603050405020304" pitchFamily="18" charset="0"/>
                <a:cs typeface="Times New Roman" panose="02020603050405020304" pitchFamily="18" charset="0"/>
              </a:rPr>
              <a:t>❑ Seules les graines libérées résistent au froid.</a:t>
            </a:r>
          </a:p>
          <a:p>
            <a:endParaRPr lang="fr-MA" sz="2000" dirty="0">
              <a:solidFill>
                <a:srgbClr val="000000"/>
              </a:solidFill>
              <a:effectLst/>
              <a:latin typeface="Times New Roman" panose="02020603050405020304" pitchFamily="18" charset="0"/>
              <a:cs typeface="Times New Roman" panose="02020603050405020304" pitchFamily="18" charset="0"/>
            </a:endParaRPr>
          </a:p>
          <a:p>
            <a:r>
              <a:rPr lang="fr-MA" sz="2000" dirty="0">
                <a:solidFill>
                  <a:srgbClr val="000000"/>
                </a:solidFill>
                <a:effectLst/>
                <a:latin typeface="Times New Roman" panose="02020603050405020304" pitchFamily="18" charset="0"/>
                <a:cs typeface="Times New Roman" panose="02020603050405020304" pitchFamily="18" charset="0"/>
              </a:rPr>
              <a:t>❑ Au printemps suivant, elles peuvent germer et</a:t>
            </a:r>
          </a:p>
          <a:p>
            <a:r>
              <a:rPr lang="fr-MA" sz="2000" dirty="0">
                <a:solidFill>
                  <a:srgbClr val="000000"/>
                </a:solidFill>
                <a:effectLst/>
                <a:latin typeface="Times New Roman" panose="02020603050405020304" pitchFamily="18" charset="0"/>
                <a:cs typeface="Times New Roman" panose="02020603050405020304" pitchFamily="18" charset="0"/>
              </a:rPr>
              <a:t>donner de nouvelles graines.</a:t>
            </a:r>
          </a:p>
        </p:txBody>
      </p:sp>
      <p:sp>
        <p:nvSpPr>
          <p:cNvPr id="11" name="ZoneTexte 10">
            <a:extLst>
              <a:ext uri="{FF2B5EF4-FFF2-40B4-BE49-F238E27FC236}">
                <a16:creationId xmlns:a16="http://schemas.microsoft.com/office/drawing/2014/main" id="{FD567217-6299-F3BC-ED0A-9F167D994347}"/>
              </a:ext>
            </a:extLst>
          </p:cNvPr>
          <p:cNvSpPr txBox="1"/>
          <p:nvPr/>
        </p:nvSpPr>
        <p:spPr>
          <a:xfrm>
            <a:off x="7073900" y="1845607"/>
            <a:ext cx="2692400" cy="400110"/>
          </a:xfrm>
          <a:prstGeom prst="rect">
            <a:avLst/>
          </a:prstGeom>
          <a:noFill/>
        </p:spPr>
        <p:txBody>
          <a:bodyPr wrap="square">
            <a:spAutoFit/>
          </a:bodyPr>
          <a:lstStyle/>
          <a:p>
            <a:pPr algn="ctr"/>
            <a:r>
              <a:rPr lang="fr-MA" sz="2000" b="1" dirty="0">
                <a:solidFill>
                  <a:srgbClr val="01154D"/>
                </a:solidFill>
                <a:effectLst/>
                <a:latin typeface="Times New Roman" panose="02020603050405020304" pitchFamily="18" charset="0"/>
                <a:cs typeface="Times New Roman" panose="02020603050405020304" pitchFamily="18" charset="0"/>
              </a:rPr>
              <a:t>Les plantes annuelles</a:t>
            </a:r>
          </a:p>
        </p:txBody>
      </p:sp>
      <p:pic>
        <p:nvPicPr>
          <p:cNvPr id="13" name="Image 12" descr="Une image contenant texte, plante, fleur&#10;&#10;Le contenu généré par l’IA peut être incorrect.">
            <a:extLst>
              <a:ext uri="{FF2B5EF4-FFF2-40B4-BE49-F238E27FC236}">
                <a16:creationId xmlns:a16="http://schemas.microsoft.com/office/drawing/2014/main" id="{70BBABBD-BBB3-C48B-5BEB-8D6569AD80ED}"/>
              </a:ext>
            </a:extLst>
          </p:cNvPr>
          <p:cNvPicPr>
            <a:picLocks noChangeAspect="1"/>
          </p:cNvPicPr>
          <p:nvPr/>
        </p:nvPicPr>
        <p:blipFill>
          <a:blip r:embed="rId3"/>
          <a:stretch>
            <a:fillRect/>
          </a:stretch>
        </p:blipFill>
        <p:spPr>
          <a:xfrm>
            <a:off x="539750" y="1588841"/>
            <a:ext cx="4832350" cy="4698859"/>
          </a:xfrm>
          <a:prstGeom prst="rect">
            <a:avLst/>
          </a:prstGeom>
        </p:spPr>
      </p:pic>
    </p:spTree>
    <p:extLst>
      <p:ext uri="{BB962C8B-B14F-4D97-AF65-F5344CB8AC3E}">
        <p14:creationId xmlns:p14="http://schemas.microsoft.com/office/powerpoint/2010/main" val="2667032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634E525-0BF1-C02E-092C-BE5B7E2CF289}"/>
              </a:ext>
            </a:extLst>
          </p:cNvPr>
          <p:cNvSpPr txBox="1"/>
          <p:nvPr/>
        </p:nvSpPr>
        <p:spPr>
          <a:xfrm>
            <a:off x="6572250" y="2635697"/>
            <a:ext cx="5200650" cy="3170099"/>
          </a:xfrm>
          <a:prstGeom prst="rect">
            <a:avLst/>
          </a:prstGeom>
          <a:noFill/>
        </p:spPr>
        <p:txBody>
          <a:bodyPr wrap="square">
            <a:spAutoFit/>
          </a:bodyPr>
          <a:lstStyle/>
          <a:p>
            <a:pPr algn="just"/>
            <a:r>
              <a:rPr lang="fr-MA" sz="2000" dirty="0">
                <a:solidFill>
                  <a:srgbClr val="000000"/>
                </a:solidFill>
                <a:latin typeface="Times New Roman" panose="02020603050405020304" pitchFamily="18" charset="0"/>
                <a:cs typeface="Times New Roman" panose="02020603050405020304" pitchFamily="18" charset="0"/>
              </a:rPr>
              <a:t>❑ Elles peuvent vivre plusieurs années,</a:t>
            </a:r>
          </a:p>
          <a:p>
            <a:pPr algn="just"/>
            <a:endParaRPr lang="fr-MA" sz="2000" dirty="0">
              <a:solidFill>
                <a:srgbClr val="000000"/>
              </a:solidFill>
              <a:latin typeface="Times New Roman" panose="02020603050405020304" pitchFamily="18" charset="0"/>
              <a:cs typeface="Times New Roman" panose="02020603050405020304" pitchFamily="18" charset="0"/>
            </a:endParaRPr>
          </a:p>
          <a:p>
            <a:pPr algn="just"/>
            <a:r>
              <a:rPr lang="fr-MA" sz="2000" dirty="0">
                <a:solidFill>
                  <a:srgbClr val="000000"/>
                </a:solidFill>
                <a:latin typeface="Times New Roman" panose="02020603050405020304" pitchFamily="18" charset="0"/>
                <a:cs typeface="Times New Roman" panose="02020603050405020304" pitchFamily="18" charset="0"/>
              </a:rPr>
              <a:t>❑ les tulipes, les dahlias, les iris, etc. perdent leurs feuilles et leurs tiges et ne conservent que leurs parties souterraines résistantes, bulbes, rhizomes, tubercules, qui portent des bourgeons.</a:t>
            </a:r>
          </a:p>
          <a:p>
            <a:pPr algn="just"/>
            <a:endParaRPr lang="fr-MA" sz="2000" dirty="0">
              <a:solidFill>
                <a:srgbClr val="000000"/>
              </a:solidFill>
              <a:latin typeface="Times New Roman" panose="02020603050405020304" pitchFamily="18" charset="0"/>
              <a:cs typeface="Times New Roman" panose="02020603050405020304" pitchFamily="18" charset="0"/>
            </a:endParaRPr>
          </a:p>
          <a:p>
            <a:pPr algn="just"/>
            <a:r>
              <a:rPr lang="fr-MA" sz="2000" dirty="0">
                <a:solidFill>
                  <a:srgbClr val="000000"/>
                </a:solidFill>
                <a:latin typeface="Times New Roman" panose="02020603050405020304" pitchFamily="18" charset="0"/>
                <a:cs typeface="Times New Roman" panose="02020603050405020304" pitchFamily="18" charset="0"/>
              </a:rPr>
              <a:t>❑ Au printemps, les bourgeons des plantes vivaces se développent ; tiges et feuilles réapparaissent.</a:t>
            </a:r>
          </a:p>
        </p:txBody>
      </p:sp>
      <p:sp>
        <p:nvSpPr>
          <p:cNvPr id="6" name="ZoneTexte 5">
            <a:extLst>
              <a:ext uri="{FF2B5EF4-FFF2-40B4-BE49-F238E27FC236}">
                <a16:creationId xmlns:a16="http://schemas.microsoft.com/office/drawing/2014/main" id="{575503D9-97B7-190D-9DE4-5B01C6B203CD}"/>
              </a:ext>
            </a:extLst>
          </p:cNvPr>
          <p:cNvSpPr txBox="1"/>
          <p:nvPr/>
        </p:nvSpPr>
        <p:spPr>
          <a:xfrm>
            <a:off x="1511300" y="108635"/>
            <a:ext cx="10121900" cy="1077218"/>
          </a:xfrm>
          <a:prstGeom prst="rect">
            <a:avLst/>
          </a:prstGeom>
          <a:noFill/>
        </p:spPr>
        <p:txBody>
          <a:bodyPr wrap="square">
            <a:spAutoFit/>
          </a:bodyPr>
          <a:lstStyle/>
          <a:p>
            <a:pPr algn="ctr"/>
            <a:r>
              <a:rPr lang="fr-MA" sz="3200" b="1" dirty="0">
                <a:solidFill>
                  <a:srgbClr val="FF0000"/>
                </a:solidFill>
                <a:latin typeface="Times New Roman" panose="02020603050405020304" pitchFamily="18" charset="0"/>
                <a:cs typeface="Times New Roman" panose="02020603050405020304" pitchFamily="18" charset="0"/>
              </a:rPr>
              <a:t>Influence des facteurs climatiques sur le comportement des êtres vivants</a:t>
            </a:r>
          </a:p>
        </p:txBody>
      </p:sp>
      <p:sp>
        <p:nvSpPr>
          <p:cNvPr id="7" name="ZoneTexte 6">
            <a:extLst>
              <a:ext uri="{FF2B5EF4-FFF2-40B4-BE49-F238E27FC236}">
                <a16:creationId xmlns:a16="http://schemas.microsoft.com/office/drawing/2014/main" id="{3DAB8ADA-B46B-31A9-4C8E-EDA3698FF318}"/>
              </a:ext>
            </a:extLst>
          </p:cNvPr>
          <p:cNvSpPr txBox="1"/>
          <p:nvPr/>
        </p:nvSpPr>
        <p:spPr>
          <a:xfrm>
            <a:off x="1511300" y="1117244"/>
            <a:ext cx="6096000" cy="400110"/>
          </a:xfrm>
          <a:prstGeom prst="rect">
            <a:avLst/>
          </a:prstGeom>
          <a:noFill/>
        </p:spPr>
        <p:txBody>
          <a:bodyPr wrap="square">
            <a:spAutoFit/>
          </a:bodyPr>
          <a:lstStyle/>
          <a:p>
            <a:r>
              <a:rPr lang="fr-MA" sz="2000" b="1" dirty="0">
                <a:solidFill>
                  <a:srgbClr val="00B050"/>
                </a:solidFill>
                <a:latin typeface="Times New Roman" panose="02020603050405020304" pitchFamily="18" charset="0"/>
                <a:cs typeface="Times New Roman" panose="02020603050405020304" pitchFamily="18" charset="0"/>
              </a:rPr>
              <a:t> Influence sur le comportement des végétaux</a:t>
            </a:r>
          </a:p>
        </p:txBody>
      </p:sp>
      <p:sp>
        <p:nvSpPr>
          <p:cNvPr id="9" name="ZoneTexte 8">
            <a:extLst>
              <a:ext uri="{FF2B5EF4-FFF2-40B4-BE49-F238E27FC236}">
                <a16:creationId xmlns:a16="http://schemas.microsoft.com/office/drawing/2014/main" id="{F3BAC1DD-DCB9-1135-0137-B77655C275A9}"/>
              </a:ext>
            </a:extLst>
          </p:cNvPr>
          <p:cNvSpPr txBox="1"/>
          <p:nvPr/>
        </p:nvSpPr>
        <p:spPr>
          <a:xfrm>
            <a:off x="7124700" y="2114034"/>
            <a:ext cx="3784600" cy="400110"/>
          </a:xfrm>
          <a:prstGeom prst="rect">
            <a:avLst/>
          </a:prstGeom>
          <a:noFill/>
        </p:spPr>
        <p:txBody>
          <a:bodyPr wrap="square">
            <a:spAutoFit/>
          </a:bodyPr>
          <a:lstStyle/>
          <a:p>
            <a:r>
              <a:rPr lang="fr-MA" sz="1800" dirty="0">
                <a:solidFill>
                  <a:srgbClr val="01154D"/>
                </a:solidFill>
                <a:effectLst/>
                <a:latin typeface="Times New Roman" panose="02020603050405020304" pitchFamily="18" charset="0"/>
                <a:cs typeface="Times New Roman" panose="02020603050405020304" pitchFamily="18" charset="0"/>
              </a:rPr>
              <a:t> </a:t>
            </a:r>
            <a:r>
              <a:rPr lang="fr-MA" sz="2000" b="1" dirty="0">
                <a:solidFill>
                  <a:srgbClr val="01154D"/>
                </a:solidFill>
                <a:latin typeface="Times New Roman" panose="02020603050405020304" pitchFamily="18" charset="0"/>
                <a:cs typeface="Times New Roman" panose="02020603050405020304" pitchFamily="18" charset="0"/>
              </a:rPr>
              <a:t>Les plantes vivaces</a:t>
            </a:r>
          </a:p>
        </p:txBody>
      </p:sp>
      <p:pic>
        <p:nvPicPr>
          <p:cNvPr id="13" name="Image 12" descr="Une image contenant texte, fleur, plante&#10;&#10;Le contenu généré par l’IA peut être incorrect.">
            <a:extLst>
              <a:ext uri="{FF2B5EF4-FFF2-40B4-BE49-F238E27FC236}">
                <a16:creationId xmlns:a16="http://schemas.microsoft.com/office/drawing/2014/main" id="{600FBFA8-9E56-0A64-9636-1A3913A5710E}"/>
              </a:ext>
            </a:extLst>
          </p:cNvPr>
          <p:cNvPicPr>
            <a:picLocks noChangeAspect="1"/>
          </p:cNvPicPr>
          <p:nvPr/>
        </p:nvPicPr>
        <p:blipFill>
          <a:blip r:embed="rId2"/>
          <a:srcRect r="3501" b="6279"/>
          <a:stretch/>
        </p:blipFill>
        <p:spPr>
          <a:xfrm>
            <a:off x="419100" y="1922531"/>
            <a:ext cx="4648201" cy="4597676"/>
          </a:xfrm>
          <a:prstGeom prst="rect">
            <a:avLst/>
          </a:prstGeom>
        </p:spPr>
      </p:pic>
    </p:spTree>
    <p:extLst>
      <p:ext uri="{BB962C8B-B14F-4D97-AF65-F5344CB8AC3E}">
        <p14:creationId xmlns:p14="http://schemas.microsoft.com/office/powerpoint/2010/main" val="27718919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1C89E-BC89-A0A5-6798-0E061FBD6AAE}"/>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38FFE580-F11E-E614-08BB-3F6A3115B032}"/>
              </a:ext>
            </a:extLst>
          </p:cNvPr>
          <p:cNvSpPr txBox="1"/>
          <p:nvPr/>
        </p:nvSpPr>
        <p:spPr>
          <a:xfrm>
            <a:off x="1511300" y="108635"/>
            <a:ext cx="10121900" cy="1077218"/>
          </a:xfrm>
          <a:prstGeom prst="rect">
            <a:avLst/>
          </a:prstGeom>
          <a:noFill/>
        </p:spPr>
        <p:txBody>
          <a:bodyPr wrap="square">
            <a:spAutoFit/>
          </a:bodyPr>
          <a:lstStyle/>
          <a:p>
            <a:pPr algn="ctr"/>
            <a:r>
              <a:rPr lang="fr-MA" sz="3200" b="1" dirty="0">
                <a:solidFill>
                  <a:srgbClr val="FF0000"/>
                </a:solidFill>
                <a:latin typeface="Times New Roman" panose="02020603050405020304" pitchFamily="18" charset="0"/>
                <a:cs typeface="Times New Roman" panose="02020603050405020304" pitchFamily="18" charset="0"/>
              </a:rPr>
              <a:t>Influence des facteurs climatiques sur le comportement des êtres vivants</a:t>
            </a:r>
          </a:p>
        </p:txBody>
      </p:sp>
      <p:sp>
        <p:nvSpPr>
          <p:cNvPr id="7" name="ZoneTexte 6">
            <a:extLst>
              <a:ext uri="{FF2B5EF4-FFF2-40B4-BE49-F238E27FC236}">
                <a16:creationId xmlns:a16="http://schemas.microsoft.com/office/drawing/2014/main" id="{71984198-45E4-9EA9-E203-3273C746E5A2}"/>
              </a:ext>
            </a:extLst>
          </p:cNvPr>
          <p:cNvSpPr txBox="1"/>
          <p:nvPr/>
        </p:nvSpPr>
        <p:spPr>
          <a:xfrm>
            <a:off x="1131472" y="1040327"/>
            <a:ext cx="6096000" cy="707886"/>
          </a:xfrm>
          <a:prstGeom prst="rect">
            <a:avLst/>
          </a:prstGeom>
          <a:noFill/>
        </p:spPr>
        <p:txBody>
          <a:bodyPr wrap="square">
            <a:spAutoFit/>
          </a:bodyPr>
          <a:lstStyle/>
          <a:p>
            <a:r>
              <a:rPr lang="fr-MA" sz="2000" b="1" dirty="0">
                <a:solidFill>
                  <a:srgbClr val="00B050"/>
                </a:solidFill>
                <a:latin typeface="Times New Roman" panose="02020603050405020304" pitchFamily="18" charset="0"/>
                <a:cs typeface="Times New Roman" panose="02020603050405020304" pitchFamily="18" charset="0"/>
              </a:rPr>
              <a:t> Influence sur le comportement des animaux</a:t>
            </a:r>
          </a:p>
          <a:p>
            <a:endParaRPr lang="fr-MA" sz="2000" b="1" dirty="0">
              <a:solidFill>
                <a:srgbClr val="00B050"/>
              </a:solidFill>
              <a:latin typeface="Times New Roman" panose="02020603050405020304" pitchFamily="18" charset="0"/>
              <a:cs typeface="Times New Roman" panose="02020603050405020304" pitchFamily="18" charset="0"/>
            </a:endParaRPr>
          </a:p>
        </p:txBody>
      </p:sp>
      <p:sp>
        <p:nvSpPr>
          <p:cNvPr id="3" name="ZoneTexte 2">
            <a:extLst>
              <a:ext uri="{FF2B5EF4-FFF2-40B4-BE49-F238E27FC236}">
                <a16:creationId xmlns:a16="http://schemas.microsoft.com/office/drawing/2014/main" id="{35720E14-A046-B26A-474A-522634BC35BB}"/>
              </a:ext>
            </a:extLst>
          </p:cNvPr>
          <p:cNvSpPr txBox="1"/>
          <p:nvPr/>
        </p:nvSpPr>
        <p:spPr>
          <a:xfrm>
            <a:off x="311150" y="2237939"/>
            <a:ext cx="5619750" cy="2554545"/>
          </a:xfrm>
          <a:prstGeom prst="rect">
            <a:avLst/>
          </a:prstGeom>
          <a:noFill/>
        </p:spPr>
        <p:txBody>
          <a:bodyPr wrap="square">
            <a:spAutoFit/>
          </a:bodyPr>
          <a:lstStyle/>
          <a:p>
            <a:r>
              <a:rPr lang="fr-MA" sz="2000" dirty="0">
                <a:solidFill>
                  <a:srgbClr val="000000"/>
                </a:solidFill>
                <a:effectLst/>
                <a:latin typeface="Times New Roman" panose="02020603050405020304" pitchFamily="18" charset="0"/>
                <a:cs typeface="Times New Roman" panose="02020603050405020304" pitchFamily="18" charset="0"/>
              </a:rPr>
              <a:t>•Le comportement d’un animal comprend toutes les façons qu'ont les animaux d’interagir avec d’autres organismes et avec leur environnement physique (l'occupation du milieu).</a:t>
            </a:r>
          </a:p>
          <a:p>
            <a:endParaRPr lang="fr-MA" sz="2000" dirty="0">
              <a:solidFill>
                <a:srgbClr val="000000"/>
              </a:solidFill>
              <a:effectLst/>
              <a:latin typeface="Times New Roman" panose="02020603050405020304" pitchFamily="18" charset="0"/>
              <a:cs typeface="Times New Roman" panose="02020603050405020304" pitchFamily="18" charset="0"/>
            </a:endParaRPr>
          </a:p>
          <a:p>
            <a:r>
              <a:rPr lang="fr-MA" sz="2000" dirty="0">
                <a:solidFill>
                  <a:srgbClr val="000000"/>
                </a:solidFill>
                <a:effectLst/>
                <a:latin typeface="Times New Roman" panose="02020603050405020304" pitchFamily="18" charset="0"/>
                <a:cs typeface="Times New Roman" panose="02020603050405020304" pitchFamily="18" charset="0"/>
              </a:rPr>
              <a:t>•Peut aussi être défini comme un changement dans l'activité d'un organisme en réponse à un facteur, à un signal externe (facteurs climatiques) ou interne.</a:t>
            </a:r>
          </a:p>
        </p:txBody>
      </p:sp>
      <p:sp>
        <p:nvSpPr>
          <p:cNvPr id="8" name="ZoneTexte 7">
            <a:extLst>
              <a:ext uri="{FF2B5EF4-FFF2-40B4-BE49-F238E27FC236}">
                <a16:creationId xmlns:a16="http://schemas.microsoft.com/office/drawing/2014/main" id="{9EF028EA-602E-08AD-6E56-34228022BC3F}"/>
              </a:ext>
            </a:extLst>
          </p:cNvPr>
          <p:cNvSpPr txBox="1"/>
          <p:nvPr/>
        </p:nvSpPr>
        <p:spPr>
          <a:xfrm>
            <a:off x="568764" y="1698366"/>
            <a:ext cx="1625600" cy="400110"/>
          </a:xfrm>
          <a:prstGeom prst="rect">
            <a:avLst/>
          </a:prstGeom>
          <a:noFill/>
        </p:spPr>
        <p:txBody>
          <a:bodyPr wrap="square">
            <a:spAutoFit/>
          </a:bodyPr>
          <a:lstStyle/>
          <a:p>
            <a:r>
              <a:rPr lang="fr-MA" sz="2000" b="1" dirty="0">
                <a:solidFill>
                  <a:srgbClr val="01154D"/>
                </a:solidFill>
                <a:effectLst/>
                <a:latin typeface="Times New Roman" panose="02020603050405020304" pitchFamily="18" charset="0"/>
                <a:cs typeface="Times New Roman" panose="02020603050405020304" pitchFamily="18" charset="0"/>
              </a:rPr>
              <a:t>Définition</a:t>
            </a:r>
          </a:p>
        </p:txBody>
      </p:sp>
      <p:pic>
        <p:nvPicPr>
          <p:cNvPr id="11" name="Image 10" descr="Une image contenant oiseau, bec, plein air, faune&#10;&#10;Le contenu généré par l’IA peut être incorrect.">
            <a:extLst>
              <a:ext uri="{FF2B5EF4-FFF2-40B4-BE49-F238E27FC236}">
                <a16:creationId xmlns:a16="http://schemas.microsoft.com/office/drawing/2014/main" id="{EC63819D-B0EC-FD7C-4726-9C168D6F45EE}"/>
              </a:ext>
            </a:extLst>
          </p:cNvPr>
          <p:cNvPicPr>
            <a:picLocks noChangeAspect="1"/>
          </p:cNvPicPr>
          <p:nvPr/>
        </p:nvPicPr>
        <p:blipFill>
          <a:blip r:embed="rId2"/>
          <a:srcRect l="11753" t="16148" r="11753" b="17112"/>
          <a:stretch/>
        </p:blipFill>
        <p:spPr>
          <a:xfrm>
            <a:off x="6311902" y="2037006"/>
            <a:ext cx="4876800" cy="3169994"/>
          </a:xfrm>
          <a:prstGeom prst="rect">
            <a:avLst/>
          </a:prstGeom>
        </p:spPr>
      </p:pic>
    </p:spTree>
    <p:extLst>
      <p:ext uri="{BB962C8B-B14F-4D97-AF65-F5344CB8AC3E}">
        <p14:creationId xmlns:p14="http://schemas.microsoft.com/office/powerpoint/2010/main" val="3462049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C2DE5-D588-79F9-96FE-632044D9963E}"/>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5EACDB16-4484-FF00-5D4D-C3F106A4A85E}"/>
              </a:ext>
            </a:extLst>
          </p:cNvPr>
          <p:cNvSpPr txBox="1"/>
          <p:nvPr/>
        </p:nvSpPr>
        <p:spPr>
          <a:xfrm>
            <a:off x="863600" y="31691"/>
            <a:ext cx="10121900" cy="1077218"/>
          </a:xfrm>
          <a:prstGeom prst="rect">
            <a:avLst/>
          </a:prstGeom>
          <a:noFill/>
        </p:spPr>
        <p:txBody>
          <a:bodyPr wrap="square">
            <a:spAutoFit/>
          </a:bodyPr>
          <a:lstStyle/>
          <a:p>
            <a:pPr algn="ctr"/>
            <a:r>
              <a:rPr lang="fr-MA" sz="3200" b="1" dirty="0">
                <a:solidFill>
                  <a:srgbClr val="FF0000"/>
                </a:solidFill>
                <a:latin typeface="Times New Roman" panose="02020603050405020304" pitchFamily="18" charset="0"/>
                <a:cs typeface="Times New Roman" panose="02020603050405020304" pitchFamily="18" charset="0"/>
              </a:rPr>
              <a:t>Influence des facteurs climatiques sur le comportement des êtres vivants</a:t>
            </a:r>
          </a:p>
        </p:txBody>
      </p:sp>
      <p:sp>
        <p:nvSpPr>
          <p:cNvPr id="7" name="ZoneTexte 6">
            <a:extLst>
              <a:ext uri="{FF2B5EF4-FFF2-40B4-BE49-F238E27FC236}">
                <a16:creationId xmlns:a16="http://schemas.microsoft.com/office/drawing/2014/main" id="{6832D290-C834-525A-2D07-501A8B5FD167}"/>
              </a:ext>
            </a:extLst>
          </p:cNvPr>
          <p:cNvSpPr txBox="1"/>
          <p:nvPr/>
        </p:nvSpPr>
        <p:spPr>
          <a:xfrm>
            <a:off x="1428750" y="1120538"/>
            <a:ext cx="6096000" cy="892552"/>
          </a:xfrm>
          <a:prstGeom prst="rect">
            <a:avLst/>
          </a:prstGeom>
          <a:noFill/>
        </p:spPr>
        <p:txBody>
          <a:bodyPr wrap="square">
            <a:spAutoFit/>
          </a:bodyPr>
          <a:lstStyle/>
          <a:p>
            <a:r>
              <a:rPr lang="fr-MA" sz="2000" b="1" dirty="0">
                <a:solidFill>
                  <a:srgbClr val="00B050"/>
                </a:solidFill>
                <a:latin typeface="Times New Roman" panose="02020603050405020304" pitchFamily="18" charset="0"/>
                <a:cs typeface="Times New Roman" panose="02020603050405020304" pitchFamily="18" charset="0"/>
              </a:rPr>
              <a:t> Influence sur le comportement des animaux</a:t>
            </a:r>
          </a:p>
          <a:p>
            <a:endParaRPr lang="fr-MA" sz="3200" b="1" dirty="0">
              <a:solidFill>
                <a:srgbClr val="FF0000"/>
              </a:solidFill>
              <a:latin typeface="Times New Roman" panose="02020603050405020304" pitchFamily="18" charset="0"/>
              <a:cs typeface="Times New Roman" panose="02020603050405020304" pitchFamily="18" charset="0"/>
            </a:endParaRPr>
          </a:p>
        </p:txBody>
      </p:sp>
      <p:sp>
        <p:nvSpPr>
          <p:cNvPr id="4" name="ZoneTexte 3">
            <a:extLst>
              <a:ext uri="{FF2B5EF4-FFF2-40B4-BE49-F238E27FC236}">
                <a16:creationId xmlns:a16="http://schemas.microsoft.com/office/drawing/2014/main" id="{38C7A5B1-D145-4273-B031-D0F061A45ACA}"/>
              </a:ext>
            </a:extLst>
          </p:cNvPr>
          <p:cNvSpPr txBox="1"/>
          <p:nvPr/>
        </p:nvSpPr>
        <p:spPr>
          <a:xfrm>
            <a:off x="425450" y="2316252"/>
            <a:ext cx="6330950" cy="2554545"/>
          </a:xfrm>
          <a:prstGeom prst="rect">
            <a:avLst/>
          </a:prstGeom>
          <a:noFill/>
        </p:spPr>
        <p:txBody>
          <a:bodyPr wrap="square">
            <a:spAutoFit/>
          </a:bodyPr>
          <a:lstStyle/>
          <a:p>
            <a:pPr algn="just"/>
            <a:r>
              <a:rPr lang="fr-MA" sz="2000" dirty="0">
                <a:solidFill>
                  <a:srgbClr val="000000"/>
                </a:solidFill>
                <a:latin typeface="Times New Roman" panose="02020603050405020304" pitchFamily="18" charset="0"/>
                <a:cs typeface="Times New Roman" panose="02020603050405020304" pitchFamily="18" charset="0"/>
              </a:rPr>
              <a:t>La variation des facteurs climatiques entraîne souvent une diminution de la quantité de</a:t>
            </a:r>
          </a:p>
          <a:p>
            <a:pPr algn="just"/>
            <a:r>
              <a:rPr lang="fr-MA" sz="2000" dirty="0">
                <a:solidFill>
                  <a:srgbClr val="000000"/>
                </a:solidFill>
                <a:latin typeface="Times New Roman" panose="02020603050405020304" pitchFamily="18" charset="0"/>
                <a:cs typeface="Times New Roman" panose="02020603050405020304" pitchFamily="18" charset="0"/>
              </a:rPr>
              <a:t>nourriture disponible. </a:t>
            </a:r>
          </a:p>
          <a:p>
            <a:pPr algn="just"/>
            <a:endParaRPr lang="fr-MA" sz="2000" dirty="0">
              <a:solidFill>
                <a:srgbClr val="000000"/>
              </a:solidFill>
              <a:latin typeface="Times New Roman" panose="02020603050405020304" pitchFamily="18" charset="0"/>
              <a:cs typeface="Times New Roman" panose="02020603050405020304" pitchFamily="18" charset="0"/>
            </a:endParaRPr>
          </a:p>
          <a:p>
            <a:pPr algn="just"/>
            <a:r>
              <a:rPr lang="fr-MA" sz="2000" dirty="0">
                <a:solidFill>
                  <a:srgbClr val="000000"/>
                </a:solidFill>
                <a:latin typeface="Times New Roman" panose="02020603050405020304" pitchFamily="18" charset="0"/>
                <a:cs typeface="Times New Roman" panose="02020603050405020304" pitchFamily="18" charset="0"/>
              </a:rPr>
              <a:t>Ces différentes modifications provoquent le départ des animaux vers des lieux où les conditions climatiques sont meilleures et la nourriture plus</a:t>
            </a:r>
          </a:p>
          <a:p>
            <a:pPr algn="just"/>
            <a:r>
              <a:rPr lang="fr-MA" sz="2000" dirty="0">
                <a:solidFill>
                  <a:srgbClr val="000000"/>
                </a:solidFill>
                <a:latin typeface="Times New Roman" panose="02020603050405020304" pitchFamily="18" charset="0"/>
                <a:cs typeface="Times New Roman" panose="02020603050405020304" pitchFamily="18" charset="0"/>
              </a:rPr>
              <a:t>abondante.</a:t>
            </a:r>
          </a:p>
        </p:txBody>
      </p:sp>
      <p:sp>
        <p:nvSpPr>
          <p:cNvPr id="9" name="ZoneTexte 8">
            <a:extLst>
              <a:ext uri="{FF2B5EF4-FFF2-40B4-BE49-F238E27FC236}">
                <a16:creationId xmlns:a16="http://schemas.microsoft.com/office/drawing/2014/main" id="{B701C9CD-8DB9-54F2-9A96-4B67492C0DC1}"/>
              </a:ext>
            </a:extLst>
          </p:cNvPr>
          <p:cNvSpPr txBox="1"/>
          <p:nvPr/>
        </p:nvSpPr>
        <p:spPr>
          <a:xfrm>
            <a:off x="863600" y="1597164"/>
            <a:ext cx="2590800" cy="400110"/>
          </a:xfrm>
          <a:prstGeom prst="rect">
            <a:avLst/>
          </a:prstGeom>
          <a:noFill/>
        </p:spPr>
        <p:txBody>
          <a:bodyPr wrap="square">
            <a:spAutoFit/>
          </a:bodyPr>
          <a:lstStyle/>
          <a:p>
            <a:r>
              <a:rPr lang="fr-MA" sz="2000" b="1" dirty="0">
                <a:solidFill>
                  <a:srgbClr val="01154D"/>
                </a:solidFill>
                <a:latin typeface="Times New Roman" panose="02020603050405020304" pitchFamily="18" charset="0"/>
                <a:cs typeface="Times New Roman" panose="02020603050405020304" pitchFamily="18" charset="0"/>
              </a:rPr>
              <a:t>La migration :</a:t>
            </a:r>
          </a:p>
        </p:txBody>
      </p:sp>
      <p:pic>
        <p:nvPicPr>
          <p:cNvPr id="12" name="Image 11" descr="Une image contenant texte, carte, diagramme&#10;&#10;Le contenu généré par l’IA peut être incorrect.">
            <a:extLst>
              <a:ext uri="{FF2B5EF4-FFF2-40B4-BE49-F238E27FC236}">
                <a16:creationId xmlns:a16="http://schemas.microsoft.com/office/drawing/2014/main" id="{8A024BA8-8401-8757-5861-058B99452606}"/>
              </a:ext>
            </a:extLst>
          </p:cNvPr>
          <p:cNvPicPr>
            <a:picLocks noChangeAspect="1"/>
          </p:cNvPicPr>
          <p:nvPr/>
        </p:nvPicPr>
        <p:blipFill>
          <a:blip r:embed="rId2"/>
          <a:srcRect l="1630" t="4104" r="14131" b="11788"/>
          <a:stretch/>
        </p:blipFill>
        <p:spPr>
          <a:xfrm>
            <a:off x="7524750" y="1739851"/>
            <a:ext cx="3937000" cy="3941514"/>
          </a:xfrm>
          <a:prstGeom prst="rect">
            <a:avLst/>
          </a:prstGeom>
        </p:spPr>
      </p:pic>
    </p:spTree>
    <p:extLst>
      <p:ext uri="{BB962C8B-B14F-4D97-AF65-F5344CB8AC3E}">
        <p14:creationId xmlns:p14="http://schemas.microsoft.com/office/powerpoint/2010/main" val="40386450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B0C9390D-08D5-0D39-02EB-7FA0B68B8837}"/>
              </a:ext>
            </a:extLst>
          </p:cNvPr>
          <p:cNvSpPr txBox="1"/>
          <p:nvPr/>
        </p:nvSpPr>
        <p:spPr>
          <a:xfrm>
            <a:off x="558800" y="1986072"/>
            <a:ext cx="7188200" cy="707886"/>
          </a:xfrm>
          <a:prstGeom prst="rect">
            <a:avLst/>
          </a:prstGeom>
          <a:noFill/>
        </p:spPr>
        <p:txBody>
          <a:bodyPr wrap="square">
            <a:spAutoFit/>
          </a:bodyPr>
          <a:lstStyle/>
          <a:p>
            <a:r>
              <a:rPr lang="fr-MA" sz="2000" dirty="0">
                <a:solidFill>
                  <a:srgbClr val="000000"/>
                </a:solidFill>
                <a:effectLst/>
                <a:latin typeface="Times New Roman" panose="02020603050405020304" pitchFamily="18" charset="0"/>
                <a:cs typeface="Times New Roman" panose="02020603050405020304" pitchFamily="18" charset="0"/>
              </a:rPr>
              <a:t>Pour passer la mauvaise saison, certains</a:t>
            </a:r>
          </a:p>
          <a:p>
            <a:r>
              <a:rPr lang="fr-MA" sz="2000" dirty="0">
                <a:solidFill>
                  <a:srgbClr val="000000"/>
                </a:solidFill>
                <a:effectLst/>
                <a:latin typeface="Times New Roman" panose="02020603050405020304" pitchFamily="18" charset="0"/>
                <a:cs typeface="Times New Roman" panose="02020603050405020304" pitchFamily="18" charset="0"/>
              </a:rPr>
              <a:t>animaux s'endorment dans un abri : ils hibernent.</a:t>
            </a:r>
          </a:p>
        </p:txBody>
      </p:sp>
      <p:sp>
        <p:nvSpPr>
          <p:cNvPr id="6" name="ZoneTexte 5">
            <a:extLst>
              <a:ext uri="{FF2B5EF4-FFF2-40B4-BE49-F238E27FC236}">
                <a16:creationId xmlns:a16="http://schemas.microsoft.com/office/drawing/2014/main" id="{5B159B96-3486-132A-8329-7EDADDE73237}"/>
              </a:ext>
            </a:extLst>
          </p:cNvPr>
          <p:cNvSpPr txBox="1"/>
          <p:nvPr/>
        </p:nvSpPr>
        <p:spPr>
          <a:xfrm>
            <a:off x="1511300" y="108635"/>
            <a:ext cx="10121900" cy="1077218"/>
          </a:xfrm>
          <a:prstGeom prst="rect">
            <a:avLst/>
          </a:prstGeom>
          <a:noFill/>
        </p:spPr>
        <p:txBody>
          <a:bodyPr wrap="square">
            <a:spAutoFit/>
          </a:bodyPr>
          <a:lstStyle/>
          <a:p>
            <a:pPr algn="ctr"/>
            <a:r>
              <a:rPr lang="fr-MA" sz="3200" b="1" dirty="0">
                <a:solidFill>
                  <a:srgbClr val="FF0000"/>
                </a:solidFill>
                <a:latin typeface="Times New Roman" panose="02020603050405020304" pitchFamily="18" charset="0"/>
                <a:cs typeface="Times New Roman" panose="02020603050405020304" pitchFamily="18" charset="0"/>
              </a:rPr>
              <a:t>Influence des facteurs climatiques sur le comportement des êtres vivants</a:t>
            </a:r>
          </a:p>
        </p:txBody>
      </p:sp>
      <p:sp>
        <p:nvSpPr>
          <p:cNvPr id="7" name="ZoneTexte 6">
            <a:extLst>
              <a:ext uri="{FF2B5EF4-FFF2-40B4-BE49-F238E27FC236}">
                <a16:creationId xmlns:a16="http://schemas.microsoft.com/office/drawing/2014/main" id="{43F88510-0C97-D7BF-67E5-756C0627C724}"/>
              </a:ext>
            </a:extLst>
          </p:cNvPr>
          <p:cNvSpPr txBox="1"/>
          <p:nvPr/>
        </p:nvSpPr>
        <p:spPr>
          <a:xfrm>
            <a:off x="1303606" y="977417"/>
            <a:ext cx="6096000" cy="892552"/>
          </a:xfrm>
          <a:prstGeom prst="rect">
            <a:avLst/>
          </a:prstGeom>
          <a:noFill/>
        </p:spPr>
        <p:txBody>
          <a:bodyPr wrap="square">
            <a:spAutoFit/>
          </a:bodyPr>
          <a:lstStyle/>
          <a:p>
            <a:r>
              <a:rPr lang="fr-MA" sz="2000" b="1" dirty="0">
                <a:solidFill>
                  <a:srgbClr val="00B050"/>
                </a:solidFill>
                <a:latin typeface="Times New Roman" panose="02020603050405020304" pitchFamily="18" charset="0"/>
                <a:cs typeface="Times New Roman" panose="02020603050405020304" pitchFamily="18" charset="0"/>
              </a:rPr>
              <a:t> Influence sur le comportement des animaux</a:t>
            </a:r>
          </a:p>
          <a:p>
            <a:endParaRPr lang="fr-MA" sz="3200" b="1" dirty="0">
              <a:solidFill>
                <a:srgbClr val="FF0000"/>
              </a:solidFill>
              <a:latin typeface="Times New Roman" panose="02020603050405020304" pitchFamily="18" charset="0"/>
              <a:cs typeface="Times New Roman" panose="02020603050405020304" pitchFamily="18" charset="0"/>
            </a:endParaRPr>
          </a:p>
        </p:txBody>
      </p:sp>
      <p:sp>
        <p:nvSpPr>
          <p:cNvPr id="9" name="ZoneTexte 8">
            <a:extLst>
              <a:ext uri="{FF2B5EF4-FFF2-40B4-BE49-F238E27FC236}">
                <a16:creationId xmlns:a16="http://schemas.microsoft.com/office/drawing/2014/main" id="{75FE8B7F-2303-EFF5-3D25-4A5FD0777A04}"/>
              </a:ext>
            </a:extLst>
          </p:cNvPr>
          <p:cNvSpPr txBox="1"/>
          <p:nvPr/>
        </p:nvSpPr>
        <p:spPr>
          <a:xfrm>
            <a:off x="673100" y="1531058"/>
            <a:ext cx="2616200" cy="400110"/>
          </a:xfrm>
          <a:prstGeom prst="rect">
            <a:avLst/>
          </a:prstGeom>
          <a:noFill/>
        </p:spPr>
        <p:txBody>
          <a:bodyPr wrap="square">
            <a:spAutoFit/>
          </a:bodyPr>
          <a:lstStyle/>
          <a:p>
            <a:r>
              <a:rPr lang="fr-MA" sz="2000" b="1" dirty="0">
                <a:solidFill>
                  <a:srgbClr val="01154D"/>
                </a:solidFill>
                <a:latin typeface="Times New Roman" panose="02020603050405020304" pitchFamily="18" charset="0"/>
                <a:cs typeface="Times New Roman" panose="02020603050405020304" pitchFamily="18" charset="0"/>
              </a:rPr>
              <a:t>L'hibernation :</a:t>
            </a:r>
          </a:p>
        </p:txBody>
      </p:sp>
      <p:pic>
        <p:nvPicPr>
          <p:cNvPr id="11" name="Image 10" descr="Une image contenant hérisson, oiseau, mammifère, plein air&#10;&#10;Le contenu généré par l’IA peut être incorrect.">
            <a:extLst>
              <a:ext uri="{FF2B5EF4-FFF2-40B4-BE49-F238E27FC236}">
                <a16:creationId xmlns:a16="http://schemas.microsoft.com/office/drawing/2014/main" id="{BA721B12-515C-A43E-0491-E4618F611C4C}"/>
              </a:ext>
            </a:extLst>
          </p:cNvPr>
          <p:cNvPicPr>
            <a:picLocks noChangeAspect="1"/>
          </p:cNvPicPr>
          <p:nvPr/>
        </p:nvPicPr>
        <p:blipFill>
          <a:blip r:embed="rId3"/>
          <a:srcRect l="5876" t="6944" r="7794" b="5025"/>
          <a:stretch/>
        </p:blipFill>
        <p:spPr>
          <a:xfrm>
            <a:off x="7061200" y="2971800"/>
            <a:ext cx="4572000" cy="2895600"/>
          </a:xfrm>
          <a:prstGeom prst="rect">
            <a:avLst/>
          </a:prstGeom>
        </p:spPr>
      </p:pic>
      <p:pic>
        <p:nvPicPr>
          <p:cNvPr id="13" name="Image 12" descr="Une image contenant ours, Ours brun, mammifère, Ours kodiak&#10;&#10;Le contenu généré par l’IA peut être incorrect.">
            <a:extLst>
              <a:ext uri="{FF2B5EF4-FFF2-40B4-BE49-F238E27FC236}">
                <a16:creationId xmlns:a16="http://schemas.microsoft.com/office/drawing/2014/main" id="{481A96FA-E4DB-0BDD-01F9-D97B4BE0A0F0}"/>
              </a:ext>
            </a:extLst>
          </p:cNvPr>
          <p:cNvPicPr>
            <a:picLocks noChangeAspect="1"/>
          </p:cNvPicPr>
          <p:nvPr/>
        </p:nvPicPr>
        <p:blipFill>
          <a:blip r:embed="rId4"/>
          <a:srcRect l="20951" t="6237" b="871"/>
          <a:stretch/>
        </p:blipFill>
        <p:spPr>
          <a:xfrm>
            <a:off x="673100" y="3247599"/>
            <a:ext cx="6032500" cy="2895600"/>
          </a:xfrm>
          <a:prstGeom prst="rect">
            <a:avLst/>
          </a:prstGeom>
        </p:spPr>
      </p:pic>
    </p:spTree>
    <p:extLst>
      <p:ext uri="{BB962C8B-B14F-4D97-AF65-F5344CB8AC3E}">
        <p14:creationId xmlns:p14="http://schemas.microsoft.com/office/powerpoint/2010/main" val="16699555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EDA14565-A86F-6D1E-384B-E8BB8AED6F66}"/>
              </a:ext>
            </a:extLst>
          </p:cNvPr>
          <p:cNvSpPr txBox="1"/>
          <p:nvPr/>
        </p:nvSpPr>
        <p:spPr>
          <a:xfrm>
            <a:off x="6061075" y="1278186"/>
            <a:ext cx="5873750" cy="3477875"/>
          </a:xfrm>
          <a:prstGeom prst="rect">
            <a:avLst/>
          </a:prstGeom>
          <a:noFill/>
        </p:spPr>
        <p:txBody>
          <a:bodyPr wrap="square">
            <a:spAutoFit/>
          </a:bodyPr>
          <a:lstStyle/>
          <a:p>
            <a:pPr algn="just"/>
            <a:r>
              <a:rPr lang="fr-MA" sz="2000" dirty="0">
                <a:solidFill>
                  <a:srgbClr val="000000"/>
                </a:solidFill>
                <a:effectLst/>
                <a:latin typeface="Times New Roman" panose="02020603050405020304" pitchFamily="18" charset="0"/>
                <a:cs typeface="Times New Roman" panose="02020603050405020304" pitchFamily="18" charset="0"/>
              </a:rPr>
              <a:t>Certains animaux (papillon, hanneton, cigale) présentent plusieurs formes successives différentes. L'une de ces formes permet à l'espèce de passer l'hiver dans un lieu discret. </a:t>
            </a:r>
          </a:p>
          <a:p>
            <a:pPr algn="just"/>
            <a:r>
              <a:rPr lang="fr-MA" sz="2000" dirty="0">
                <a:solidFill>
                  <a:srgbClr val="000000"/>
                </a:solidFill>
                <a:effectLst/>
                <a:latin typeface="Times New Roman" panose="02020603050405020304" pitchFamily="18" charset="0"/>
                <a:cs typeface="Times New Roman" panose="02020603050405020304" pitchFamily="18" charset="0"/>
              </a:rPr>
              <a:t>Chez les papillons, à la belle saison, les mâles et</a:t>
            </a:r>
          </a:p>
          <a:p>
            <a:pPr algn="just"/>
            <a:r>
              <a:rPr lang="fr-MA" sz="2000" dirty="0">
                <a:solidFill>
                  <a:srgbClr val="000000"/>
                </a:solidFill>
                <a:effectLst/>
                <a:latin typeface="Times New Roman" panose="02020603050405020304" pitchFamily="18" charset="0"/>
                <a:cs typeface="Times New Roman" panose="02020603050405020304" pitchFamily="18" charset="0"/>
              </a:rPr>
              <a:t>les femelles s'accouplent. Les femelles pondent des œufs qui donnent des larves appelées chenilles. Les chenilles grandissent puis se transforment en nymphes appelées chrysalides. Les chrysalides passent l'hiver, immobiles, dans un lieu abrité. Au printemps, elles se transforment en papillons.</a:t>
            </a:r>
          </a:p>
        </p:txBody>
      </p:sp>
      <p:sp>
        <p:nvSpPr>
          <p:cNvPr id="7" name="ZoneTexte 6">
            <a:extLst>
              <a:ext uri="{FF2B5EF4-FFF2-40B4-BE49-F238E27FC236}">
                <a16:creationId xmlns:a16="http://schemas.microsoft.com/office/drawing/2014/main" id="{CED1D43D-DB94-15BA-AA34-0B0CDA89751A}"/>
              </a:ext>
            </a:extLst>
          </p:cNvPr>
          <p:cNvSpPr txBox="1"/>
          <p:nvPr/>
        </p:nvSpPr>
        <p:spPr>
          <a:xfrm>
            <a:off x="476250" y="1383209"/>
            <a:ext cx="6096000" cy="400110"/>
          </a:xfrm>
          <a:prstGeom prst="rect">
            <a:avLst/>
          </a:prstGeom>
          <a:noFill/>
        </p:spPr>
        <p:txBody>
          <a:bodyPr wrap="square">
            <a:spAutoFit/>
          </a:bodyPr>
          <a:lstStyle/>
          <a:p>
            <a:r>
              <a:rPr lang="fr-MA" sz="2000" b="1" dirty="0">
                <a:solidFill>
                  <a:srgbClr val="01154D"/>
                </a:solidFill>
                <a:latin typeface="Times New Roman" panose="02020603050405020304" pitchFamily="18" charset="0"/>
                <a:cs typeface="Times New Roman" panose="02020603050405020304" pitchFamily="18" charset="0"/>
              </a:rPr>
              <a:t> L'alternance de forme :</a:t>
            </a:r>
          </a:p>
        </p:txBody>
      </p:sp>
      <p:sp>
        <p:nvSpPr>
          <p:cNvPr id="8" name="ZoneTexte 7">
            <a:extLst>
              <a:ext uri="{FF2B5EF4-FFF2-40B4-BE49-F238E27FC236}">
                <a16:creationId xmlns:a16="http://schemas.microsoft.com/office/drawing/2014/main" id="{4FC489A1-178A-5D9C-ABC4-13BAD7594C97}"/>
              </a:ext>
            </a:extLst>
          </p:cNvPr>
          <p:cNvSpPr txBox="1"/>
          <p:nvPr/>
        </p:nvSpPr>
        <p:spPr>
          <a:xfrm>
            <a:off x="1511300" y="108635"/>
            <a:ext cx="10121900" cy="1077218"/>
          </a:xfrm>
          <a:prstGeom prst="rect">
            <a:avLst/>
          </a:prstGeom>
          <a:noFill/>
        </p:spPr>
        <p:txBody>
          <a:bodyPr wrap="square">
            <a:spAutoFit/>
          </a:bodyPr>
          <a:lstStyle/>
          <a:p>
            <a:pPr algn="ctr"/>
            <a:r>
              <a:rPr lang="fr-MA" sz="3200" b="1" dirty="0">
                <a:solidFill>
                  <a:srgbClr val="FF0000"/>
                </a:solidFill>
                <a:latin typeface="Times New Roman" panose="02020603050405020304" pitchFamily="18" charset="0"/>
                <a:cs typeface="Times New Roman" panose="02020603050405020304" pitchFamily="18" charset="0"/>
              </a:rPr>
              <a:t>Influence des facteurs climatiques sur le comportement des êtres vivants</a:t>
            </a:r>
          </a:p>
        </p:txBody>
      </p:sp>
      <p:sp>
        <p:nvSpPr>
          <p:cNvPr id="9" name="ZoneTexte 8">
            <a:extLst>
              <a:ext uri="{FF2B5EF4-FFF2-40B4-BE49-F238E27FC236}">
                <a16:creationId xmlns:a16="http://schemas.microsoft.com/office/drawing/2014/main" id="{A5BADF43-BBDA-39E1-6716-EF39F3953794}"/>
              </a:ext>
            </a:extLst>
          </p:cNvPr>
          <p:cNvSpPr txBox="1"/>
          <p:nvPr/>
        </p:nvSpPr>
        <p:spPr>
          <a:xfrm>
            <a:off x="220663" y="976755"/>
            <a:ext cx="6096000" cy="707886"/>
          </a:xfrm>
          <a:prstGeom prst="rect">
            <a:avLst/>
          </a:prstGeom>
          <a:noFill/>
        </p:spPr>
        <p:txBody>
          <a:bodyPr wrap="square">
            <a:spAutoFit/>
          </a:bodyPr>
          <a:lstStyle/>
          <a:p>
            <a:r>
              <a:rPr lang="fr-MA" sz="2000" b="1" dirty="0">
                <a:solidFill>
                  <a:srgbClr val="00B050"/>
                </a:solidFill>
                <a:latin typeface="Times New Roman" panose="02020603050405020304" pitchFamily="18" charset="0"/>
                <a:cs typeface="Times New Roman" panose="02020603050405020304" pitchFamily="18" charset="0"/>
              </a:rPr>
              <a:t> Influence sur le comportement des animaux</a:t>
            </a:r>
          </a:p>
          <a:p>
            <a:endParaRPr lang="fr-MA" sz="2000" b="1" dirty="0">
              <a:solidFill>
                <a:srgbClr val="00B050"/>
              </a:solidFill>
              <a:latin typeface="Times New Roman" panose="02020603050405020304" pitchFamily="18" charset="0"/>
              <a:cs typeface="Times New Roman" panose="02020603050405020304" pitchFamily="18" charset="0"/>
            </a:endParaRPr>
          </a:p>
        </p:txBody>
      </p:sp>
      <p:pic>
        <p:nvPicPr>
          <p:cNvPr id="11" name="Image 10" descr="Une image contenant invertébré, dessin, papillon, insecte&#10;&#10;Le contenu généré par l’IA peut être incorrect.">
            <a:extLst>
              <a:ext uri="{FF2B5EF4-FFF2-40B4-BE49-F238E27FC236}">
                <a16:creationId xmlns:a16="http://schemas.microsoft.com/office/drawing/2014/main" id="{E5BEBC72-4F16-826D-59AE-8759E3B630AB}"/>
              </a:ext>
            </a:extLst>
          </p:cNvPr>
          <p:cNvPicPr>
            <a:picLocks noChangeAspect="1"/>
          </p:cNvPicPr>
          <p:nvPr/>
        </p:nvPicPr>
        <p:blipFill>
          <a:blip r:embed="rId3"/>
          <a:srcRect l="1923" t="828" r="5094" b="5486"/>
          <a:stretch/>
        </p:blipFill>
        <p:spPr>
          <a:xfrm>
            <a:off x="377776" y="1980675"/>
            <a:ext cx="4800600" cy="4022338"/>
          </a:xfrm>
          <a:prstGeom prst="rect">
            <a:avLst/>
          </a:prstGeom>
        </p:spPr>
      </p:pic>
    </p:spTree>
    <p:extLst>
      <p:ext uri="{BB962C8B-B14F-4D97-AF65-F5344CB8AC3E}">
        <p14:creationId xmlns:p14="http://schemas.microsoft.com/office/powerpoint/2010/main" val="27585898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60842-736E-A364-1252-52FF7C15847A}"/>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E1173089-C628-EFFD-FC52-3E3D4DBD699E}"/>
              </a:ext>
            </a:extLst>
          </p:cNvPr>
          <p:cNvSpPr txBox="1"/>
          <p:nvPr/>
        </p:nvSpPr>
        <p:spPr>
          <a:xfrm>
            <a:off x="1282700" y="299135"/>
            <a:ext cx="10121900" cy="1446550"/>
          </a:xfrm>
          <a:prstGeom prst="rect">
            <a:avLst/>
          </a:prstGeom>
          <a:noFill/>
        </p:spPr>
        <p:txBody>
          <a:bodyPr wrap="square">
            <a:spAutoFit/>
          </a:bodyPr>
          <a:lstStyle/>
          <a:p>
            <a:pPr algn="ctr"/>
            <a:r>
              <a:rPr lang="fr-MA" sz="3200" b="1" dirty="0">
                <a:solidFill>
                  <a:srgbClr val="FF0000"/>
                </a:solidFill>
                <a:latin typeface="Times New Roman" panose="02020603050405020304" pitchFamily="18" charset="0"/>
                <a:cs typeface="Times New Roman" panose="02020603050405020304" pitchFamily="18" charset="0"/>
              </a:rPr>
              <a:t>Importance du contrôle des facteurs climatiques en agronomie</a:t>
            </a:r>
          </a:p>
          <a:p>
            <a:endParaRPr lang="fr-MA" sz="2400" b="1" dirty="0">
              <a:solidFill>
                <a:srgbClr val="C00000"/>
              </a:solidFill>
              <a:latin typeface="Times New Roman" panose="02020603050405020304" pitchFamily="18" charset="0"/>
              <a:cs typeface="Times New Roman" panose="02020603050405020304" pitchFamily="18" charset="0"/>
            </a:endParaRPr>
          </a:p>
        </p:txBody>
      </p:sp>
      <p:sp>
        <p:nvSpPr>
          <p:cNvPr id="4" name="Rectangle : avec coin arrondi 3">
            <a:extLst>
              <a:ext uri="{FF2B5EF4-FFF2-40B4-BE49-F238E27FC236}">
                <a16:creationId xmlns:a16="http://schemas.microsoft.com/office/drawing/2014/main" id="{34EBE5F5-DDFD-6E1D-B047-7782CF6937C9}"/>
              </a:ext>
            </a:extLst>
          </p:cNvPr>
          <p:cNvSpPr/>
          <p:nvPr/>
        </p:nvSpPr>
        <p:spPr>
          <a:xfrm>
            <a:off x="571500" y="1892301"/>
            <a:ext cx="10452100" cy="2349500"/>
          </a:xfrm>
          <a:prstGeom prst="round1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400" b="1" dirty="0">
                <a:solidFill>
                  <a:srgbClr val="000000"/>
                </a:solidFill>
                <a:effectLst/>
                <a:latin typeface="Times New Roman" panose="02020603050405020304" pitchFamily="18" charset="0"/>
                <a:cs typeface="Times New Roman" panose="02020603050405020304" pitchFamily="18" charset="0"/>
              </a:rPr>
              <a:t>Le contrôle des facteurs climatiques (température, humidité, lumière, …) est crucial en agronomie pour maximiser les rendements, améliorer la qualité des récoltes et sécuriser la production face aux aléas climatiques. Il permet d'optimiser la croissance des plantes, réduire les maladies et assurer une production durable, notamment via des serres et des cultures hors-sols.</a:t>
            </a:r>
          </a:p>
        </p:txBody>
      </p:sp>
    </p:spTree>
    <p:extLst>
      <p:ext uri="{BB962C8B-B14F-4D97-AF65-F5344CB8AC3E}">
        <p14:creationId xmlns:p14="http://schemas.microsoft.com/office/powerpoint/2010/main" val="18294105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A2A3FA6-890F-4082-B36F-828F9B6AADA1}"/>
              </a:ext>
            </a:extLst>
          </p:cNvPr>
          <p:cNvSpPr txBox="1"/>
          <p:nvPr/>
        </p:nvSpPr>
        <p:spPr>
          <a:xfrm>
            <a:off x="1511300" y="108635"/>
            <a:ext cx="10121900" cy="1446550"/>
          </a:xfrm>
          <a:prstGeom prst="rect">
            <a:avLst/>
          </a:prstGeom>
          <a:noFill/>
        </p:spPr>
        <p:txBody>
          <a:bodyPr wrap="square">
            <a:spAutoFit/>
          </a:bodyPr>
          <a:lstStyle/>
          <a:p>
            <a:pPr algn="ctr"/>
            <a:r>
              <a:rPr lang="fr-MA" sz="3200" b="1" dirty="0">
                <a:solidFill>
                  <a:srgbClr val="FF0000"/>
                </a:solidFill>
                <a:latin typeface="Times New Roman" panose="02020603050405020304" pitchFamily="18" charset="0"/>
                <a:cs typeface="Times New Roman" panose="02020603050405020304" pitchFamily="18" charset="0"/>
              </a:rPr>
              <a:t>Importance du contrôle des facteurs climatiques en agronomie</a:t>
            </a:r>
          </a:p>
          <a:p>
            <a:endParaRPr lang="fr-MA" sz="2400" b="1" dirty="0">
              <a:solidFill>
                <a:srgbClr val="C00000"/>
              </a:solidFill>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50C4EE53-39E3-3A54-34A2-7A698CF416F9}"/>
              </a:ext>
            </a:extLst>
          </p:cNvPr>
          <p:cNvSpPr txBox="1"/>
          <p:nvPr/>
        </p:nvSpPr>
        <p:spPr>
          <a:xfrm>
            <a:off x="682625" y="2684929"/>
            <a:ext cx="4127500" cy="1938992"/>
          </a:xfrm>
          <a:prstGeom prst="rect">
            <a:avLst/>
          </a:prstGeom>
          <a:noFill/>
        </p:spPr>
        <p:txBody>
          <a:bodyPr wrap="square">
            <a:spAutoFit/>
          </a:bodyPr>
          <a:lstStyle/>
          <a:p>
            <a:r>
              <a:rPr lang="fr-MA" sz="2000" dirty="0">
                <a:solidFill>
                  <a:srgbClr val="000000"/>
                </a:solidFill>
                <a:effectLst/>
                <a:latin typeface="Times New Roman" panose="02020603050405020304" pitchFamily="18" charset="0"/>
                <a:cs typeface="Times New Roman" panose="02020603050405020304" pitchFamily="18" charset="0"/>
              </a:rPr>
              <a:t>Elle désigne la pratique qui consiste à</a:t>
            </a:r>
          </a:p>
          <a:p>
            <a:r>
              <a:rPr lang="fr-MA" sz="2000" dirty="0">
                <a:solidFill>
                  <a:srgbClr val="000000"/>
                </a:solidFill>
                <a:effectLst/>
                <a:latin typeface="Times New Roman" panose="02020603050405020304" pitchFamily="18" charset="0"/>
                <a:cs typeface="Times New Roman" panose="02020603050405020304" pitchFamily="18" charset="0"/>
              </a:rPr>
              <a:t>cultiver des végétaux à l'intérieur d’une serre dans des conditions thermométriques, hygrométriques et photopériodiques adaptées et contrôlées</a:t>
            </a:r>
          </a:p>
        </p:txBody>
      </p:sp>
      <p:pic>
        <p:nvPicPr>
          <p:cNvPr id="8" name="Image 7" descr="Une image contenant herbe, ciel, serre, plein air&#10;&#10;Le contenu généré par l’IA peut être incorrect.">
            <a:extLst>
              <a:ext uri="{FF2B5EF4-FFF2-40B4-BE49-F238E27FC236}">
                <a16:creationId xmlns:a16="http://schemas.microsoft.com/office/drawing/2014/main" id="{3509C088-860F-0663-9CBE-65C6F5BDEC9D}"/>
              </a:ext>
            </a:extLst>
          </p:cNvPr>
          <p:cNvPicPr>
            <a:picLocks noChangeAspect="1"/>
          </p:cNvPicPr>
          <p:nvPr/>
        </p:nvPicPr>
        <p:blipFill>
          <a:blip r:embed="rId2"/>
          <a:srcRect l="5674" t="10142" r="11348" b="21225"/>
          <a:stretch/>
        </p:blipFill>
        <p:spPr>
          <a:xfrm>
            <a:off x="5016500" y="1706548"/>
            <a:ext cx="5943600" cy="3695700"/>
          </a:xfrm>
          <a:prstGeom prst="rect">
            <a:avLst/>
          </a:prstGeom>
        </p:spPr>
      </p:pic>
      <p:sp>
        <p:nvSpPr>
          <p:cNvPr id="11" name="ZoneTexte 10">
            <a:extLst>
              <a:ext uri="{FF2B5EF4-FFF2-40B4-BE49-F238E27FC236}">
                <a16:creationId xmlns:a16="http://schemas.microsoft.com/office/drawing/2014/main" id="{36424B3F-8057-E7FE-4BA1-38CE017C3DE1}"/>
              </a:ext>
            </a:extLst>
          </p:cNvPr>
          <p:cNvSpPr txBox="1"/>
          <p:nvPr/>
        </p:nvSpPr>
        <p:spPr>
          <a:xfrm>
            <a:off x="476250" y="1506493"/>
            <a:ext cx="4540250" cy="400110"/>
          </a:xfrm>
          <a:prstGeom prst="rect">
            <a:avLst/>
          </a:prstGeom>
          <a:noFill/>
        </p:spPr>
        <p:txBody>
          <a:bodyPr wrap="square">
            <a:spAutoFit/>
          </a:bodyPr>
          <a:lstStyle/>
          <a:p>
            <a:r>
              <a:rPr lang="fr-MA" sz="2000" b="1" dirty="0">
                <a:solidFill>
                  <a:srgbClr val="000000"/>
                </a:solidFill>
                <a:effectLst/>
                <a:latin typeface="Times New Roman" panose="02020603050405020304" pitchFamily="18" charset="0"/>
                <a:cs typeface="Times New Roman" panose="02020603050405020304" pitchFamily="18" charset="0"/>
              </a:rPr>
              <a:t>La serriculture (ou culture sous serre)</a:t>
            </a:r>
          </a:p>
        </p:txBody>
      </p:sp>
    </p:spTree>
    <p:extLst>
      <p:ext uri="{BB962C8B-B14F-4D97-AF65-F5344CB8AC3E}">
        <p14:creationId xmlns:p14="http://schemas.microsoft.com/office/powerpoint/2010/main" val="3808852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F54D7-F852-C94A-7C70-E91749E1A5D4}"/>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4ECB2829-F93A-E1B1-750F-747317FB298F}"/>
              </a:ext>
            </a:extLst>
          </p:cNvPr>
          <p:cNvSpPr txBox="1"/>
          <p:nvPr/>
        </p:nvSpPr>
        <p:spPr>
          <a:xfrm>
            <a:off x="1511300" y="108635"/>
            <a:ext cx="10121900" cy="1446550"/>
          </a:xfrm>
          <a:prstGeom prst="rect">
            <a:avLst/>
          </a:prstGeom>
          <a:noFill/>
        </p:spPr>
        <p:txBody>
          <a:bodyPr wrap="square">
            <a:spAutoFit/>
          </a:bodyPr>
          <a:lstStyle/>
          <a:p>
            <a:pPr algn="ctr"/>
            <a:r>
              <a:rPr lang="fr-MA" sz="3200" b="1" dirty="0">
                <a:solidFill>
                  <a:srgbClr val="FF0000"/>
                </a:solidFill>
                <a:latin typeface="Times New Roman" panose="02020603050405020304" pitchFamily="18" charset="0"/>
                <a:cs typeface="Times New Roman" panose="02020603050405020304" pitchFamily="18" charset="0"/>
              </a:rPr>
              <a:t>Importance du contrôle des facteurs climatiques en agronomie</a:t>
            </a:r>
          </a:p>
          <a:p>
            <a:endParaRPr lang="fr-MA" sz="2400" b="1" dirty="0">
              <a:solidFill>
                <a:srgbClr val="C00000"/>
              </a:solidFill>
              <a:latin typeface="Times New Roman" panose="02020603050405020304" pitchFamily="18" charset="0"/>
              <a:cs typeface="Times New Roman" panose="02020603050405020304" pitchFamily="18" charset="0"/>
            </a:endParaRPr>
          </a:p>
        </p:txBody>
      </p:sp>
      <p:pic>
        <p:nvPicPr>
          <p:cNvPr id="3" name="Image 2" descr="Une image contenant texte, carte de visite, Police, capture d’écran&#10;&#10;Le contenu généré par l’IA peut être incorrect.">
            <a:extLst>
              <a:ext uri="{FF2B5EF4-FFF2-40B4-BE49-F238E27FC236}">
                <a16:creationId xmlns:a16="http://schemas.microsoft.com/office/drawing/2014/main" id="{1D94363C-038C-C3CA-2DCD-57437558A098}"/>
              </a:ext>
            </a:extLst>
          </p:cNvPr>
          <p:cNvPicPr>
            <a:picLocks noChangeAspect="1"/>
          </p:cNvPicPr>
          <p:nvPr/>
        </p:nvPicPr>
        <p:blipFill>
          <a:blip r:embed="rId2"/>
          <a:srcRect l="1798" r="3104" b="11873"/>
          <a:stretch/>
        </p:blipFill>
        <p:spPr>
          <a:xfrm>
            <a:off x="301146" y="1295401"/>
            <a:ext cx="10513188" cy="4597400"/>
          </a:xfrm>
          <a:prstGeom prst="rect">
            <a:avLst/>
          </a:prstGeom>
        </p:spPr>
      </p:pic>
    </p:spTree>
    <p:extLst>
      <p:ext uri="{BB962C8B-B14F-4D97-AF65-F5344CB8AC3E}">
        <p14:creationId xmlns:p14="http://schemas.microsoft.com/office/powerpoint/2010/main" val="39325868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981286F4-E053-8F10-E269-17CED4220E2B}"/>
              </a:ext>
            </a:extLst>
          </p:cNvPr>
          <p:cNvSpPr txBox="1"/>
          <p:nvPr/>
        </p:nvSpPr>
        <p:spPr>
          <a:xfrm>
            <a:off x="5446047" y="277028"/>
            <a:ext cx="2396278" cy="584775"/>
          </a:xfrm>
          <a:prstGeom prst="rect">
            <a:avLst/>
          </a:prstGeom>
          <a:noFill/>
        </p:spPr>
        <p:txBody>
          <a:bodyPr wrap="square">
            <a:spAutoFit/>
          </a:bodyPr>
          <a:lstStyle/>
          <a:p>
            <a:r>
              <a:rPr lang="fr-MA" sz="3200" b="1" dirty="0">
                <a:solidFill>
                  <a:srgbClr val="FF0000"/>
                </a:solidFill>
                <a:latin typeface="Times New Roman" panose="02020603050405020304" pitchFamily="18" charset="0"/>
                <a:cs typeface="Times New Roman" panose="02020603050405020304" pitchFamily="18" charset="0"/>
              </a:rPr>
              <a:t>Conclusion</a:t>
            </a:r>
          </a:p>
        </p:txBody>
      </p:sp>
      <p:sp>
        <p:nvSpPr>
          <p:cNvPr id="8" name="Étiquette 7">
            <a:extLst>
              <a:ext uri="{FF2B5EF4-FFF2-40B4-BE49-F238E27FC236}">
                <a16:creationId xmlns:a16="http://schemas.microsoft.com/office/drawing/2014/main" id="{DDF406CB-9C22-3AAA-737C-675A396183F3}"/>
              </a:ext>
            </a:extLst>
          </p:cNvPr>
          <p:cNvSpPr/>
          <p:nvPr/>
        </p:nvSpPr>
        <p:spPr>
          <a:xfrm>
            <a:off x="977900" y="1422400"/>
            <a:ext cx="10452100" cy="2654300"/>
          </a:xfrm>
          <a:prstGeom prst="plaqu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2000" dirty="0">
                <a:solidFill>
                  <a:srgbClr val="000000"/>
                </a:solidFill>
                <a:effectLst/>
                <a:latin typeface="Times New Roman" panose="02020603050405020304" pitchFamily="18" charset="0"/>
                <a:cs typeface="Times New Roman" panose="02020603050405020304" pitchFamily="18" charset="0"/>
              </a:rPr>
              <a:t>Les impacts des facteurs climatiques sur la biodiversité sont multiples . L'augmentation</a:t>
            </a:r>
          </a:p>
          <a:p>
            <a:pPr algn="ctr"/>
            <a:r>
              <a:rPr lang="fr-MA" sz="2000" dirty="0">
                <a:solidFill>
                  <a:srgbClr val="000000"/>
                </a:solidFill>
                <a:effectLst/>
                <a:latin typeface="Times New Roman" panose="02020603050405020304" pitchFamily="18" charset="0"/>
                <a:cs typeface="Times New Roman" panose="02020603050405020304" pitchFamily="18" charset="0"/>
              </a:rPr>
              <a:t>des températures et la modification des régimes de précipitations menacent de nombreuses espèces animales et végétales, entraînant des décalages dans les cycles biologiques et une augmentation du risque d'extinction. Les facteurs climatiques jouent également un rôle déterminant dans la répartition</a:t>
            </a:r>
          </a:p>
          <a:p>
            <a:pPr algn="ctr"/>
            <a:r>
              <a:rPr lang="fr-MA" sz="2000" dirty="0">
                <a:solidFill>
                  <a:srgbClr val="000000"/>
                </a:solidFill>
                <a:effectLst/>
                <a:latin typeface="Times New Roman" panose="02020603050405020304" pitchFamily="18" charset="0"/>
                <a:cs typeface="Times New Roman" panose="02020603050405020304" pitchFamily="18" charset="0"/>
              </a:rPr>
              <a:t>géographique des espèces, comme l'illustrent les cas de l'arganier au Maroc et du cèdre.</a:t>
            </a:r>
          </a:p>
          <a:p>
            <a:pPr algn="ctr"/>
            <a:r>
              <a:rPr lang="fr-MA" sz="2000" dirty="0">
                <a:solidFill>
                  <a:srgbClr val="000000"/>
                </a:solidFill>
                <a:effectLst/>
                <a:latin typeface="Times New Roman" panose="02020603050405020304" pitchFamily="18" charset="0"/>
                <a:cs typeface="Times New Roman" panose="02020603050405020304" pitchFamily="18" charset="0"/>
              </a:rPr>
              <a:t>En agronomie, le contrôle des facteurs climatiques s'avère essentiel pour optimiser la</a:t>
            </a:r>
          </a:p>
          <a:p>
            <a:pPr algn="ctr"/>
            <a:r>
              <a:rPr lang="fr-MA" sz="2000" dirty="0">
                <a:solidFill>
                  <a:srgbClr val="000000"/>
                </a:solidFill>
                <a:effectLst/>
                <a:latin typeface="Times New Roman" panose="02020603050405020304" pitchFamily="18" charset="0"/>
                <a:cs typeface="Times New Roman" panose="02020603050405020304" pitchFamily="18" charset="0"/>
              </a:rPr>
              <a:t>production.</a:t>
            </a: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808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318</TotalTime>
  <Words>6728</Words>
  <Application>Microsoft Office PowerPoint</Application>
  <PresentationFormat>Widescreen</PresentationFormat>
  <Paragraphs>587</Paragraphs>
  <Slides>67</Slides>
  <Notes>19</Notes>
  <HiddenSlides>0</HiddenSlides>
  <MMClips>1</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67</vt:i4>
      </vt:variant>
    </vt:vector>
  </HeadingPairs>
  <TitlesOfParts>
    <vt:vector size="81" baseType="lpstr">
      <vt:lpstr>Aptos</vt:lpstr>
      <vt:lpstr>Arial</vt:lpstr>
      <vt:lpstr>Arial Black</vt:lpstr>
      <vt:lpstr>Calibri</vt:lpstr>
      <vt:lpstr>Calibri Light</vt:lpstr>
      <vt:lpstr>Cambria Math</vt:lpstr>
      <vt:lpstr>Canva Sans Bold</vt:lpstr>
      <vt:lpstr>Helvetica</vt:lpstr>
      <vt:lpstr>Open Sans</vt:lpstr>
      <vt:lpstr>Open Sans Bold</vt:lpstr>
      <vt:lpstr>Playfair Display Bold</vt:lpstr>
      <vt:lpstr>Times New Roman</vt:lpstr>
      <vt:lpstr>Wingdings</vt: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pc</dc:creator>
  <cp:lastModifiedBy>HP</cp:lastModifiedBy>
  <cp:revision>32</cp:revision>
  <dcterms:created xsi:type="dcterms:W3CDTF">2026-04-23T14:10:56Z</dcterms:created>
  <dcterms:modified xsi:type="dcterms:W3CDTF">2026-07-16T15:18:55Z</dcterms:modified>
</cp:coreProperties>
</file>