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4" r:id="rId4"/>
    <p:sldId id="258" r:id="rId5"/>
    <p:sldId id="259" r:id="rId6"/>
    <p:sldId id="260" r:id="rId7"/>
    <p:sldId id="261" r:id="rId8"/>
    <p:sldId id="262" r:id="rId9"/>
    <p:sldId id="263" r:id="rId10"/>
    <p:sldId id="315" r:id="rId11"/>
    <p:sldId id="264" r:id="rId12"/>
    <p:sldId id="273" r:id="rId13"/>
    <p:sldId id="265" r:id="rId14"/>
    <p:sldId id="266" r:id="rId15"/>
    <p:sldId id="267" r:id="rId16"/>
    <p:sldId id="268" r:id="rId17"/>
    <p:sldId id="269" r:id="rId18"/>
    <p:sldId id="271" r:id="rId19"/>
    <p:sldId id="272" r:id="rId20"/>
    <p:sldId id="274" r:id="rId21"/>
    <p:sldId id="275" r:id="rId22"/>
    <p:sldId id="277" r:id="rId23"/>
    <p:sldId id="301" r:id="rId24"/>
    <p:sldId id="281" r:id="rId25"/>
    <p:sldId id="282" r:id="rId26"/>
    <p:sldId id="283" r:id="rId27"/>
    <p:sldId id="316" r:id="rId28"/>
    <p:sldId id="286" r:id="rId29"/>
    <p:sldId id="287" r:id="rId30"/>
    <p:sldId id="303" r:id="rId31"/>
    <p:sldId id="288" r:id="rId32"/>
    <p:sldId id="289" r:id="rId33"/>
    <p:sldId id="304" r:id="rId34"/>
    <p:sldId id="317" r:id="rId35"/>
    <p:sldId id="319" r:id="rId36"/>
    <p:sldId id="318" r:id="rId3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3" autoAdjust="0"/>
    <p:restoredTop sz="94660"/>
  </p:normalViewPr>
  <p:slideViewPr>
    <p:cSldViewPr snapToGrid="0">
      <p:cViewPr varScale="1">
        <p:scale>
          <a:sx n="66" d="100"/>
          <a:sy n="66" d="100"/>
        </p:scale>
        <p:origin x="64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A1813-0166-45CA-96F5-F41191E6A0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9BEFE694-6069-47C6-80D9-FB18FAD42E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1771884B-9240-4854-86EF-E65C7CAE2848}"/>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5" name="Footer Placeholder 4">
            <a:extLst>
              <a:ext uri="{FF2B5EF4-FFF2-40B4-BE49-F238E27FC236}">
                <a16:creationId xmlns:a16="http://schemas.microsoft.com/office/drawing/2014/main" id="{FEE6C704-A529-4301-A99E-A51FFB5D99F5}"/>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0DF2265-CFFB-4FAC-A830-8DF2012FA16E}"/>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1077926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408D5-4618-4130-98F8-89E194B4D3B9}"/>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1EA75C18-D086-4743-8DDA-F05D56275E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FA80DCB-D4B2-4B49-9AAC-C5152FE3E353}"/>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5" name="Footer Placeholder 4">
            <a:extLst>
              <a:ext uri="{FF2B5EF4-FFF2-40B4-BE49-F238E27FC236}">
                <a16:creationId xmlns:a16="http://schemas.microsoft.com/office/drawing/2014/main" id="{664389E8-DAAE-4EB7-AD4F-AA5F547C70A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2FB46A0-CD92-4169-998A-8D6372AC2D3F}"/>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877607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73051-8959-412C-8B8F-888B92796E6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13238D54-D9DD-4453-9632-D42D09B160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4BA4AD-EB35-4BB8-930B-3E52771E4CED}"/>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5" name="Footer Placeholder 4">
            <a:extLst>
              <a:ext uri="{FF2B5EF4-FFF2-40B4-BE49-F238E27FC236}">
                <a16:creationId xmlns:a16="http://schemas.microsoft.com/office/drawing/2014/main" id="{9C7A2507-5CB6-485F-80CB-3DA07FAC007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2B5DD7D4-2701-451E-8005-DEEC992ACADD}"/>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306102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C7E19-F3CC-45AF-B73D-886587B092A8}"/>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4B4EA730-008D-4DA4-9EF3-24C218D11E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A0634D38-A6FA-4641-92BE-77C235C21C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0FAE92C2-55EE-4A7B-97B2-E7C2917B27DC}"/>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6" name="Footer Placeholder 5">
            <a:extLst>
              <a:ext uri="{FF2B5EF4-FFF2-40B4-BE49-F238E27FC236}">
                <a16:creationId xmlns:a16="http://schemas.microsoft.com/office/drawing/2014/main" id="{127F928A-FE32-4BF9-A83C-D46A9461AF43}"/>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249F3B6D-A330-4C31-8BA4-BE31DCFEB102}"/>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855290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AD49-306A-4C71-9844-6EA5800B43C4}"/>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21A53268-5538-4415-B6D6-281056E2F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043932-0F75-4B2F-8CB8-445DB59E00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7B5CCD8D-66CD-4161-9EC0-5FE11478D4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C4D75F-6666-4671-93D4-3815354017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1684F5C5-2294-4A06-9D21-532100EA3F71}"/>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8" name="Footer Placeholder 7">
            <a:extLst>
              <a:ext uri="{FF2B5EF4-FFF2-40B4-BE49-F238E27FC236}">
                <a16:creationId xmlns:a16="http://schemas.microsoft.com/office/drawing/2014/main" id="{577B4A1A-EA8B-46FA-8BD9-7A271CA6851C}"/>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DB5A842C-287E-49C6-B23F-9F03BC9FCE4C}"/>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1029581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C260D-4154-4DD6-8E40-2BA6F6559AEF}"/>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439F78B9-5CCD-4E85-957F-731D979021C8}"/>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4" name="Footer Placeholder 3">
            <a:extLst>
              <a:ext uri="{FF2B5EF4-FFF2-40B4-BE49-F238E27FC236}">
                <a16:creationId xmlns:a16="http://schemas.microsoft.com/office/drawing/2014/main" id="{237161C6-39B7-4F34-963E-FDF0A9444B60}"/>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DCBCDE72-5B59-421F-BDD1-8907E365DD5A}"/>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1535248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397D92-FA6D-4C62-BBF2-F74D7D6A58DD}"/>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3" name="Footer Placeholder 2">
            <a:extLst>
              <a:ext uri="{FF2B5EF4-FFF2-40B4-BE49-F238E27FC236}">
                <a16:creationId xmlns:a16="http://schemas.microsoft.com/office/drawing/2014/main" id="{E9ACCB33-2C8E-4D3D-AED9-66FA287D413E}"/>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538A80DB-D727-4469-B29D-E5029E7EAA24}"/>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908520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D118-2FDB-4E87-B045-E1794999A8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D00D5076-37F2-4093-9BC7-B156705A6A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3F76F1D3-9731-437B-9AD2-0A42666CE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3BFF76-6C91-48D3-AD84-9347049C740D}"/>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6" name="Footer Placeholder 5">
            <a:extLst>
              <a:ext uri="{FF2B5EF4-FFF2-40B4-BE49-F238E27FC236}">
                <a16:creationId xmlns:a16="http://schemas.microsoft.com/office/drawing/2014/main" id="{89414BD6-89DD-4F10-A9F9-041576E46D88}"/>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4E1BA1E-73E0-4CB2-B3C1-B4124E1904EC}"/>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1483025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50FEE-6FAB-4679-8595-A12D8D0D7A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A364E455-D80F-40B7-9B65-F6708CC392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648FAE1E-E4C9-45E7-991D-66AA8C97B5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6A7223-3A78-4F34-B733-B407A5A6A8EE}"/>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6" name="Footer Placeholder 5">
            <a:extLst>
              <a:ext uri="{FF2B5EF4-FFF2-40B4-BE49-F238E27FC236}">
                <a16:creationId xmlns:a16="http://schemas.microsoft.com/office/drawing/2014/main" id="{44A12486-FA38-436D-956B-95BC4E25141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028CE1F-E02E-4A91-9E0A-1600568F3911}"/>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1286955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A2DF-1539-4C56-85B1-D0D17D1B8BCF}"/>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FCBD27E9-083B-46B2-AD6A-0F1DD5DAC6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5BD95952-1B8E-46DD-8430-94B96E9F0D99}"/>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5" name="Footer Placeholder 4">
            <a:extLst>
              <a:ext uri="{FF2B5EF4-FFF2-40B4-BE49-F238E27FC236}">
                <a16:creationId xmlns:a16="http://schemas.microsoft.com/office/drawing/2014/main" id="{F0790360-EA0A-450D-B1AF-697DE52713F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970B547C-BEC2-43FA-A4D8-1B23E127CDD8}"/>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1259112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B9EB45-FD0C-4695-8A5A-CB86F6843EE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7B4CC6B-E3E8-4C61-AB8A-373C5E092F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D2988918-4CE7-4B09-9802-DFB7B9E3BA81}"/>
              </a:ext>
            </a:extLst>
          </p:cNvPr>
          <p:cNvSpPr>
            <a:spLocks noGrp="1"/>
          </p:cNvSpPr>
          <p:nvPr>
            <p:ph type="dt" sz="half" idx="10"/>
          </p:nvPr>
        </p:nvSpPr>
        <p:spPr/>
        <p:txBody>
          <a:bodyPr/>
          <a:lstStyle/>
          <a:p>
            <a:fld id="{1783CA52-5527-441D-8DEB-B62F82310577}" type="datetimeFigureOut">
              <a:rPr lang="fr-FR" smtClean="0"/>
              <a:t>16/07/2026</a:t>
            </a:fld>
            <a:endParaRPr lang="fr-FR"/>
          </a:p>
        </p:txBody>
      </p:sp>
      <p:sp>
        <p:nvSpPr>
          <p:cNvPr id="5" name="Footer Placeholder 4">
            <a:extLst>
              <a:ext uri="{FF2B5EF4-FFF2-40B4-BE49-F238E27FC236}">
                <a16:creationId xmlns:a16="http://schemas.microsoft.com/office/drawing/2014/main" id="{E2CA2B0E-A07E-4A6A-9E73-BC9B0B1A25A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DDA053B-22AE-4D96-87FE-483A6EE1B437}"/>
              </a:ext>
            </a:extLst>
          </p:cNvPr>
          <p:cNvSpPr>
            <a:spLocks noGrp="1"/>
          </p:cNvSpPr>
          <p:nvPr>
            <p:ph type="sldNum" sz="quarter" idx="12"/>
          </p:nvPr>
        </p:nvSpPr>
        <p:spPr/>
        <p:txBody>
          <a:bodyPr/>
          <a:lstStyle/>
          <a:p>
            <a:fld id="{D426F8C5-0A86-46E5-B1EF-B85B8C4F7CF8}" type="slidenum">
              <a:rPr lang="fr-FR" smtClean="0"/>
              <a:t>‹#›</a:t>
            </a:fld>
            <a:endParaRPr lang="fr-FR"/>
          </a:p>
        </p:txBody>
      </p:sp>
    </p:spTree>
    <p:extLst>
      <p:ext uri="{BB962C8B-B14F-4D97-AF65-F5344CB8AC3E}">
        <p14:creationId xmlns:p14="http://schemas.microsoft.com/office/powerpoint/2010/main" val="144972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B82DFA-8FCE-4792-B39F-D3B16B7A0B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2EC811A0-7654-46AA-B508-6E04CB557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E6BB3A0-6187-4500-8649-13B07E4472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83CA52-5527-441D-8DEB-B62F82310577}" type="datetimeFigureOut">
              <a:rPr lang="fr-FR" smtClean="0"/>
              <a:t>16/07/2026</a:t>
            </a:fld>
            <a:endParaRPr lang="fr-FR"/>
          </a:p>
        </p:txBody>
      </p:sp>
      <p:sp>
        <p:nvSpPr>
          <p:cNvPr id="5" name="Footer Placeholder 4">
            <a:extLst>
              <a:ext uri="{FF2B5EF4-FFF2-40B4-BE49-F238E27FC236}">
                <a16:creationId xmlns:a16="http://schemas.microsoft.com/office/drawing/2014/main" id="{D1A17953-38DE-4D6C-9505-13095D6110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B51F0E4D-0724-40AC-9699-098E7EFEC8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6F8C5-0A86-46E5-B1EF-B85B8C4F7CF8}" type="slidenum">
              <a:rPr lang="fr-FR" smtClean="0"/>
              <a:t>‹#›</a:t>
            </a:fld>
            <a:endParaRPr lang="fr-FR"/>
          </a:p>
        </p:txBody>
      </p:sp>
    </p:spTree>
    <p:extLst>
      <p:ext uri="{BB962C8B-B14F-4D97-AF65-F5344CB8AC3E}">
        <p14:creationId xmlns:p14="http://schemas.microsoft.com/office/powerpoint/2010/main" val="4025552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03EA89-309D-4B2F-9365-FE80E81B4747}"/>
              </a:ext>
            </a:extLst>
          </p:cNvPr>
          <p:cNvSpPr txBox="1"/>
          <p:nvPr/>
        </p:nvSpPr>
        <p:spPr>
          <a:xfrm>
            <a:off x="8900160" y="5957721"/>
            <a:ext cx="3291840" cy="400110"/>
          </a:xfrm>
          <a:prstGeom prst="rect">
            <a:avLst/>
          </a:prstGeom>
          <a:noFill/>
        </p:spPr>
        <p:txBody>
          <a:bodyPr wrap="square" rtlCol="0">
            <a:spAutoFit/>
          </a:bodyPr>
          <a:lstStyle/>
          <a:p>
            <a:r>
              <a:rPr lang="en-IE" sz="2000" b="1" dirty="0" err="1"/>
              <a:t>Pr</a:t>
            </a:r>
            <a:r>
              <a:rPr lang="en-IE" sz="2000" b="1" dirty="0"/>
              <a:t> </a:t>
            </a:r>
            <a:r>
              <a:rPr lang="en-IE" sz="2000" b="1" dirty="0" err="1"/>
              <a:t>abouelfath</a:t>
            </a:r>
            <a:r>
              <a:rPr lang="en-IE" sz="2000" b="1" dirty="0"/>
              <a:t> </a:t>
            </a:r>
            <a:r>
              <a:rPr lang="en-IE" sz="2000" b="1" dirty="0" err="1"/>
              <a:t>Rhizlane</a:t>
            </a:r>
            <a:r>
              <a:rPr lang="en-IE" sz="2000" b="1" dirty="0"/>
              <a:t> </a:t>
            </a:r>
            <a:endParaRPr lang="fr-FR" sz="2000" b="1" dirty="0"/>
          </a:p>
        </p:txBody>
      </p:sp>
      <p:pic>
        <p:nvPicPr>
          <p:cNvPr id="1026" name="Picture 2" descr="Accueil - CRMEF Casablanca-Settat">
            <a:extLst>
              <a:ext uri="{FF2B5EF4-FFF2-40B4-BE49-F238E27FC236}">
                <a16:creationId xmlns:a16="http://schemas.microsoft.com/office/drawing/2014/main" id="{D249FB75-0ADF-46FA-B8C1-655BBD6CA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619076"/>
            <a:ext cx="10558914" cy="163323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DAE44C01-FA7E-4EDF-B8D7-BF924B04A294}"/>
              </a:ext>
            </a:extLst>
          </p:cNvPr>
          <p:cNvSpPr/>
          <p:nvPr/>
        </p:nvSpPr>
        <p:spPr>
          <a:xfrm>
            <a:off x="866273" y="2675823"/>
            <a:ext cx="10655167" cy="246406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4000" b="1" dirty="0">
                <a:solidFill>
                  <a:srgbClr val="FF0000"/>
                </a:solidFill>
              </a:rPr>
              <a:t>Ecologie et gestion durable de l’environnement </a:t>
            </a:r>
            <a:endParaRPr lang="fr-FR" sz="4000" b="1" dirty="0">
              <a:solidFill>
                <a:srgbClr val="FF0000"/>
              </a:solidFill>
            </a:endParaRPr>
          </a:p>
          <a:p>
            <a:pPr algn="ctr"/>
            <a:endParaRPr lang="fr-FR" dirty="0"/>
          </a:p>
        </p:txBody>
      </p:sp>
    </p:spTree>
    <p:extLst>
      <p:ext uri="{BB962C8B-B14F-4D97-AF65-F5344CB8AC3E}">
        <p14:creationId xmlns:p14="http://schemas.microsoft.com/office/powerpoint/2010/main" val="770064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653A1-3FD1-47D1-8B1A-8676CD981A54}"/>
              </a:ext>
            </a:extLst>
          </p:cNvPr>
          <p:cNvSpPr>
            <a:spLocks noGrp="1"/>
          </p:cNvSpPr>
          <p:nvPr>
            <p:ph type="title"/>
          </p:nvPr>
        </p:nvSpPr>
        <p:spPr>
          <a:xfrm>
            <a:off x="838200" y="365125"/>
            <a:ext cx="10515600" cy="696231"/>
          </a:xfrm>
        </p:spPr>
        <p:txBody>
          <a:bodyPr>
            <a:normAutofit fontScale="90000"/>
          </a:bodyPr>
          <a:lstStyle/>
          <a:p>
            <a:pPr>
              <a:lnSpc>
                <a:spcPct val="115000"/>
              </a:lnSpc>
              <a:spcBef>
                <a:spcPts val="2400"/>
              </a:spcBef>
            </a:pPr>
            <a:br>
              <a:rPr lang="fr-FR" sz="1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br>
              <a:rPr lang="fr-FR" sz="2200" b="1" kern="0"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br>
            <a:r>
              <a:rPr lang="fr-FR" sz="2200" b="1" kern="0"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L'unité I : SCIENCES DE L’ENVIRONNEMENT = L’ECOLOGIE</a:t>
            </a:r>
            <a:br>
              <a:rPr lang="fr-FR" sz="18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br>
            <a:r>
              <a:rPr lang="fr-FR" sz="1800" dirty="0">
                <a:effectLst/>
                <a:latin typeface="Times New Roman" panose="02020603050405020304" pitchFamily="18" charset="0"/>
                <a:ea typeface="Times New Roman" panose="02020603050405020304" pitchFamily="18" charset="0"/>
                <a:cs typeface="Arial" panose="020B0604020202020204" pitchFamily="34" charset="0"/>
              </a:rPr>
              <a:t> </a:t>
            </a:r>
            <a:br>
              <a:rPr lang="fr-FR" sz="1800" dirty="0">
                <a:effectLst/>
                <a:latin typeface="Calibri" panose="020F0502020204030204" pitchFamily="34" charset="0"/>
                <a:ea typeface="Times New Roman" panose="02020603050405020304" pitchFamily="18" charset="0"/>
                <a:cs typeface="Arial" panose="020B0604020202020204" pitchFamily="34" charset="0"/>
              </a:rPr>
            </a:br>
            <a:endParaRPr lang="fr-FR" dirty="0"/>
          </a:p>
        </p:txBody>
      </p:sp>
      <p:sp>
        <p:nvSpPr>
          <p:cNvPr id="3" name="Content Placeholder 2">
            <a:extLst>
              <a:ext uri="{FF2B5EF4-FFF2-40B4-BE49-F238E27FC236}">
                <a16:creationId xmlns:a16="http://schemas.microsoft.com/office/drawing/2014/main" id="{8DAF48F8-6883-4E2E-9877-FAC1E28EA3F5}"/>
              </a:ext>
            </a:extLst>
          </p:cNvPr>
          <p:cNvSpPr>
            <a:spLocks noGrp="1"/>
          </p:cNvSpPr>
          <p:nvPr>
            <p:ph idx="1"/>
          </p:nvPr>
        </p:nvSpPr>
        <p:spPr>
          <a:xfrm>
            <a:off x="838200" y="1061357"/>
            <a:ext cx="10515600" cy="5115606"/>
          </a:xfrm>
        </p:spPr>
        <p:txBody>
          <a:bodyPr>
            <a:normAutofit/>
          </a:bodyPr>
          <a:lstStyle/>
          <a:p>
            <a:pPr marL="257175" algn="just">
              <a:lnSpc>
                <a:spcPct val="115000"/>
              </a:lnSpc>
              <a:spcAft>
                <a:spcPts val="1000"/>
              </a:spcAft>
            </a:pPr>
            <a:endParaRPr lang="fr-FR" sz="1800" b="1" dirty="0">
              <a:effectLst/>
              <a:latin typeface="Times New Roman" panose="02020603050405020304" pitchFamily="18" charset="0"/>
              <a:ea typeface="Times New Roman" panose="02020603050405020304" pitchFamily="18" charset="0"/>
              <a:cs typeface="Arial" panose="020B0604020202020204" pitchFamily="34" charset="0"/>
            </a:endParaRPr>
          </a:p>
          <a:p>
            <a:pPr marL="257175" algn="just">
              <a:lnSpc>
                <a:spcPct val="115000"/>
              </a:lnSpc>
              <a:spcAft>
                <a:spcPts val="1000"/>
              </a:spcAft>
            </a:pPr>
            <a:endParaRPr lang="fr-FR" sz="1800" b="1" dirty="0">
              <a:latin typeface="Times New Roman" panose="02020603050405020304" pitchFamily="18" charset="0"/>
              <a:ea typeface="Times New Roman" panose="02020603050405020304" pitchFamily="18" charset="0"/>
              <a:cs typeface="Arial" panose="020B0604020202020204" pitchFamily="34" charset="0"/>
            </a:endParaRPr>
          </a:p>
          <a:p>
            <a:pPr marL="257175" algn="just">
              <a:lnSpc>
                <a:spcPct val="115000"/>
              </a:lnSpc>
              <a:spcAft>
                <a:spcPts val="1000"/>
              </a:spcAft>
            </a:pPr>
            <a:endParaRPr lang="fr-FR" sz="1800" b="1" dirty="0">
              <a:effectLst/>
              <a:latin typeface="Times New Roman" panose="02020603050405020304" pitchFamily="18" charset="0"/>
              <a:ea typeface="Times New Roman" panose="02020603050405020304" pitchFamily="18" charset="0"/>
              <a:cs typeface="Arial" panose="020B0604020202020204" pitchFamily="34" charset="0"/>
            </a:endParaRPr>
          </a:p>
          <a:p>
            <a:pPr marL="257175" algn="just">
              <a:lnSpc>
                <a:spcPct val="115000"/>
              </a:lnSpc>
              <a:spcAft>
                <a:spcPts val="1000"/>
              </a:spcAft>
            </a:pPr>
            <a:endParaRPr lang="fr-FR" sz="1800" b="1" dirty="0">
              <a:effectLst/>
              <a:latin typeface="Times New Roman" panose="02020603050405020304" pitchFamily="18" charset="0"/>
              <a:ea typeface="Times New Roman" panose="02020603050405020304" pitchFamily="18" charset="0"/>
              <a:cs typeface="Arial" panose="020B0604020202020204" pitchFamily="34" charset="0"/>
            </a:endParaRPr>
          </a:p>
          <a:p>
            <a:pPr marL="257175" algn="just">
              <a:lnSpc>
                <a:spcPct val="115000"/>
              </a:lnSpc>
              <a:spcAft>
                <a:spcPts val="1000"/>
              </a:spcAft>
            </a:pPr>
            <a:endParaRPr lang="fr-FR" sz="1800" b="1" dirty="0">
              <a:effectLst/>
              <a:latin typeface="Times New Roman" panose="02020603050405020304" pitchFamily="18" charset="0"/>
              <a:ea typeface="Times New Roman" panose="02020603050405020304" pitchFamily="18" charset="0"/>
              <a:cs typeface="Arial" panose="020B0604020202020204" pitchFamily="34" charset="0"/>
            </a:endParaRPr>
          </a:p>
          <a:p>
            <a:pPr marL="0" indent="0">
              <a:buNone/>
            </a:pPr>
            <a:endParaRPr lang="fr-FR" dirty="0"/>
          </a:p>
        </p:txBody>
      </p:sp>
      <p:pic>
        <p:nvPicPr>
          <p:cNvPr id="5" name="Picture 4">
            <a:extLst>
              <a:ext uri="{FF2B5EF4-FFF2-40B4-BE49-F238E27FC236}">
                <a16:creationId xmlns:a16="http://schemas.microsoft.com/office/drawing/2014/main" id="{80815E36-9EB6-4C08-A2B5-F3876D0A6200}"/>
              </a:ext>
            </a:extLst>
          </p:cNvPr>
          <p:cNvPicPr>
            <a:picLocks noChangeAspect="1"/>
          </p:cNvPicPr>
          <p:nvPr/>
        </p:nvPicPr>
        <p:blipFill>
          <a:blip r:embed="rId2"/>
          <a:stretch>
            <a:fillRect/>
          </a:stretch>
        </p:blipFill>
        <p:spPr>
          <a:xfrm>
            <a:off x="449981" y="1061356"/>
            <a:ext cx="10515599" cy="1571625"/>
          </a:xfrm>
          <a:prstGeom prst="rect">
            <a:avLst/>
          </a:prstGeom>
        </p:spPr>
      </p:pic>
      <p:pic>
        <p:nvPicPr>
          <p:cNvPr id="7" name="Picture 6">
            <a:extLst>
              <a:ext uri="{FF2B5EF4-FFF2-40B4-BE49-F238E27FC236}">
                <a16:creationId xmlns:a16="http://schemas.microsoft.com/office/drawing/2014/main" id="{04C67AFF-38F9-40BF-AEE0-6B177D1D0804}"/>
              </a:ext>
            </a:extLst>
          </p:cNvPr>
          <p:cNvPicPr>
            <a:picLocks noChangeAspect="1"/>
          </p:cNvPicPr>
          <p:nvPr/>
        </p:nvPicPr>
        <p:blipFill>
          <a:blip r:embed="rId3"/>
          <a:stretch>
            <a:fillRect/>
          </a:stretch>
        </p:blipFill>
        <p:spPr>
          <a:xfrm>
            <a:off x="1971675" y="2707187"/>
            <a:ext cx="8248650" cy="400050"/>
          </a:xfrm>
          <a:prstGeom prst="rect">
            <a:avLst/>
          </a:prstGeom>
        </p:spPr>
      </p:pic>
      <p:pic>
        <p:nvPicPr>
          <p:cNvPr id="9" name="Picture 8">
            <a:extLst>
              <a:ext uri="{FF2B5EF4-FFF2-40B4-BE49-F238E27FC236}">
                <a16:creationId xmlns:a16="http://schemas.microsoft.com/office/drawing/2014/main" id="{DB325111-5BB6-4B87-8530-DAADB39C2978}"/>
              </a:ext>
            </a:extLst>
          </p:cNvPr>
          <p:cNvPicPr>
            <a:picLocks noChangeAspect="1"/>
          </p:cNvPicPr>
          <p:nvPr/>
        </p:nvPicPr>
        <p:blipFill>
          <a:blip r:embed="rId4"/>
          <a:stretch>
            <a:fillRect/>
          </a:stretch>
        </p:blipFill>
        <p:spPr>
          <a:xfrm>
            <a:off x="1552575" y="3172398"/>
            <a:ext cx="9086850" cy="781050"/>
          </a:xfrm>
          <a:prstGeom prst="rect">
            <a:avLst/>
          </a:prstGeom>
        </p:spPr>
      </p:pic>
      <p:sp>
        <p:nvSpPr>
          <p:cNvPr id="11" name="TextBox 10">
            <a:extLst>
              <a:ext uri="{FF2B5EF4-FFF2-40B4-BE49-F238E27FC236}">
                <a16:creationId xmlns:a16="http://schemas.microsoft.com/office/drawing/2014/main" id="{0AD75D86-1861-4A7B-BA43-343215A743F1}"/>
              </a:ext>
            </a:extLst>
          </p:cNvPr>
          <p:cNvSpPr txBox="1"/>
          <p:nvPr/>
        </p:nvSpPr>
        <p:spPr>
          <a:xfrm>
            <a:off x="1248878" y="4455935"/>
            <a:ext cx="4564781" cy="923330"/>
          </a:xfrm>
          <a:prstGeom prst="rect">
            <a:avLst/>
          </a:prstGeom>
          <a:noFill/>
        </p:spPr>
        <p:txBody>
          <a:bodyPr wrap="square">
            <a:spAutoFit/>
          </a:bodyPr>
          <a:lstStyle/>
          <a:p>
            <a:r>
              <a:rPr lang="fr-FR" b="1" dirty="0"/>
              <a:t>Partie biotiques </a:t>
            </a:r>
            <a:r>
              <a:rPr lang="fr-FR" dirty="0"/>
              <a:t>: </a:t>
            </a:r>
            <a:r>
              <a:rPr lang="fr-FR" dirty="0">
                <a:highlight>
                  <a:srgbClr val="00FFFF"/>
                </a:highlight>
              </a:rPr>
              <a:t>Relations entre les individus de la même espèce et entre individus d’espèces différentes. </a:t>
            </a:r>
          </a:p>
        </p:txBody>
      </p:sp>
      <p:sp>
        <p:nvSpPr>
          <p:cNvPr id="13" name="TextBox 12">
            <a:extLst>
              <a:ext uri="{FF2B5EF4-FFF2-40B4-BE49-F238E27FC236}">
                <a16:creationId xmlns:a16="http://schemas.microsoft.com/office/drawing/2014/main" id="{8A40D477-1888-4F04-97EF-99230C51E868}"/>
              </a:ext>
            </a:extLst>
          </p:cNvPr>
          <p:cNvSpPr txBox="1"/>
          <p:nvPr/>
        </p:nvSpPr>
        <p:spPr>
          <a:xfrm>
            <a:off x="7127409" y="4455935"/>
            <a:ext cx="3512016" cy="923330"/>
          </a:xfrm>
          <a:prstGeom prst="rect">
            <a:avLst/>
          </a:prstGeom>
          <a:noFill/>
        </p:spPr>
        <p:txBody>
          <a:bodyPr wrap="square">
            <a:spAutoFit/>
          </a:bodyPr>
          <a:lstStyle/>
          <a:p>
            <a:r>
              <a:rPr lang="fr-FR" dirty="0"/>
              <a:t> </a:t>
            </a:r>
            <a:r>
              <a:rPr lang="fr-FR" b="1" dirty="0"/>
              <a:t>Partie abiotique </a:t>
            </a:r>
            <a:r>
              <a:rPr lang="fr-FR" dirty="0"/>
              <a:t>: </a:t>
            </a:r>
            <a:r>
              <a:rPr lang="fr-FR" dirty="0">
                <a:highlight>
                  <a:srgbClr val="FFFF00"/>
                </a:highlight>
              </a:rPr>
              <a:t>Température, eau, lumière, vent, sol, humidité, …</a:t>
            </a:r>
            <a:r>
              <a:rPr lang="fr-FR" dirty="0" err="1">
                <a:highlight>
                  <a:srgbClr val="FFFF00"/>
                </a:highlight>
              </a:rPr>
              <a:t>etc</a:t>
            </a:r>
            <a:r>
              <a:rPr lang="fr-FR" dirty="0">
                <a:highlight>
                  <a:srgbClr val="FFFF00"/>
                </a:highlight>
              </a:rPr>
              <a:t> </a:t>
            </a:r>
          </a:p>
        </p:txBody>
      </p:sp>
    </p:spTree>
    <p:extLst>
      <p:ext uri="{BB962C8B-B14F-4D97-AF65-F5344CB8AC3E}">
        <p14:creationId xmlns:p14="http://schemas.microsoft.com/office/powerpoint/2010/main" val="48629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BE2559-42D3-46B6-A8CB-047B25A0D16A}"/>
              </a:ext>
            </a:extLst>
          </p:cNvPr>
          <p:cNvSpPr txBox="1"/>
          <p:nvPr/>
        </p:nvSpPr>
        <p:spPr>
          <a:xfrm>
            <a:off x="1191125" y="1539417"/>
            <a:ext cx="9242659" cy="3389967"/>
          </a:xfrm>
          <a:prstGeom prst="rect">
            <a:avLst/>
          </a:prstGeom>
          <a:noFill/>
        </p:spPr>
        <p:txBody>
          <a:bodyPr wrap="square">
            <a:spAutoFit/>
          </a:bodyPr>
          <a:lstStyle/>
          <a:p>
            <a:pPr marL="257175" algn="just">
              <a:lnSpc>
                <a:spcPct val="115000"/>
              </a:lnSpc>
              <a:spcAft>
                <a:spcPts val="1000"/>
              </a:spcAft>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Parmi les objectifs visés par l’étude des milieux naturels: </a:t>
            </a:r>
          </a:p>
          <a:p>
            <a:pPr marL="257175" algn="just">
              <a:lnSpc>
                <a:spcPct val="115000"/>
              </a:lnSpc>
              <a:spcAft>
                <a:spcPts val="1000"/>
              </a:spcAft>
            </a:pPr>
            <a:endParaRPr lang="fr-FR" sz="1800" b="1" dirty="0">
              <a:effectLst/>
              <a:latin typeface="Calibri" panose="020F0502020204030204" pitchFamily="34" charset="0"/>
              <a:ea typeface="Times New Roman" panose="02020603050405020304" pitchFamily="18" charset="0"/>
              <a:cs typeface="Arial" panose="020B0604020202020204" pitchFamily="34" charset="0"/>
            </a:endParaRPr>
          </a:p>
          <a:p>
            <a:pPr marL="28575" indent="0" algn="just">
              <a:lnSpc>
                <a:spcPct val="115000"/>
              </a:lnSpc>
              <a:spcAft>
                <a:spcPts val="1000"/>
              </a:spcAft>
              <a:buNone/>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	- </a:t>
            </a:r>
            <a:r>
              <a:rPr lang="fr-FR" sz="1800" b="1" dirty="0">
                <a:effectLst/>
                <a:highlight>
                  <a:srgbClr val="00FFFF"/>
                </a:highlight>
                <a:latin typeface="Times New Roman" panose="02020603050405020304" pitchFamily="18" charset="0"/>
                <a:ea typeface="Times New Roman" panose="02020603050405020304" pitchFamily="18" charset="0"/>
                <a:cs typeface="Arial" panose="020B0604020202020204" pitchFamily="34" charset="0"/>
              </a:rPr>
              <a:t>Expliquer la répartition des êtres vivants dans les milieux naturels. </a:t>
            </a:r>
          </a:p>
          <a:p>
            <a:pPr marL="28575" indent="0" algn="just">
              <a:lnSpc>
                <a:spcPct val="115000"/>
              </a:lnSpc>
              <a:spcAft>
                <a:spcPts val="1000"/>
              </a:spcAft>
              <a:buNone/>
            </a:pPr>
            <a:endParaRPr lang="fr-FR" sz="1800" b="1" dirty="0">
              <a:effectLst/>
              <a:highlight>
                <a:srgbClr val="00FFFF"/>
              </a:highlight>
              <a:latin typeface="Calibri" panose="020F0502020204030204" pitchFamily="34" charset="0"/>
              <a:ea typeface="Times New Roman" panose="02020603050405020304" pitchFamily="18" charset="0"/>
              <a:cs typeface="Arial" panose="020B0604020202020204" pitchFamily="34" charset="0"/>
            </a:endParaRPr>
          </a:p>
          <a:p>
            <a:pPr marL="28575" indent="0" algn="just">
              <a:lnSpc>
                <a:spcPct val="115000"/>
              </a:lnSpc>
              <a:spcAft>
                <a:spcPts val="1000"/>
              </a:spcAft>
              <a:buNone/>
            </a:pPr>
            <a:r>
              <a:rPr lang="fr-FR" sz="1800" b="1" dirty="0">
                <a:effectLst/>
                <a:highlight>
                  <a:srgbClr val="00FFFF"/>
                </a:highlight>
                <a:latin typeface="Times New Roman" panose="02020603050405020304" pitchFamily="18" charset="0"/>
                <a:ea typeface="Times New Roman" panose="02020603050405020304" pitchFamily="18" charset="0"/>
                <a:cs typeface="Arial" panose="020B0604020202020204" pitchFamily="34" charset="0"/>
              </a:rPr>
              <a:t>	- Permettre l'exploitation rationnelle des ressources naturelles. </a:t>
            </a:r>
          </a:p>
          <a:p>
            <a:pPr marL="28575" indent="0" algn="just">
              <a:lnSpc>
                <a:spcPct val="115000"/>
              </a:lnSpc>
              <a:spcAft>
                <a:spcPts val="1000"/>
              </a:spcAft>
              <a:buNone/>
            </a:pPr>
            <a:endParaRPr lang="fr-FR" sz="1800" b="1" dirty="0">
              <a:effectLst/>
              <a:highlight>
                <a:srgbClr val="00FFFF"/>
              </a:highlight>
              <a:latin typeface="Calibri" panose="020F0502020204030204" pitchFamily="34" charset="0"/>
              <a:ea typeface="Times New Roman" panose="02020603050405020304" pitchFamily="18" charset="0"/>
              <a:cs typeface="Arial" panose="020B0604020202020204" pitchFamily="34" charset="0"/>
            </a:endParaRPr>
          </a:p>
          <a:p>
            <a:pPr marL="28575" indent="0" algn="just">
              <a:lnSpc>
                <a:spcPct val="115000"/>
              </a:lnSpc>
              <a:spcAft>
                <a:spcPts val="1000"/>
              </a:spcAft>
              <a:buNone/>
            </a:pPr>
            <a:r>
              <a:rPr lang="fr-FR" sz="1800" b="1" dirty="0">
                <a:effectLst/>
                <a:highlight>
                  <a:srgbClr val="00FFFF"/>
                </a:highlight>
                <a:latin typeface="Times New Roman" panose="02020603050405020304" pitchFamily="18" charset="0"/>
                <a:ea typeface="Times New Roman" panose="02020603050405020304" pitchFamily="18" charset="0"/>
                <a:cs typeface="Arial" panose="020B0604020202020204" pitchFamily="34" charset="0"/>
              </a:rPr>
              <a:t>	-Avoir conscience de l’importance de la préservation et la protection des milieux naturels...</a:t>
            </a:r>
            <a:endParaRPr lang="fr-FR" sz="1800" b="1" dirty="0">
              <a:effectLst/>
              <a:highlight>
                <a:srgbClr val="00FFFF"/>
              </a:highligh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554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animEffect transition="in" filter="fade">
                                      <p:cBhvr>
                                        <p:cTn id="13" dur="500"/>
                                        <p:tgtEl>
                                          <p:spTgt spid="7">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xEl>
                                              <p:pRg st="6" end="6"/>
                                            </p:txEl>
                                          </p:spTgt>
                                        </p:tgtEl>
                                        <p:attrNameLst>
                                          <p:attrName>style.visibility</p:attrName>
                                        </p:attrNameLst>
                                      </p:cBhvr>
                                      <p:to>
                                        <p:strVal val="visible"/>
                                      </p:to>
                                    </p:set>
                                    <p:anim calcmode="lin" valueType="num">
                                      <p:cBhvr additive="base">
                                        <p:cTn id="18"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38F7C-0BDD-4C58-9891-3FEF8CF12E70}"/>
              </a:ext>
            </a:extLst>
          </p:cNvPr>
          <p:cNvSpPr>
            <a:spLocks noGrp="1"/>
          </p:cNvSpPr>
          <p:nvPr>
            <p:ph type="title"/>
          </p:nvPr>
        </p:nvSpPr>
        <p:spPr>
          <a:xfrm>
            <a:off x="838200" y="365126"/>
            <a:ext cx="10515600" cy="460374"/>
          </a:xfrm>
        </p:spPr>
        <p:txBody>
          <a:bodyPr>
            <a:normAutofit fontScale="90000"/>
          </a:bodyPr>
          <a:lstStyle/>
          <a:p>
            <a:br>
              <a:rPr lang="fr-FR" sz="18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br>
            <a:br>
              <a:rPr lang="fr-FR" sz="18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br>
            <a:br>
              <a:rPr lang="fr-FR" sz="18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br>
            <a:br>
              <a:rPr lang="fr-FR" sz="22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br>
            <a:endParaRPr lang="fr-FR" dirty="0"/>
          </a:p>
        </p:txBody>
      </p:sp>
      <p:sp>
        <p:nvSpPr>
          <p:cNvPr id="3" name="Content Placeholder 2">
            <a:extLst>
              <a:ext uri="{FF2B5EF4-FFF2-40B4-BE49-F238E27FC236}">
                <a16:creationId xmlns:a16="http://schemas.microsoft.com/office/drawing/2014/main" id="{2DC479C6-5DEA-4736-8F70-C9331B0D6EAD}"/>
              </a:ext>
            </a:extLst>
          </p:cNvPr>
          <p:cNvSpPr>
            <a:spLocks noGrp="1"/>
          </p:cNvSpPr>
          <p:nvPr>
            <p:ph idx="1"/>
          </p:nvPr>
        </p:nvSpPr>
        <p:spPr>
          <a:xfrm>
            <a:off x="508000" y="595313"/>
            <a:ext cx="11176000" cy="5461000"/>
          </a:xfrm>
        </p:spPr>
        <p:txBody>
          <a:bodyPr>
            <a:normAutofit lnSpcReduction="10000"/>
          </a:bodyPr>
          <a:lstStyle/>
          <a:p>
            <a:pPr marL="0" indent="0" algn="just">
              <a:lnSpc>
                <a:spcPct val="200000"/>
              </a:lnSpc>
              <a:spcAft>
                <a:spcPts val="1000"/>
              </a:spcAft>
              <a:buNone/>
            </a:pPr>
            <a:r>
              <a:rPr lang="fr-FR" sz="2400" b="1" dirty="0">
                <a:solidFill>
                  <a:srgbClr val="4F81BD"/>
                </a:solidFill>
                <a:latin typeface="Cambria" panose="02040503050406030204" pitchFamily="18" charset="0"/>
                <a:ea typeface="Times New Roman" panose="02020603050405020304" pitchFamily="18" charset="0"/>
                <a:cs typeface="Times New Roman" panose="02020603050405020304" pitchFamily="18" charset="0"/>
              </a:rPr>
              <a:t>Problématiques</a:t>
            </a:r>
            <a:endParaRPr lang="fr-FR" sz="2400" b="1" dirty="0">
              <a:effectLst/>
              <a:latin typeface="Times New Roman" panose="02020603050405020304" pitchFamily="18" charset="0"/>
              <a:ea typeface="Times New Roman" panose="02020603050405020304" pitchFamily="18" charset="0"/>
              <a:cs typeface="Arial" panose="020B0604020202020204" pitchFamily="34" charset="0"/>
            </a:endParaRPr>
          </a:p>
          <a:p>
            <a:pPr marL="0" indent="0" algn="just">
              <a:lnSpc>
                <a:spcPct val="200000"/>
              </a:lnSpc>
              <a:spcAft>
                <a:spcPts val="1000"/>
              </a:spcAft>
              <a:buNone/>
            </a:pPr>
            <a:r>
              <a:rPr lang="fr-FR" sz="2400" b="1" dirty="0">
                <a:effectLst/>
                <a:latin typeface="Times New Roman" panose="02020603050405020304" pitchFamily="18" charset="0"/>
                <a:ea typeface="Times New Roman" panose="02020603050405020304" pitchFamily="18" charset="0"/>
                <a:cs typeface="Arial" panose="020B0604020202020204" pitchFamily="34" charset="0"/>
              </a:rPr>
              <a:t>1. Quelles sont les </a:t>
            </a:r>
            <a:r>
              <a:rPr lang="fr-FR" sz="24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techniques</a:t>
            </a:r>
            <a:r>
              <a:rPr lang="fr-FR" sz="2400" b="1" dirty="0">
                <a:effectLst/>
                <a:latin typeface="Times New Roman" panose="02020603050405020304" pitchFamily="18" charset="0"/>
                <a:ea typeface="Times New Roman" panose="02020603050405020304" pitchFamily="18" charset="0"/>
                <a:cs typeface="Arial" panose="020B0604020202020204" pitchFamily="34" charset="0"/>
              </a:rPr>
              <a:t> et les </a:t>
            </a:r>
            <a:r>
              <a:rPr lang="fr-FR" sz="24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méthodes</a:t>
            </a:r>
            <a:r>
              <a:rPr lang="fr-FR" sz="2400" b="1" dirty="0">
                <a:effectLst/>
                <a:latin typeface="Times New Roman" panose="02020603050405020304" pitchFamily="18" charset="0"/>
                <a:ea typeface="Times New Roman" panose="02020603050405020304" pitchFamily="18" charset="0"/>
                <a:cs typeface="Arial" panose="020B0604020202020204" pitchFamily="34" charset="0"/>
              </a:rPr>
              <a:t> utilisées pour étudier les écosystèmes ? 2. Quelles sont les relations entre la </a:t>
            </a:r>
            <a:r>
              <a:rPr lang="fr-FR" sz="24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nature du sol et le climat </a:t>
            </a:r>
            <a:r>
              <a:rPr lang="fr-FR" sz="2400" b="1" dirty="0">
                <a:effectLst/>
                <a:latin typeface="Times New Roman" panose="02020603050405020304" pitchFamily="18" charset="0"/>
                <a:ea typeface="Times New Roman" panose="02020603050405020304" pitchFamily="18" charset="0"/>
                <a:cs typeface="Arial" panose="020B0604020202020204" pitchFamily="34" charset="0"/>
              </a:rPr>
              <a:t>et la répartition des êtres vivants ?</a:t>
            </a:r>
            <a:endParaRPr lang="fr-FR" sz="2400" dirty="0">
              <a:effectLst/>
              <a:latin typeface="Calibri" panose="020F0502020204030204" pitchFamily="34" charset="0"/>
              <a:ea typeface="Times New Roman" panose="02020603050405020304" pitchFamily="18" charset="0"/>
              <a:cs typeface="Arial" panose="020B0604020202020204" pitchFamily="34" charset="0"/>
            </a:endParaRPr>
          </a:p>
          <a:p>
            <a:pPr marL="0" indent="0" algn="just">
              <a:lnSpc>
                <a:spcPct val="200000"/>
              </a:lnSpc>
              <a:spcAft>
                <a:spcPts val="1000"/>
              </a:spcAft>
              <a:buNone/>
            </a:pPr>
            <a:r>
              <a:rPr lang="fr-FR" sz="2400" b="1" dirty="0">
                <a:latin typeface="Times New Roman" panose="02020603050405020304" pitchFamily="18" charset="0"/>
                <a:ea typeface="Times New Roman" panose="02020603050405020304" pitchFamily="18" charset="0"/>
                <a:cs typeface="Arial" panose="020B0604020202020204" pitchFamily="34" charset="0"/>
              </a:rPr>
              <a:t>3</a:t>
            </a:r>
            <a:r>
              <a:rPr lang="fr-FR" sz="2400" b="1" dirty="0">
                <a:effectLst/>
                <a:latin typeface="Times New Roman" panose="02020603050405020304" pitchFamily="18" charset="0"/>
                <a:ea typeface="Times New Roman" panose="02020603050405020304" pitchFamily="18" charset="0"/>
                <a:cs typeface="Arial" panose="020B0604020202020204" pitchFamily="34" charset="0"/>
              </a:rPr>
              <a:t>. Quelles sont les </a:t>
            </a:r>
            <a:r>
              <a:rPr lang="fr-FR" sz="24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conséquences de l'exploitation irrationnelle </a:t>
            </a:r>
            <a:r>
              <a:rPr lang="fr-FR" sz="2400" b="1" dirty="0">
                <a:effectLst/>
                <a:latin typeface="Times New Roman" panose="02020603050405020304" pitchFamily="18" charset="0"/>
                <a:ea typeface="Times New Roman" panose="02020603050405020304" pitchFamily="18" charset="0"/>
                <a:cs typeface="Arial" panose="020B0604020202020204" pitchFamily="34" charset="0"/>
              </a:rPr>
              <a:t>des ressources naturelles par </a:t>
            </a:r>
            <a:r>
              <a:rPr lang="fr-FR" sz="24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l'Homme</a:t>
            </a:r>
            <a:r>
              <a:rPr lang="fr-FR" sz="2400" b="1" dirty="0">
                <a:effectLst/>
                <a:latin typeface="Times New Roman" panose="02020603050405020304" pitchFamily="18" charset="0"/>
                <a:ea typeface="Times New Roman" panose="02020603050405020304" pitchFamily="18" charset="0"/>
                <a:cs typeface="Arial" panose="020B0604020202020204" pitchFamily="34" charset="0"/>
              </a:rPr>
              <a:t> ? Et comment peut-on gérer rationnellement les écosystèmes ?</a:t>
            </a:r>
            <a:endParaRPr lang="fr-FR" sz="24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984682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a:extLst>
              <a:ext uri="{FF2B5EF4-FFF2-40B4-BE49-F238E27FC236}">
                <a16:creationId xmlns:a16="http://schemas.microsoft.com/office/drawing/2014/main" id="{724AF07C-A7E4-46A4-A183-0780DBEA24BA}"/>
              </a:ext>
            </a:extLst>
          </p:cNvPr>
          <p:cNvSpPr>
            <a:spLocks noChangeArrowheads="1"/>
          </p:cNvSpPr>
          <p:nvPr/>
        </p:nvSpPr>
        <p:spPr bwMode="auto">
          <a:xfrm>
            <a:off x="927100" y="-2333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9" name="Rectangle 6">
            <a:extLst>
              <a:ext uri="{FF2B5EF4-FFF2-40B4-BE49-F238E27FC236}">
                <a16:creationId xmlns:a16="http://schemas.microsoft.com/office/drawing/2014/main" id="{CEADB773-C0C4-48F9-8C53-A6AB99B3E63D}"/>
              </a:ext>
            </a:extLst>
          </p:cNvPr>
          <p:cNvSpPr>
            <a:spLocks noChangeArrowheads="1"/>
          </p:cNvSpPr>
          <p:nvPr/>
        </p:nvSpPr>
        <p:spPr bwMode="auto">
          <a:xfrm>
            <a:off x="2014690" y="9067"/>
            <a:ext cx="816261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14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fr-FR" altLang="fr-FR" sz="1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32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CHAPITRE 1 </a:t>
            </a:r>
            <a:r>
              <a:rPr kumimoji="0" lang="fr-FR" altLang="fr-FR" sz="3200" b="1" i="0" u="none" strike="noStrike" cap="none" normalizeH="0" baseline="-3000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fr-FR" altLang="fr-FR" sz="32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LA SORTIE ECOLOGIQUE</a:t>
            </a:r>
            <a:endParaRPr kumimoji="0" lang="fr-FR" altLang="fr-FR" sz="40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3DF1CE64-5EB6-4D45-9E9F-8EB4F6024D92}"/>
              </a:ext>
            </a:extLst>
          </p:cNvPr>
          <p:cNvPicPr>
            <a:picLocks noChangeAspect="1"/>
          </p:cNvPicPr>
          <p:nvPr/>
        </p:nvPicPr>
        <p:blipFill>
          <a:blip r:embed="rId2"/>
          <a:stretch>
            <a:fillRect/>
          </a:stretch>
        </p:blipFill>
        <p:spPr>
          <a:xfrm>
            <a:off x="365761" y="1164656"/>
            <a:ext cx="11300058" cy="5606556"/>
          </a:xfrm>
          <a:prstGeom prst="rect">
            <a:avLst/>
          </a:prstGeom>
        </p:spPr>
      </p:pic>
    </p:spTree>
    <p:extLst>
      <p:ext uri="{BB962C8B-B14F-4D97-AF65-F5344CB8AC3E}">
        <p14:creationId xmlns:p14="http://schemas.microsoft.com/office/powerpoint/2010/main" val="20957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8384D-19A1-4B56-870C-0B39A47262ED}"/>
              </a:ext>
            </a:extLst>
          </p:cNvPr>
          <p:cNvSpPr>
            <a:spLocks noGrp="1"/>
          </p:cNvSpPr>
          <p:nvPr>
            <p:ph type="title"/>
          </p:nvPr>
        </p:nvSpPr>
        <p:spPr>
          <a:xfrm>
            <a:off x="736600" y="681037"/>
            <a:ext cx="10515600" cy="457200"/>
          </a:xfrm>
        </p:spPr>
        <p:txBody>
          <a:bodyPr>
            <a:normAutofit fontScale="90000"/>
          </a:bodyPr>
          <a:lstStyle/>
          <a:p>
            <a:r>
              <a:rPr lang="fr-FR" b="1" i="1" u="sng" dirty="0">
                <a:latin typeface="Times New Roman" panose="02020603050405020304" pitchFamily="18" charset="0"/>
                <a:ea typeface="Times New Roman" panose="02020603050405020304" pitchFamily="18" charset="0"/>
                <a:cs typeface="Arial" panose="020B0604020202020204" pitchFamily="34" charset="0"/>
              </a:rPr>
              <a:t>Introduction </a:t>
            </a:r>
            <a:br>
              <a:rPr lang="fr-FR" dirty="0">
                <a:latin typeface="Calibri" panose="020F0502020204030204" pitchFamily="34" charset="0"/>
                <a:ea typeface="Times New Roman" panose="02020603050405020304" pitchFamily="18" charset="0"/>
                <a:cs typeface="Arial" panose="020B0604020202020204" pitchFamily="34" charset="0"/>
              </a:rPr>
            </a:br>
            <a:endParaRPr lang="fr-FR" dirty="0"/>
          </a:p>
        </p:txBody>
      </p:sp>
      <p:sp>
        <p:nvSpPr>
          <p:cNvPr id="3" name="Content Placeholder 2">
            <a:extLst>
              <a:ext uri="{FF2B5EF4-FFF2-40B4-BE49-F238E27FC236}">
                <a16:creationId xmlns:a16="http://schemas.microsoft.com/office/drawing/2014/main" id="{059FB9AD-8074-49E9-B2B9-89562F57237B}"/>
              </a:ext>
            </a:extLst>
          </p:cNvPr>
          <p:cNvSpPr>
            <a:spLocks noGrp="1"/>
          </p:cNvSpPr>
          <p:nvPr>
            <p:ph idx="1"/>
          </p:nvPr>
        </p:nvSpPr>
        <p:spPr>
          <a:xfrm>
            <a:off x="838200" y="1333500"/>
            <a:ext cx="10693400" cy="4843463"/>
          </a:xfrm>
        </p:spPr>
        <p:txBody>
          <a:bodyPr>
            <a:normAutofit/>
          </a:bodyPr>
          <a:lstStyle/>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La sortie écologique permet le contact direct avec la nature, l’observation et l’exploitation des milieux naturels. Elle englobe un ensemble d’activités et de prise de mesures qui nécessitent l’application d’un certain nombre de techniques et l’usage d’outils adéquats. Elle a comme objectifs : </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buFont typeface="Wingdings" panose="05000000000000000000" pitchFamily="2" charset="2"/>
              <a:buChar char=""/>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Etude de la répartition des végétaux et des animaux ; </a:t>
            </a:r>
            <a:endParaRPr lang="fr-FR" sz="1800" b="1"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buFont typeface="Wingdings" panose="05000000000000000000" pitchFamily="2" charset="2"/>
              <a:buChar char=""/>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Mesure des paramètres physico-chimiques du milieu (altitude, température, humidité, pH du sol, pente,  ensoleillement) ; </a:t>
            </a:r>
            <a:endParaRPr lang="fr-FR" sz="1800" b="1"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spcAft>
                <a:spcPts val="1000"/>
              </a:spcAft>
              <a:buFont typeface="Wingdings" panose="05000000000000000000" pitchFamily="2" charset="2"/>
              <a:buChar char=""/>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Proposition d’une ou plusieurs hypothèses explicatives sur la répartition des êtres vivants dans un milieu  naturel.</a:t>
            </a:r>
            <a:endParaRPr lang="fr-FR" sz="1800" b="1" dirty="0">
              <a:effectLst/>
              <a:latin typeface="Calibri" panose="020F0502020204030204" pitchFamily="34" charset="0"/>
              <a:ea typeface="Times New Roman" panose="02020603050405020304" pitchFamily="18" charset="0"/>
              <a:cs typeface="Arial" panose="020B0604020202020204" pitchFamily="34" charset="0"/>
            </a:endParaRPr>
          </a:p>
          <a:p>
            <a:endParaRPr lang="fr-FR" dirty="0"/>
          </a:p>
        </p:txBody>
      </p:sp>
    </p:spTree>
    <p:extLst>
      <p:ext uri="{BB962C8B-B14F-4D97-AF65-F5344CB8AC3E}">
        <p14:creationId xmlns:p14="http://schemas.microsoft.com/office/powerpoint/2010/main" val="4211689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4D19C-3EA2-40AD-9B03-E4287034936B}"/>
              </a:ext>
            </a:extLst>
          </p:cNvPr>
          <p:cNvSpPr>
            <a:spLocks noGrp="1"/>
          </p:cNvSpPr>
          <p:nvPr>
            <p:ph type="title"/>
          </p:nvPr>
        </p:nvSpPr>
        <p:spPr/>
        <p:txBody>
          <a:bodyPr/>
          <a:lstStyle/>
          <a:p>
            <a:r>
              <a:rPr lang="fr-FR" b="1" i="1" u="sng" dirty="0">
                <a:latin typeface="Times New Roman" panose="02020603050405020304" pitchFamily="18" charset="0"/>
                <a:ea typeface="Times New Roman" panose="02020603050405020304" pitchFamily="18" charset="0"/>
                <a:cs typeface="Arial" panose="020B0604020202020204" pitchFamily="34" charset="0"/>
              </a:rPr>
              <a:t>Problématique</a:t>
            </a:r>
            <a:br>
              <a:rPr lang="fr-FR" dirty="0">
                <a:latin typeface="Calibri" panose="020F0502020204030204" pitchFamily="34" charset="0"/>
                <a:ea typeface="Times New Roman" panose="02020603050405020304" pitchFamily="18" charset="0"/>
                <a:cs typeface="Arial" panose="020B0604020202020204" pitchFamily="34" charset="0"/>
              </a:rPr>
            </a:br>
            <a:endParaRPr lang="fr-FR" dirty="0"/>
          </a:p>
        </p:txBody>
      </p:sp>
      <p:sp>
        <p:nvSpPr>
          <p:cNvPr id="3" name="Content Placeholder 2">
            <a:extLst>
              <a:ext uri="{FF2B5EF4-FFF2-40B4-BE49-F238E27FC236}">
                <a16:creationId xmlns:a16="http://schemas.microsoft.com/office/drawing/2014/main" id="{A92E94CA-D745-4E45-88F6-29D95BAA78FC}"/>
              </a:ext>
            </a:extLst>
          </p:cNvPr>
          <p:cNvSpPr>
            <a:spLocks noGrp="1"/>
          </p:cNvSpPr>
          <p:nvPr>
            <p:ph idx="1"/>
          </p:nvPr>
        </p:nvSpPr>
        <p:spPr>
          <a:xfrm>
            <a:off x="685800" y="1368425"/>
            <a:ext cx="11214100" cy="4351338"/>
          </a:xfrm>
        </p:spPr>
        <p:txBody>
          <a:bodyPr>
            <a:normAutofit fontScale="92500"/>
          </a:bodyPr>
          <a:lstStyle/>
          <a:p>
            <a:pPr marL="342900" lvl="0" indent="-342900" algn="just">
              <a:lnSpc>
                <a:spcPct val="150000"/>
              </a:lnSpc>
              <a:buFont typeface="Symbol" panose="05050102010706020507" pitchFamily="18" charset="2"/>
              <a:buChar char=""/>
            </a:pPr>
            <a:r>
              <a:rPr lang="fr-FR"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Pourquoi la sortie écologique est-elle importante pour étudier les écosystèmes ? </a:t>
            </a:r>
            <a:r>
              <a:rPr lang="fr-FR"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fr-FR"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buFont typeface="Symbol" panose="05050102010706020507" pitchFamily="18" charset="2"/>
              <a:buChar char=""/>
            </a:pPr>
            <a:r>
              <a:rPr lang="fr-FR"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Quelles sont les différentes techniques utilisées dans une sortie écologique ?</a:t>
            </a:r>
            <a:endParaRPr lang="fr-FR"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buFont typeface="Symbol" panose="05050102010706020507" pitchFamily="18" charset="2"/>
              <a:buChar char=""/>
            </a:pPr>
            <a:r>
              <a:rPr lang="fr-FR"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Comment exploiter les données  statistiques  recueillies  lors  d’une  sortie  écologique ? </a:t>
            </a:r>
            <a:endParaRPr lang="fr-FR"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spcAft>
                <a:spcPts val="1000"/>
              </a:spcAft>
              <a:buFont typeface="Symbol" panose="05050102010706020507" pitchFamily="18" charset="2"/>
              <a:buChar char=""/>
            </a:pPr>
            <a:r>
              <a:rPr lang="fr-FR"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Qu’est-ce qu’un écosystème et quelles sont ses caractéristiques ? </a:t>
            </a:r>
            <a:endParaRPr lang="fr-FR" dirty="0">
              <a:effectLst/>
              <a:latin typeface="Calibri" panose="020F0502020204030204" pitchFamily="34" charset="0"/>
              <a:ea typeface="Times New Roman" panose="02020603050405020304" pitchFamily="18" charset="0"/>
              <a:cs typeface="Arial" panose="020B0604020202020204" pitchFamily="34" charset="0"/>
            </a:endParaRPr>
          </a:p>
          <a:p>
            <a:endParaRPr lang="fr-FR" dirty="0"/>
          </a:p>
        </p:txBody>
      </p:sp>
    </p:spTree>
    <p:extLst>
      <p:ext uri="{BB962C8B-B14F-4D97-AF65-F5344CB8AC3E}">
        <p14:creationId xmlns:p14="http://schemas.microsoft.com/office/powerpoint/2010/main" val="3451892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1DEC2D-D1BB-4BB8-AA9B-696C1BBACD06}"/>
              </a:ext>
            </a:extLst>
          </p:cNvPr>
          <p:cNvSpPr>
            <a:spLocks noGrp="1"/>
          </p:cNvSpPr>
          <p:nvPr>
            <p:ph idx="1"/>
          </p:nvPr>
        </p:nvSpPr>
        <p:spPr>
          <a:xfrm>
            <a:off x="838200" y="1346200"/>
            <a:ext cx="10515600" cy="4830763"/>
          </a:xfrm>
        </p:spPr>
        <p:txBody>
          <a:bodyPr/>
          <a:lstStyle/>
          <a:p>
            <a:pPr marL="0" indent="0">
              <a:lnSpc>
                <a:spcPct val="150000"/>
              </a:lnSpc>
              <a:spcBef>
                <a:spcPts val="1000"/>
              </a:spcBef>
              <a:buNone/>
            </a:pPr>
            <a:r>
              <a:rPr lang="fr-FR" sz="24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Introduction</a:t>
            </a:r>
          </a:p>
          <a:p>
            <a:pPr marL="457200" algn="just">
              <a:lnSpc>
                <a:spcPct val="150000"/>
              </a:lnSpc>
              <a:spcAft>
                <a:spcPts val="1000"/>
              </a:spcAft>
            </a:pPr>
            <a:r>
              <a:rPr lang="fr-FR" sz="2400" dirty="0">
                <a:effectLst/>
                <a:latin typeface="Times New Roman" panose="02020603050405020304" pitchFamily="18" charset="0"/>
                <a:ea typeface="Times New Roman" panose="02020603050405020304" pitchFamily="18" charset="0"/>
                <a:cs typeface="Arial" panose="020B0604020202020204" pitchFamily="34" charset="0"/>
              </a:rPr>
              <a:t>La sortie écologique est une étude sur le terrain basée sur l’observation et l’exploration des milieux naturels en utilisant du matériels et des techniques adaptés à l’étude écologique.</a:t>
            </a:r>
            <a:endParaRPr lang="fr-FR" sz="24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50000"/>
              </a:lnSpc>
              <a:spcBef>
                <a:spcPts val="1000"/>
              </a:spcBef>
            </a:pPr>
            <a:r>
              <a:rPr lang="fr-FR" sz="24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Problématique :</a:t>
            </a:r>
          </a:p>
          <a:p>
            <a:pPr indent="0" algn="just">
              <a:lnSpc>
                <a:spcPct val="150000"/>
              </a:lnSpc>
              <a:spcAft>
                <a:spcPts val="1000"/>
              </a:spcAft>
              <a:buNone/>
            </a:pPr>
            <a:r>
              <a:rPr lang="fr-FR" sz="24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Quels matériels et quelles techniques peut-on utiliser lors d’une sortie écologique ?</a:t>
            </a:r>
            <a:endParaRPr lang="fr-FR" sz="24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indent="0">
              <a:buNone/>
            </a:pPr>
            <a:endParaRPr lang="fr-FR" dirty="0"/>
          </a:p>
        </p:txBody>
      </p:sp>
      <p:sp>
        <p:nvSpPr>
          <p:cNvPr id="7" name="TextBox 6">
            <a:extLst>
              <a:ext uri="{FF2B5EF4-FFF2-40B4-BE49-F238E27FC236}">
                <a16:creationId xmlns:a16="http://schemas.microsoft.com/office/drawing/2014/main" id="{D671DDD2-D0FA-4A3E-860C-56C8E46B7726}"/>
              </a:ext>
            </a:extLst>
          </p:cNvPr>
          <p:cNvSpPr txBox="1"/>
          <p:nvPr/>
        </p:nvSpPr>
        <p:spPr>
          <a:xfrm>
            <a:off x="838200" y="420382"/>
            <a:ext cx="10604500" cy="816890"/>
          </a:xfrm>
          <a:prstGeom prst="rect">
            <a:avLst/>
          </a:prstGeom>
          <a:noFill/>
        </p:spPr>
        <p:txBody>
          <a:bodyPr wrap="square">
            <a:spAutoFit/>
          </a:bodyPr>
          <a:lstStyle/>
          <a:p>
            <a:pPr algn="ctr">
              <a:lnSpc>
                <a:spcPct val="115000"/>
              </a:lnSpc>
              <a:spcBef>
                <a:spcPts val="2400"/>
              </a:spcBef>
            </a:pPr>
            <a:r>
              <a:rPr lang="fr-FR" sz="2400" b="1" kern="0"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Activité 1 : outils et appareils utilisés pour explorer un milieu naturel</a:t>
            </a:r>
          </a:p>
          <a:p>
            <a:pPr>
              <a:lnSpc>
                <a:spcPct val="115000"/>
              </a:lnSpc>
              <a:spcAft>
                <a:spcPts val="1000"/>
              </a:spcAft>
            </a:pPr>
            <a:r>
              <a:rPr lang="fr-FR"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p>
        </p:txBody>
      </p:sp>
    </p:spTree>
    <p:extLst>
      <p:ext uri="{BB962C8B-B14F-4D97-AF65-F5344CB8AC3E}">
        <p14:creationId xmlns:p14="http://schemas.microsoft.com/office/powerpoint/2010/main" val="2724308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2">
            <a:extLst>
              <a:ext uri="{FF2B5EF4-FFF2-40B4-BE49-F238E27FC236}">
                <a16:creationId xmlns:a16="http://schemas.microsoft.com/office/drawing/2014/main" id="{EC18E148-31FB-4949-91A1-BDD1220E24D0}"/>
              </a:ext>
            </a:extLst>
          </p:cNvPr>
          <p:cNvPicPr>
            <a:picLocks noGrp="1"/>
          </p:cNvPicPr>
          <p:nvPr>
            <p:ph idx="1"/>
          </p:nvPr>
        </p:nvPicPr>
        <p:blipFill>
          <a:blip r:embed="rId2" cstate="print"/>
          <a:srcRect/>
          <a:stretch>
            <a:fillRect/>
          </a:stretch>
        </p:blipFill>
        <p:spPr bwMode="auto">
          <a:xfrm>
            <a:off x="221382" y="105878"/>
            <a:ext cx="11049802" cy="6511624"/>
          </a:xfrm>
          <a:prstGeom prst="rect">
            <a:avLst/>
          </a:prstGeom>
          <a:noFill/>
          <a:ln w="3175">
            <a:solidFill>
              <a:schemeClr val="tx1"/>
            </a:solidFill>
            <a:miter lim="800000"/>
            <a:headEnd/>
            <a:tailEnd/>
          </a:ln>
        </p:spPr>
      </p:pic>
      <p:sp>
        <p:nvSpPr>
          <p:cNvPr id="6" name="TextBox 5">
            <a:extLst>
              <a:ext uri="{FF2B5EF4-FFF2-40B4-BE49-F238E27FC236}">
                <a16:creationId xmlns:a16="http://schemas.microsoft.com/office/drawing/2014/main" id="{52103019-B84D-4A17-9877-97206DF3AC65}"/>
              </a:ext>
            </a:extLst>
          </p:cNvPr>
          <p:cNvSpPr txBox="1"/>
          <p:nvPr/>
        </p:nvSpPr>
        <p:spPr>
          <a:xfrm>
            <a:off x="1816099" y="5342464"/>
            <a:ext cx="9144000" cy="1931747"/>
          </a:xfrm>
          <a:prstGeom prst="rect">
            <a:avLst/>
          </a:prstGeom>
          <a:noFill/>
        </p:spPr>
        <p:txBody>
          <a:bodyPr wrap="square">
            <a:spAutoFit/>
          </a:bodyPr>
          <a:lstStyle/>
          <a:p>
            <a:pPr>
              <a:lnSpc>
                <a:spcPct val="200000"/>
              </a:lnSpc>
              <a:spcAft>
                <a:spcPts val="1000"/>
              </a:spcAft>
            </a:pPr>
            <a:endParaRPr lang="fr-FR" sz="1800" dirty="0">
              <a:effectLst/>
              <a:latin typeface="Times New Roman" panose="02020603050405020304" pitchFamily="18" charset="0"/>
              <a:ea typeface="Times New Roman" panose="02020603050405020304" pitchFamily="18" charset="0"/>
              <a:cs typeface="Arial" panose="020B0604020202020204" pitchFamily="34" charset="0"/>
            </a:endParaRPr>
          </a:p>
          <a:p>
            <a:pPr>
              <a:lnSpc>
                <a:spcPct val="200000"/>
              </a:lnSpc>
              <a:spcAft>
                <a:spcPts val="1000"/>
              </a:spcAft>
            </a:pPr>
            <a:endParaRPr lang="fr-FR" dirty="0">
              <a:latin typeface="Times New Roman" panose="02020603050405020304" pitchFamily="18" charset="0"/>
              <a:ea typeface="Times New Roman" panose="02020603050405020304" pitchFamily="18" charset="0"/>
              <a:cs typeface="Arial" panose="020B0604020202020204" pitchFamily="34" charset="0"/>
            </a:endParaRPr>
          </a:p>
          <a:p>
            <a:pPr>
              <a:lnSpc>
                <a:spcPct val="20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Figure 1(p 6) : Quelques outils et appareils utilisés lors d’une sortie écologique</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11145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F80953-F450-4784-B2B2-512C5198F9CD}"/>
              </a:ext>
            </a:extLst>
          </p:cNvPr>
          <p:cNvPicPr>
            <a:picLocks noChangeAspect="1"/>
          </p:cNvPicPr>
          <p:nvPr/>
        </p:nvPicPr>
        <p:blipFill>
          <a:blip r:embed="rId2"/>
          <a:stretch>
            <a:fillRect/>
          </a:stretch>
        </p:blipFill>
        <p:spPr>
          <a:xfrm>
            <a:off x="607192" y="269055"/>
            <a:ext cx="10962373" cy="5910364"/>
          </a:xfrm>
          <a:prstGeom prst="rect">
            <a:avLst/>
          </a:prstGeom>
        </p:spPr>
      </p:pic>
    </p:spTree>
    <p:extLst>
      <p:ext uri="{BB962C8B-B14F-4D97-AF65-F5344CB8AC3E}">
        <p14:creationId xmlns:p14="http://schemas.microsoft.com/office/powerpoint/2010/main" val="863264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12E7839-66EB-46BC-A1F5-67499730D127}"/>
              </a:ext>
            </a:extLst>
          </p:cNvPr>
          <p:cNvGraphicFramePr>
            <a:graphicFrameLocks noGrp="1"/>
          </p:cNvGraphicFramePr>
          <p:nvPr>
            <p:ph idx="1"/>
            <p:extLst>
              <p:ext uri="{D42A27DB-BD31-4B8C-83A1-F6EECF244321}">
                <p14:modId xmlns:p14="http://schemas.microsoft.com/office/powerpoint/2010/main" val="1551474235"/>
              </p:ext>
            </p:extLst>
          </p:nvPr>
        </p:nvGraphicFramePr>
        <p:xfrm>
          <a:off x="127000" y="0"/>
          <a:ext cx="11315700" cy="6775458"/>
        </p:xfrm>
        <a:graphic>
          <a:graphicData uri="http://schemas.openxmlformats.org/drawingml/2006/table">
            <a:tbl>
              <a:tblPr firstRow="1" firstCol="1" bandRow="1">
                <a:tableStyleId>{68D230F3-CF80-4859-8CE7-A43EE81993B5}</a:tableStyleId>
              </a:tblPr>
              <a:tblGrid>
                <a:gridCol w="5152654">
                  <a:extLst>
                    <a:ext uri="{9D8B030D-6E8A-4147-A177-3AD203B41FA5}">
                      <a16:colId xmlns:a16="http://schemas.microsoft.com/office/drawing/2014/main" val="2811166161"/>
                    </a:ext>
                  </a:extLst>
                </a:gridCol>
                <a:gridCol w="6163046">
                  <a:extLst>
                    <a:ext uri="{9D8B030D-6E8A-4147-A177-3AD203B41FA5}">
                      <a16:colId xmlns:a16="http://schemas.microsoft.com/office/drawing/2014/main" val="674446195"/>
                    </a:ext>
                  </a:extLst>
                </a:gridCol>
              </a:tblGrid>
              <a:tr h="443227">
                <a:tc>
                  <a:txBody>
                    <a:bodyPr/>
                    <a:lstStyle/>
                    <a:p>
                      <a:pPr algn="just">
                        <a:lnSpc>
                          <a:spcPct val="200000"/>
                        </a:lnSpc>
                        <a:spcAft>
                          <a:spcPts val="1000"/>
                        </a:spcAft>
                      </a:pPr>
                      <a:r>
                        <a:rPr lang="en-US" sz="1800" dirty="0">
                          <a:effectLst/>
                        </a:rPr>
                        <a:t>Les outils </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en-US" sz="1800">
                          <a:effectLst/>
                        </a:rPr>
                        <a:t>Leurs utilités</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2206360277"/>
                  </a:ext>
                </a:extLst>
              </a:tr>
              <a:tr h="960128">
                <a:tc>
                  <a:txBody>
                    <a:bodyPr/>
                    <a:lstStyle/>
                    <a:p>
                      <a:pPr algn="just">
                        <a:lnSpc>
                          <a:spcPct val="200000"/>
                        </a:lnSpc>
                        <a:spcAft>
                          <a:spcPts val="1000"/>
                        </a:spcAft>
                      </a:pPr>
                      <a:r>
                        <a:rPr lang="fr-FR" sz="1800" dirty="0">
                          <a:effectLst/>
                        </a:rPr>
                        <a:t>Carte topographique et géologique, boussole</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Localiser et orienter le milieu de la sortie écologique</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3798542798"/>
                  </a:ext>
                </a:extLst>
              </a:tr>
              <a:tr h="443227">
                <a:tc>
                  <a:txBody>
                    <a:bodyPr/>
                    <a:lstStyle/>
                    <a:p>
                      <a:pPr algn="just">
                        <a:lnSpc>
                          <a:spcPct val="200000"/>
                        </a:lnSpc>
                        <a:spcAft>
                          <a:spcPts val="1000"/>
                        </a:spcAft>
                      </a:pPr>
                      <a:r>
                        <a:rPr lang="fr-FR" sz="1800">
                          <a:effectLst/>
                        </a:rPr>
                        <a:t>Carnet, crayon, stylo</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Prendre des notes et réaliser des dessins</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898390632"/>
                  </a:ext>
                </a:extLst>
              </a:tr>
              <a:tr h="960128">
                <a:tc>
                  <a:txBody>
                    <a:bodyPr/>
                    <a:lstStyle/>
                    <a:p>
                      <a:pPr algn="just">
                        <a:lnSpc>
                          <a:spcPct val="200000"/>
                        </a:lnSpc>
                        <a:spcAft>
                          <a:spcPts val="1000"/>
                        </a:spcAft>
                      </a:pPr>
                      <a:r>
                        <a:rPr lang="fr-FR" sz="1800">
                          <a:effectLst/>
                        </a:rPr>
                        <a:t>Sachets de plastique, des ciseaux, des bottes, étiquettes, stylos feutres</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Récolter les échantillons des êtres vivants, du sol et de l’eau</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2570177050"/>
                  </a:ext>
                </a:extLst>
              </a:tr>
              <a:tr h="443227">
                <a:tc>
                  <a:txBody>
                    <a:bodyPr/>
                    <a:lstStyle/>
                    <a:p>
                      <a:pPr algn="just">
                        <a:lnSpc>
                          <a:spcPct val="200000"/>
                        </a:lnSpc>
                        <a:spcAft>
                          <a:spcPts val="1000"/>
                        </a:spcAft>
                      </a:pPr>
                      <a:r>
                        <a:rPr lang="fr-FR" sz="1800">
                          <a:effectLst/>
                        </a:rPr>
                        <a:t>Corde, piquets, marteau</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Délimiter l’espace d’inventaire</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1072585339"/>
                  </a:ext>
                </a:extLst>
              </a:tr>
              <a:tr h="443227">
                <a:tc>
                  <a:txBody>
                    <a:bodyPr/>
                    <a:lstStyle/>
                    <a:p>
                      <a:pPr algn="just">
                        <a:lnSpc>
                          <a:spcPct val="200000"/>
                        </a:lnSpc>
                        <a:spcAft>
                          <a:spcPts val="1000"/>
                        </a:spcAft>
                      </a:pPr>
                      <a:r>
                        <a:rPr lang="fr-FR" sz="1800">
                          <a:effectLst/>
                        </a:rPr>
                        <a:t>Mètre, filet gradué, triangle isocèle </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Effectuer des mesures de la longueur et  la hauteur</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3962780158"/>
                  </a:ext>
                </a:extLst>
              </a:tr>
              <a:tr h="960128">
                <a:tc>
                  <a:txBody>
                    <a:bodyPr/>
                    <a:lstStyle/>
                    <a:p>
                      <a:pPr algn="just">
                        <a:lnSpc>
                          <a:spcPct val="200000"/>
                        </a:lnSpc>
                        <a:spcAft>
                          <a:spcPts val="1000"/>
                        </a:spcAft>
                      </a:pPr>
                      <a:r>
                        <a:rPr lang="fr-FR" sz="1800">
                          <a:effectLst/>
                        </a:rPr>
                        <a:t>Appareil photo, jumelle, loupe à main</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Prendre des photos du milieu et ces composants, observer les êtres vivants de loin et de près</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1234207347"/>
                  </a:ext>
                </a:extLst>
              </a:tr>
              <a:tr h="443227">
                <a:tc>
                  <a:txBody>
                    <a:bodyPr/>
                    <a:lstStyle/>
                    <a:p>
                      <a:pPr algn="just">
                        <a:lnSpc>
                          <a:spcPct val="200000"/>
                        </a:lnSpc>
                        <a:spcAft>
                          <a:spcPts val="1000"/>
                        </a:spcAft>
                      </a:pPr>
                      <a:r>
                        <a:rPr lang="fr-FR" sz="1800">
                          <a:effectLst/>
                        </a:rPr>
                        <a:t>Filet fauchoire</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Collecter les insectes volants</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1889486534"/>
                  </a:ext>
                </a:extLst>
              </a:tr>
              <a:tr h="443227">
                <a:tc>
                  <a:txBody>
                    <a:bodyPr/>
                    <a:lstStyle/>
                    <a:p>
                      <a:pPr algn="just">
                        <a:lnSpc>
                          <a:spcPct val="200000"/>
                        </a:lnSpc>
                        <a:spcAft>
                          <a:spcPts val="1000"/>
                        </a:spcAft>
                      </a:pPr>
                      <a:r>
                        <a:rPr lang="fr-FR" sz="1800">
                          <a:effectLst/>
                        </a:rPr>
                        <a:t>Parapluie et parapluie japonais</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Récolter les insectes qui vivent sur les arbres</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3586428690"/>
                  </a:ext>
                </a:extLst>
              </a:tr>
              <a:tr h="443227">
                <a:tc>
                  <a:txBody>
                    <a:bodyPr/>
                    <a:lstStyle/>
                    <a:p>
                      <a:pPr algn="just">
                        <a:lnSpc>
                          <a:spcPct val="200000"/>
                        </a:lnSpc>
                        <a:spcAft>
                          <a:spcPts val="1000"/>
                        </a:spcAft>
                      </a:pPr>
                      <a:r>
                        <a:rPr lang="fr-FR" sz="1800">
                          <a:effectLst/>
                        </a:rPr>
                        <a:t>Filet à plancton</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Récolter les échantillons de l’eau</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2279210762"/>
                  </a:ext>
                </a:extLst>
              </a:tr>
              <a:tr h="443227">
                <a:tc>
                  <a:txBody>
                    <a:bodyPr/>
                    <a:lstStyle/>
                    <a:p>
                      <a:pPr algn="just">
                        <a:lnSpc>
                          <a:spcPct val="200000"/>
                        </a:lnSpc>
                        <a:spcAft>
                          <a:spcPts val="1000"/>
                        </a:spcAft>
                      </a:pPr>
                      <a:r>
                        <a:rPr lang="fr-FR" sz="1800">
                          <a:effectLst/>
                        </a:rPr>
                        <a:t>L’aspirateur</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tc>
                  <a:txBody>
                    <a:bodyPr/>
                    <a:lstStyle/>
                    <a:p>
                      <a:pPr algn="just">
                        <a:lnSpc>
                          <a:spcPct val="200000"/>
                        </a:lnSpc>
                        <a:spcAft>
                          <a:spcPts val="1000"/>
                        </a:spcAft>
                      </a:pPr>
                      <a:r>
                        <a:rPr lang="fr-FR" sz="1800" dirty="0">
                          <a:effectLst/>
                        </a:rPr>
                        <a:t>Récolte les petits insectes de la terre</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5626" marR="65626" marT="0" marB="0"/>
                </a:tc>
                <a:extLst>
                  <a:ext uri="{0D108BD9-81ED-4DB2-BD59-A6C34878D82A}">
                    <a16:rowId xmlns:a16="http://schemas.microsoft.com/office/drawing/2014/main" val="3668190848"/>
                  </a:ext>
                </a:extLst>
              </a:tr>
            </a:tbl>
          </a:graphicData>
        </a:graphic>
      </p:graphicFrame>
    </p:spTree>
    <p:extLst>
      <p:ext uri="{BB962C8B-B14F-4D97-AF65-F5344CB8AC3E}">
        <p14:creationId xmlns:p14="http://schemas.microsoft.com/office/powerpoint/2010/main" val="2235523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DE5CEE21-790B-4CF1-ABFE-7B15208CAE83}"/>
              </a:ext>
            </a:extLst>
          </p:cNvPr>
          <p:cNvGraphicFramePr>
            <a:graphicFrameLocks noGrp="1"/>
          </p:cNvGraphicFramePr>
          <p:nvPr>
            <p:extLst>
              <p:ext uri="{D42A27DB-BD31-4B8C-83A1-F6EECF244321}">
                <p14:modId xmlns:p14="http://schemas.microsoft.com/office/powerpoint/2010/main" val="716704686"/>
              </p:ext>
            </p:extLst>
          </p:nvPr>
        </p:nvGraphicFramePr>
        <p:xfrm>
          <a:off x="1271120" y="1703672"/>
          <a:ext cx="10038564" cy="2467008"/>
        </p:xfrm>
        <a:graphic>
          <a:graphicData uri="http://schemas.openxmlformats.org/drawingml/2006/table">
            <a:tbl>
              <a:tblPr firstRow="1" bandRow="1">
                <a:tableStyleId>{93296810-A885-4BE3-A3E7-6D5BEEA58F35}</a:tableStyleId>
              </a:tblPr>
              <a:tblGrid>
                <a:gridCol w="5019282">
                  <a:extLst>
                    <a:ext uri="{9D8B030D-6E8A-4147-A177-3AD203B41FA5}">
                      <a16:colId xmlns:a16="http://schemas.microsoft.com/office/drawing/2014/main" val="2044890289"/>
                    </a:ext>
                  </a:extLst>
                </a:gridCol>
                <a:gridCol w="5019282">
                  <a:extLst>
                    <a:ext uri="{9D8B030D-6E8A-4147-A177-3AD203B41FA5}">
                      <a16:colId xmlns:a16="http://schemas.microsoft.com/office/drawing/2014/main" val="1342894947"/>
                    </a:ext>
                  </a:extLst>
                </a:gridCol>
              </a:tblGrid>
              <a:tr h="616752">
                <a:tc>
                  <a:txBody>
                    <a:bodyPr/>
                    <a:lstStyle/>
                    <a:p>
                      <a:pPr algn="ctr"/>
                      <a:r>
                        <a:rPr lang="en-IE" dirty="0"/>
                        <a:t>PH metre </a:t>
                      </a:r>
                      <a:endParaRPr lang="fr-FR" dirty="0"/>
                    </a:p>
                  </a:txBody>
                  <a:tcPr/>
                </a:tc>
                <a:tc>
                  <a:txBody>
                    <a:bodyPr/>
                    <a:lstStyle/>
                    <a:p>
                      <a:r>
                        <a:rPr lang="en-IE" dirty="0"/>
                        <a:t>Mesurer l’acidit</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é</a:t>
                      </a:r>
                      <a:r>
                        <a:rPr lang="en-IE" dirty="0"/>
                        <a:t> de </a:t>
                      </a:r>
                      <a:r>
                        <a:rPr lang="en-IE" dirty="0" err="1"/>
                        <a:t>l’eau</a:t>
                      </a:r>
                      <a:r>
                        <a:rPr lang="en-IE" dirty="0"/>
                        <a:t> et du sol</a:t>
                      </a:r>
                      <a:endParaRPr lang="fr-FR" dirty="0"/>
                    </a:p>
                  </a:txBody>
                  <a:tcPr/>
                </a:tc>
                <a:extLst>
                  <a:ext uri="{0D108BD9-81ED-4DB2-BD59-A6C34878D82A}">
                    <a16:rowId xmlns:a16="http://schemas.microsoft.com/office/drawing/2014/main" val="1050753487"/>
                  </a:ext>
                </a:extLst>
              </a:tr>
              <a:tr h="616752">
                <a:tc>
                  <a:txBody>
                    <a:bodyPr/>
                    <a:lstStyle/>
                    <a:p>
                      <a:r>
                        <a:rPr lang="en-IE" dirty="0" err="1">
                          <a:solidFill>
                            <a:schemeClr val="tx1"/>
                          </a:solidFill>
                        </a:rPr>
                        <a:t>Hygrom</a:t>
                      </a:r>
                      <a:r>
                        <a:rPr lang="fr-FR"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è</a:t>
                      </a:r>
                      <a:r>
                        <a:rPr lang="en-IE" dirty="0" err="1">
                          <a:solidFill>
                            <a:schemeClr val="tx1"/>
                          </a:solidFill>
                        </a:rPr>
                        <a:t>tre</a:t>
                      </a:r>
                      <a:r>
                        <a:rPr lang="en-IE" dirty="0">
                          <a:solidFill>
                            <a:schemeClr val="tx1"/>
                          </a:solidFill>
                        </a:rPr>
                        <a:t> </a:t>
                      </a:r>
                      <a:endParaRPr lang="fr-FR" dirty="0">
                        <a:solidFill>
                          <a:schemeClr val="tx1"/>
                        </a:solidFill>
                      </a:endParaRPr>
                    </a:p>
                  </a:txBody>
                  <a:tcPr/>
                </a:tc>
                <a:tc>
                  <a:txBody>
                    <a:bodyPr/>
                    <a:lstStyle/>
                    <a:p>
                      <a:r>
                        <a:rPr lang="en-IE" dirty="0"/>
                        <a:t>Mesurer l’humidit</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é</a:t>
                      </a:r>
                      <a:r>
                        <a:rPr lang="en-IE" dirty="0"/>
                        <a:t> du sol et de </a:t>
                      </a:r>
                      <a:r>
                        <a:rPr lang="en-IE" dirty="0" err="1"/>
                        <a:t>l’air</a:t>
                      </a:r>
                      <a:endParaRPr lang="fr-FR" dirty="0"/>
                    </a:p>
                  </a:txBody>
                  <a:tcPr/>
                </a:tc>
                <a:extLst>
                  <a:ext uri="{0D108BD9-81ED-4DB2-BD59-A6C34878D82A}">
                    <a16:rowId xmlns:a16="http://schemas.microsoft.com/office/drawing/2014/main" val="1233202943"/>
                  </a:ext>
                </a:extLst>
              </a:tr>
              <a:tr h="616752">
                <a:tc>
                  <a:txBody>
                    <a:bodyPr/>
                    <a:lstStyle/>
                    <a:p>
                      <a:r>
                        <a:rPr lang="en-IE" dirty="0" err="1">
                          <a:solidFill>
                            <a:schemeClr val="tx1"/>
                          </a:solidFill>
                        </a:rPr>
                        <a:t>Luxm</a:t>
                      </a:r>
                      <a:r>
                        <a:rPr lang="fr-FR"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è</a:t>
                      </a:r>
                      <a:r>
                        <a:rPr lang="en-IE" dirty="0" err="1">
                          <a:solidFill>
                            <a:schemeClr val="tx1"/>
                          </a:solidFill>
                        </a:rPr>
                        <a:t>tre</a:t>
                      </a:r>
                      <a:endParaRPr lang="fr-FR" dirty="0">
                        <a:solidFill>
                          <a:schemeClr val="tx1"/>
                        </a:solidFill>
                      </a:endParaRPr>
                    </a:p>
                  </a:txBody>
                  <a:tcPr/>
                </a:tc>
                <a:tc>
                  <a:txBody>
                    <a:bodyPr/>
                    <a:lstStyle/>
                    <a:p>
                      <a:r>
                        <a:rPr lang="en-IE" dirty="0"/>
                        <a:t>Mesurer le </a:t>
                      </a:r>
                      <a:r>
                        <a:rPr lang="en-IE" dirty="0" err="1"/>
                        <a:t>degr</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é</a:t>
                      </a:r>
                      <a:r>
                        <a:rPr lang="en-IE" dirty="0"/>
                        <a:t> de l’</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é</a:t>
                      </a:r>
                      <a:r>
                        <a:rPr lang="en-IE" dirty="0" err="1"/>
                        <a:t>clairement</a:t>
                      </a:r>
                      <a:endParaRPr lang="fr-FR" dirty="0"/>
                    </a:p>
                  </a:txBody>
                  <a:tcPr/>
                </a:tc>
                <a:extLst>
                  <a:ext uri="{0D108BD9-81ED-4DB2-BD59-A6C34878D82A}">
                    <a16:rowId xmlns:a16="http://schemas.microsoft.com/office/drawing/2014/main" val="2076746377"/>
                  </a:ext>
                </a:extLst>
              </a:tr>
              <a:tr h="616752">
                <a:tc>
                  <a:txBody>
                    <a:bodyPr/>
                    <a:lstStyle/>
                    <a:p>
                      <a:r>
                        <a:rPr lang="en-IE" dirty="0" err="1">
                          <a:solidFill>
                            <a:schemeClr val="tx1"/>
                          </a:solidFill>
                        </a:rPr>
                        <a:t>Thermom</a:t>
                      </a:r>
                      <a:r>
                        <a:rPr lang="fr-FR"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è</a:t>
                      </a:r>
                      <a:r>
                        <a:rPr lang="en-IE" dirty="0" err="1">
                          <a:solidFill>
                            <a:schemeClr val="tx1"/>
                          </a:solidFill>
                        </a:rPr>
                        <a:t>tre</a:t>
                      </a:r>
                      <a:endParaRPr lang="fr-FR" dirty="0">
                        <a:solidFill>
                          <a:schemeClr val="tx1"/>
                        </a:solidFill>
                      </a:endParaRPr>
                    </a:p>
                  </a:txBody>
                  <a:tcPr/>
                </a:tc>
                <a:tc>
                  <a:txBody>
                    <a:bodyPr/>
                    <a:lstStyle/>
                    <a:p>
                      <a:r>
                        <a:rPr lang="en-IE" dirty="0"/>
                        <a:t>Mesurer la temperature de </a:t>
                      </a:r>
                      <a:r>
                        <a:rPr lang="en-IE" dirty="0" err="1"/>
                        <a:t>l’eau</a:t>
                      </a:r>
                      <a:r>
                        <a:rPr lang="en-IE" dirty="0"/>
                        <a:t> et du sol</a:t>
                      </a:r>
                      <a:endParaRPr lang="fr-FR" dirty="0"/>
                    </a:p>
                  </a:txBody>
                  <a:tcPr/>
                </a:tc>
                <a:extLst>
                  <a:ext uri="{0D108BD9-81ED-4DB2-BD59-A6C34878D82A}">
                    <a16:rowId xmlns:a16="http://schemas.microsoft.com/office/drawing/2014/main" val="505658121"/>
                  </a:ext>
                </a:extLst>
              </a:tr>
            </a:tbl>
          </a:graphicData>
        </a:graphic>
      </p:graphicFrame>
    </p:spTree>
    <p:extLst>
      <p:ext uri="{BB962C8B-B14F-4D97-AF65-F5344CB8AC3E}">
        <p14:creationId xmlns:p14="http://schemas.microsoft.com/office/powerpoint/2010/main" val="1522214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B811E80-4FE3-4380-96E4-582D0EA7C60D}"/>
              </a:ext>
            </a:extLst>
          </p:cNvPr>
          <p:cNvSpPr txBox="1"/>
          <p:nvPr/>
        </p:nvSpPr>
        <p:spPr>
          <a:xfrm>
            <a:off x="838200" y="264897"/>
            <a:ext cx="10089682" cy="905569"/>
          </a:xfrm>
          <a:prstGeom prst="rect">
            <a:avLst/>
          </a:prstGeom>
          <a:noFill/>
        </p:spPr>
        <p:txBody>
          <a:bodyPr wrap="square">
            <a:spAutoFit/>
          </a:bodyPr>
          <a:lstStyle/>
          <a:p>
            <a:pPr algn="ctr">
              <a:lnSpc>
                <a:spcPct val="115000"/>
              </a:lnSpc>
              <a:spcBef>
                <a:spcPts val="2400"/>
              </a:spcBef>
            </a:pPr>
            <a:r>
              <a:rPr lang="fr-FR" sz="2400" b="1" kern="0" dirty="0">
                <a:solidFill>
                  <a:srgbClr val="FF0000"/>
                </a:solidFill>
                <a:latin typeface="Cambria" panose="02040503050406030204" pitchFamily="18" charset="0"/>
                <a:cs typeface="Times New Roman" panose="02020603050405020304" pitchFamily="18" charset="0"/>
              </a:rPr>
              <a:t>Activité 2 : Quelques techniques utilisées pour réaliser des relevés chez les végétaux</a:t>
            </a:r>
          </a:p>
        </p:txBody>
      </p:sp>
      <p:sp>
        <p:nvSpPr>
          <p:cNvPr id="9" name="TextBox 8">
            <a:extLst>
              <a:ext uri="{FF2B5EF4-FFF2-40B4-BE49-F238E27FC236}">
                <a16:creationId xmlns:a16="http://schemas.microsoft.com/office/drawing/2014/main" id="{AB28FFD2-23A5-4C15-96B3-370EA4ECA58A}"/>
              </a:ext>
            </a:extLst>
          </p:cNvPr>
          <p:cNvSpPr txBox="1"/>
          <p:nvPr/>
        </p:nvSpPr>
        <p:spPr>
          <a:xfrm>
            <a:off x="741145" y="1266499"/>
            <a:ext cx="10866921" cy="954044"/>
          </a:xfrm>
          <a:prstGeom prst="rect">
            <a:avLst/>
          </a:prstGeom>
          <a:noFill/>
        </p:spPr>
        <p:txBody>
          <a:bodyPr wrap="square">
            <a:spAutoFit/>
          </a:bodyPr>
          <a:lstStyle/>
          <a:p>
            <a:pPr algn="just">
              <a:lnSpc>
                <a:spcPct val="150000"/>
              </a:lnSpc>
              <a:spcAft>
                <a:spcPts val="1000"/>
              </a:spcAft>
            </a:pPr>
            <a:r>
              <a:rPr lang="fr-FR" sz="1600" dirty="0">
                <a:effectLst/>
                <a:latin typeface="Times New Roman" panose="02020603050405020304" pitchFamily="18" charset="0"/>
                <a:ea typeface="Times New Roman" panose="02020603050405020304" pitchFamily="18" charset="0"/>
                <a:cs typeface="Arial" panose="020B0604020202020204" pitchFamily="34" charset="0"/>
              </a:rPr>
              <a:t>Pour recenser (dénombrer) les espèces végétales présentes dans un milieu plus ou moins vaste on utilise la technique des relevés.</a:t>
            </a:r>
            <a:endParaRPr lang="fr-FR" sz="1400" dirty="0">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r>
              <a:rPr lang="fr-FR" b="1" dirty="0">
                <a:solidFill>
                  <a:srgbClr val="002060"/>
                </a:solidFill>
                <a:effectLst/>
                <a:latin typeface="Cambria" panose="02040503050406030204" pitchFamily="18" charset="0"/>
                <a:ea typeface="Times New Roman" panose="02020603050405020304" pitchFamily="18" charset="0"/>
                <a:cs typeface="Times New Roman" panose="02020603050405020304" pitchFamily="18" charset="0"/>
              </a:rPr>
              <a:t>1.Le choix de la station d’inventaire</a:t>
            </a:r>
            <a:endParaRPr lang="fr-FR" sz="1600" b="1" dirty="0">
              <a:solidFill>
                <a:srgbClr val="002060"/>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40D50C27-802B-4AE7-A755-1E727B062776}"/>
              </a:ext>
            </a:extLst>
          </p:cNvPr>
          <p:cNvSpPr txBox="1"/>
          <p:nvPr/>
        </p:nvSpPr>
        <p:spPr>
          <a:xfrm>
            <a:off x="7680961" y="3429000"/>
            <a:ext cx="4138862" cy="2841804"/>
          </a:xfrm>
          <a:prstGeom prst="rect">
            <a:avLst/>
          </a:prstGeom>
          <a:noFill/>
        </p:spPr>
        <p:txBody>
          <a:bodyPr wrap="square" rtlCol="0">
            <a:spAutoFit/>
          </a:bodyPr>
          <a:lstStyle/>
          <a:p>
            <a:pPr algn="just">
              <a:lnSpc>
                <a:spcPct val="150000"/>
              </a:lnSpc>
              <a:spcAft>
                <a:spcPts val="1000"/>
              </a:spcAft>
            </a:pPr>
            <a:r>
              <a:rPr lang="fr-FR" sz="1600" dirty="0">
                <a:effectLst/>
                <a:latin typeface="Times New Roman" panose="02020603050405020304" pitchFamily="18" charset="0"/>
                <a:ea typeface="Times New Roman" panose="02020603050405020304" pitchFamily="18" charset="0"/>
                <a:cs typeface="Arial" panose="020B0604020202020204" pitchFamily="34" charset="0"/>
              </a:rPr>
              <a:t>Dans le terrain, le choix des stations ou pratiquer des relevés n’est pas aléatoire. La station d’inventaire des espèces végétales doit être éloignée des lisières et homogène.</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r>
              <a:rPr lang="fr-FR" sz="1600" b="1" dirty="0">
                <a:effectLst/>
                <a:latin typeface="Times New Roman" panose="02020603050405020304" pitchFamily="18" charset="0"/>
                <a:ea typeface="Times New Roman" panose="02020603050405020304" pitchFamily="18" charset="0"/>
                <a:cs typeface="Arial" panose="020B0604020202020204" pitchFamily="34" charset="0"/>
              </a:rPr>
              <a:t>Une lisière </a:t>
            </a:r>
            <a:r>
              <a:rPr lang="fr-FR" sz="1600" dirty="0">
                <a:effectLst/>
                <a:latin typeface="Times New Roman" panose="02020603050405020304" pitchFamily="18" charset="0"/>
                <a:ea typeface="Times New Roman" panose="02020603050405020304" pitchFamily="18" charset="0"/>
                <a:cs typeface="Arial" panose="020B0604020202020204" pitchFamily="34" charset="0"/>
              </a:rPr>
              <a:t>est la zone limite qui séparent deux milieux différents. </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endParaRPr lang="fr-FR" dirty="0"/>
          </a:p>
        </p:txBody>
      </p:sp>
      <p:pic>
        <p:nvPicPr>
          <p:cNvPr id="3" name="Picture 2">
            <a:extLst>
              <a:ext uri="{FF2B5EF4-FFF2-40B4-BE49-F238E27FC236}">
                <a16:creationId xmlns:a16="http://schemas.microsoft.com/office/drawing/2014/main" id="{B9CF71D2-DF93-49B5-B422-B4E3663CCA69}"/>
              </a:ext>
            </a:extLst>
          </p:cNvPr>
          <p:cNvPicPr>
            <a:picLocks noChangeAspect="1"/>
          </p:cNvPicPr>
          <p:nvPr/>
        </p:nvPicPr>
        <p:blipFill>
          <a:blip r:embed="rId2"/>
          <a:stretch>
            <a:fillRect/>
          </a:stretch>
        </p:blipFill>
        <p:spPr>
          <a:xfrm>
            <a:off x="372177" y="2220543"/>
            <a:ext cx="7083392" cy="4119014"/>
          </a:xfrm>
          <a:prstGeom prst="rect">
            <a:avLst/>
          </a:prstGeom>
        </p:spPr>
      </p:pic>
    </p:spTree>
    <p:extLst>
      <p:ext uri="{BB962C8B-B14F-4D97-AF65-F5344CB8AC3E}">
        <p14:creationId xmlns:p14="http://schemas.microsoft.com/office/powerpoint/2010/main" val="2920937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3D0587B-C227-4AEB-BADE-B93E0212496A}"/>
              </a:ext>
            </a:extLst>
          </p:cNvPr>
          <p:cNvSpPr txBox="1"/>
          <p:nvPr/>
        </p:nvSpPr>
        <p:spPr>
          <a:xfrm>
            <a:off x="603986" y="265364"/>
            <a:ext cx="6097604" cy="369332"/>
          </a:xfrm>
          <a:prstGeom prst="rect">
            <a:avLst/>
          </a:prstGeom>
          <a:noFill/>
        </p:spPr>
        <p:txBody>
          <a:bodyPr wrap="square">
            <a:spAutoFit/>
          </a:bodyPr>
          <a:lstStyle/>
          <a:p>
            <a:r>
              <a:rPr lang="fr-FR" b="1" dirty="0">
                <a:solidFill>
                  <a:srgbClr val="002060"/>
                </a:solidFill>
                <a:latin typeface="Cambria" panose="02040503050406030204" pitchFamily="18" charset="0"/>
                <a:cs typeface="Times New Roman" panose="02020603050405020304" pitchFamily="18" charset="0"/>
              </a:rPr>
              <a:t>2. Détermination de l’aire minimale des relevés:</a:t>
            </a:r>
          </a:p>
        </p:txBody>
      </p:sp>
      <p:sp>
        <p:nvSpPr>
          <p:cNvPr id="7" name="TextBox 6">
            <a:extLst>
              <a:ext uri="{FF2B5EF4-FFF2-40B4-BE49-F238E27FC236}">
                <a16:creationId xmlns:a16="http://schemas.microsoft.com/office/drawing/2014/main" id="{D5E3EE7B-7B80-4ABA-A696-473E6098A874}"/>
              </a:ext>
            </a:extLst>
          </p:cNvPr>
          <p:cNvSpPr txBox="1"/>
          <p:nvPr/>
        </p:nvSpPr>
        <p:spPr>
          <a:xfrm>
            <a:off x="301993" y="450030"/>
            <a:ext cx="11588014" cy="4219040"/>
          </a:xfrm>
          <a:prstGeom prst="rect">
            <a:avLst/>
          </a:prstGeom>
          <a:noFill/>
        </p:spPr>
        <p:txBody>
          <a:bodyPr wrap="square">
            <a:spAutoFit/>
          </a:bodyPr>
          <a:lstStyle/>
          <a:p>
            <a:pPr algn="just">
              <a:lnSpc>
                <a:spcPct val="150000"/>
              </a:lnSpc>
              <a:spcAft>
                <a:spcPts val="1000"/>
              </a:spcAft>
            </a:pPr>
            <a:r>
              <a:rPr lang="fr-FR" sz="1600" dirty="0">
                <a:effectLst/>
                <a:latin typeface="Times New Roman" panose="02020603050405020304" pitchFamily="18" charset="0"/>
                <a:ea typeface="Times New Roman" panose="02020603050405020304" pitchFamily="18" charset="0"/>
                <a:cs typeface="Arial" panose="020B0604020202020204" pitchFamily="34" charset="0"/>
              </a:rPr>
              <a:t>Vue la difficulté d’étudier tout l’espace d’une station, on recoure à la notion d’aire minimale, celle-ci est déterminée grâce à la technique de quadrillage. La technique de quadrillage consiste à :</a:t>
            </a:r>
            <a:endParaRPr lang="fr-FR" sz="14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buFont typeface="Symbol" panose="05050102010706020507" pitchFamily="18" charset="2"/>
              <a:buChar char=""/>
            </a:pPr>
            <a:r>
              <a:rPr lang="fr-FR" sz="1600" dirty="0">
                <a:effectLst/>
                <a:latin typeface="Times New Roman" panose="02020603050405020304" pitchFamily="18" charset="0"/>
                <a:ea typeface="Times New Roman" panose="02020603050405020304" pitchFamily="18" charset="0"/>
                <a:cs typeface="Arial" panose="020B0604020202020204" pitchFamily="34" charset="0"/>
              </a:rPr>
              <a:t>Délimiter, à l’aide des piquets et des cordes graduées, une surface carrée de 1 m</a:t>
            </a:r>
            <a:r>
              <a:rPr lang="fr-FR" sz="1600" baseline="30000" dirty="0">
                <a:effectLst/>
                <a:latin typeface="Times New Roman" panose="02020603050405020304" pitchFamily="18" charset="0"/>
                <a:ea typeface="Times New Roman" panose="02020603050405020304" pitchFamily="18" charset="0"/>
                <a:cs typeface="Arial" panose="020B0604020202020204" pitchFamily="34" charset="0"/>
              </a:rPr>
              <a:t>2</a:t>
            </a:r>
            <a:r>
              <a:rPr lang="fr-FR" sz="1600" dirty="0">
                <a:effectLst/>
                <a:latin typeface="Times New Roman" panose="02020603050405020304" pitchFamily="18" charset="0"/>
                <a:ea typeface="Times New Roman" panose="02020603050405020304" pitchFamily="18" charset="0"/>
                <a:cs typeface="Arial" panose="020B0604020202020204" pitchFamily="34" charset="0"/>
              </a:rPr>
              <a:t> et dénombrer les espèces végétales rencontrées dans cette superficie.</a:t>
            </a:r>
            <a:endParaRPr lang="fr-FR" sz="14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buFont typeface="Symbol" panose="05050102010706020507" pitchFamily="18" charset="2"/>
              <a:buChar char=""/>
            </a:pPr>
            <a:r>
              <a:rPr lang="fr-FR" sz="1600" dirty="0">
                <a:effectLst/>
                <a:latin typeface="Times New Roman" panose="02020603050405020304" pitchFamily="18" charset="0"/>
                <a:ea typeface="Times New Roman" panose="02020603050405020304" pitchFamily="18" charset="0"/>
                <a:cs typeface="Arial" panose="020B0604020202020204" pitchFamily="34" charset="0"/>
              </a:rPr>
              <a:t>Refaire l’opération pour 2m</a:t>
            </a:r>
            <a:r>
              <a:rPr lang="fr-FR" sz="1600" baseline="30000" dirty="0">
                <a:effectLst/>
                <a:latin typeface="Times New Roman" panose="02020603050405020304" pitchFamily="18" charset="0"/>
                <a:ea typeface="Times New Roman" panose="02020603050405020304" pitchFamily="18" charset="0"/>
                <a:cs typeface="Arial" panose="020B0604020202020204" pitchFamily="34" charset="0"/>
              </a:rPr>
              <a:t>2</a:t>
            </a:r>
            <a:r>
              <a:rPr lang="fr-FR" sz="1600" dirty="0">
                <a:effectLst/>
                <a:latin typeface="Times New Roman" panose="02020603050405020304" pitchFamily="18" charset="0"/>
                <a:ea typeface="Times New Roman" panose="02020603050405020304" pitchFamily="18" charset="0"/>
                <a:cs typeface="Arial" panose="020B0604020202020204" pitchFamily="34" charset="0"/>
              </a:rPr>
              <a:t>, pour 4m</a:t>
            </a:r>
            <a:r>
              <a:rPr lang="fr-FR" sz="1600" baseline="30000" dirty="0">
                <a:effectLst/>
                <a:latin typeface="Times New Roman" panose="02020603050405020304" pitchFamily="18" charset="0"/>
                <a:ea typeface="Times New Roman" panose="02020603050405020304" pitchFamily="18" charset="0"/>
                <a:cs typeface="Arial" panose="020B0604020202020204" pitchFamily="34" charset="0"/>
              </a:rPr>
              <a:t>2</a:t>
            </a:r>
            <a:r>
              <a:rPr lang="fr-FR" sz="1600" dirty="0">
                <a:effectLst/>
                <a:latin typeface="Times New Roman" panose="02020603050405020304" pitchFamily="18" charset="0"/>
                <a:ea typeface="Times New Roman" panose="02020603050405020304" pitchFamily="18" charset="0"/>
                <a:cs typeface="Arial" panose="020B0604020202020204" pitchFamily="34" charset="0"/>
              </a:rPr>
              <a:t>, 9m</a:t>
            </a:r>
            <a:r>
              <a:rPr lang="fr-FR" sz="1600" baseline="30000" dirty="0">
                <a:effectLst/>
                <a:latin typeface="Times New Roman" panose="02020603050405020304" pitchFamily="18" charset="0"/>
                <a:ea typeface="Times New Roman" panose="02020603050405020304" pitchFamily="18" charset="0"/>
                <a:cs typeface="Arial" panose="020B0604020202020204" pitchFamily="34" charset="0"/>
              </a:rPr>
              <a:t>2</a:t>
            </a:r>
            <a:r>
              <a:rPr lang="fr-FR" sz="1600" dirty="0">
                <a:effectLst/>
                <a:latin typeface="Times New Roman" panose="02020603050405020304" pitchFamily="18" charset="0"/>
                <a:ea typeface="Times New Roman" panose="02020603050405020304" pitchFamily="18" charset="0"/>
                <a:cs typeface="Arial" panose="020B0604020202020204" pitchFamily="34" charset="0"/>
              </a:rPr>
              <a:t>, 16m</a:t>
            </a:r>
            <a:r>
              <a:rPr lang="fr-FR" sz="1600" baseline="30000" dirty="0">
                <a:effectLst/>
                <a:latin typeface="Times New Roman" panose="02020603050405020304" pitchFamily="18" charset="0"/>
                <a:ea typeface="Times New Roman" panose="02020603050405020304" pitchFamily="18" charset="0"/>
                <a:cs typeface="Arial" panose="020B0604020202020204" pitchFamily="34" charset="0"/>
              </a:rPr>
              <a:t>2</a:t>
            </a:r>
            <a:r>
              <a:rPr lang="fr-FR" sz="160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14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50000"/>
              </a:lnSpc>
              <a:spcAft>
                <a:spcPts val="1000"/>
              </a:spcAft>
              <a:buFont typeface="Symbol" panose="05050102010706020507" pitchFamily="18" charset="2"/>
              <a:buChar char=""/>
            </a:pPr>
            <a:r>
              <a:rPr lang="fr-FR" sz="1600" dirty="0">
                <a:effectLst/>
                <a:latin typeface="Times New Roman" panose="02020603050405020304" pitchFamily="18" charset="0"/>
                <a:ea typeface="Times New Roman" panose="02020603050405020304" pitchFamily="18" charset="0"/>
                <a:cs typeface="Arial" panose="020B0604020202020204" pitchFamily="34" charset="0"/>
              </a:rPr>
              <a:t>Continuer à augmenter la surface de recensement jusqu’à ce qu’on ne rencontre plus de nouvelles espèces. La surface finale de recensement représente l’aire minimale d’inventaire.</a:t>
            </a:r>
          </a:p>
          <a:p>
            <a:pPr marL="342900" lvl="0" indent="-342900" algn="just">
              <a:lnSpc>
                <a:spcPct val="150000"/>
              </a:lnSpc>
              <a:spcAft>
                <a:spcPts val="1000"/>
              </a:spcAft>
              <a:buFont typeface="Symbol" panose="05050102010706020507" pitchFamily="18" charset="2"/>
              <a:buChar char=""/>
            </a:pPr>
            <a:r>
              <a:rPr lang="fr-FR" sz="1600" dirty="0">
                <a:latin typeface="Times New Roman" panose="02020603050405020304" pitchFamily="18" charset="0"/>
                <a:cs typeface="Arial" panose="020B0604020202020204" pitchFamily="34" charset="0"/>
              </a:rPr>
              <a:t>Une fois ces relevés exécutés, on établit une courbe, ou l’on porte, en fonction des la surface explorée, le nombre d’</a:t>
            </a:r>
            <a:r>
              <a:rPr lang="fr-FR" sz="1600" dirty="0" err="1">
                <a:latin typeface="Times New Roman" panose="02020603050405020304" pitchFamily="18" charset="0"/>
                <a:cs typeface="Arial" panose="020B0604020202020204" pitchFamily="34" charset="0"/>
              </a:rPr>
              <a:t>esp</a:t>
            </a:r>
            <a:r>
              <a:rPr lang="fr-FR" sz="1600" dirty="0" err="1">
                <a:effectLst/>
                <a:latin typeface="Times New Roman" panose="02020603050405020304" pitchFamily="18" charset="0"/>
                <a:ea typeface="Times New Roman" panose="02020603050405020304" pitchFamily="18" charset="0"/>
                <a:cs typeface="Arial" panose="020B0604020202020204" pitchFamily="34" charset="0"/>
              </a:rPr>
              <a:t>é</a:t>
            </a:r>
            <a:r>
              <a:rPr lang="fr-FR" sz="1600" dirty="0" err="1">
                <a:latin typeface="Times New Roman" panose="02020603050405020304" pitchFamily="18" charset="0"/>
                <a:cs typeface="Arial" panose="020B0604020202020204" pitchFamily="34" charset="0"/>
              </a:rPr>
              <a:t>ces</a:t>
            </a:r>
            <a:r>
              <a:rPr lang="fr-FR" sz="1600" dirty="0">
                <a:latin typeface="Times New Roman" panose="02020603050405020304" pitchFamily="18" charset="0"/>
                <a:cs typeface="Arial" panose="020B0604020202020204" pitchFamily="34" charset="0"/>
              </a:rPr>
              <a:t> trouvés.</a:t>
            </a:r>
          </a:p>
          <a:p>
            <a:pPr marL="342900" lvl="0" indent="-342900" algn="just">
              <a:lnSpc>
                <a:spcPct val="150000"/>
              </a:lnSpc>
              <a:spcAft>
                <a:spcPts val="1000"/>
              </a:spcAft>
              <a:buFont typeface="Symbol" panose="05050102010706020507" pitchFamily="18" charset="2"/>
              <a:buChar char=""/>
            </a:pPr>
            <a:endParaRPr lang="fr-FR" sz="1600" dirty="0">
              <a:latin typeface="Times New Roman" panose="02020603050405020304" pitchFamily="18" charset="0"/>
              <a:cs typeface="Arial" panose="020B0604020202020204" pitchFamily="34" charset="0"/>
            </a:endParaRPr>
          </a:p>
          <a:p>
            <a:pPr marL="342900" lvl="0" indent="-342900" algn="just">
              <a:lnSpc>
                <a:spcPct val="150000"/>
              </a:lnSpc>
              <a:spcAft>
                <a:spcPts val="1000"/>
              </a:spcAft>
              <a:buFont typeface="Symbol" panose="05050102010706020507" pitchFamily="18" charset="2"/>
              <a:buChar char=""/>
            </a:pPr>
            <a:endParaRPr lang="fr-FR" sz="1400"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8" name="Image 69">
            <a:extLst>
              <a:ext uri="{FF2B5EF4-FFF2-40B4-BE49-F238E27FC236}">
                <a16:creationId xmlns:a16="http://schemas.microsoft.com/office/drawing/2014/main" id="{717C0B29-3E74-4767-9E38-C88493CBC662}"/>
              </a:ext>
            </a:extLst>
          </p:cNvPr>
          <p:cNvPicPr>
            <a:picLocks noChangeAspect="1"/>
          </p:cNvPicPr>
          <p:nvPr/>
        </p:nvPicPr>
        <p:blipFill>
          <a:blip r:embed="rId2" cstate="print"/>
          <a:srcRect/>
          <a:stretch>
            <a:fillRect/>
          </a:stretch>
        </p:blipFill>
        <p:spPr bwMode="auto">
          <a:xfrm>
            <a:off x="2159268" y="3696101"/>
            <a:ext cx="7873464" cy="3051208"/>
          </a:xfrm>
          <a:prstGeom prst="rect">
            <a:avLst/>
          </a:prstGeom>
          <a:noFill/>
          <a:ln w="9525">
            <a:noFill/>
            <a:miter lim="800000"/>
            <a:headEnd/>
            <a:tailEnd/>
          </a:ln>
        </p:spPr>
      </p:pic>
    </p:spTree>
    <p:extLst>
      <p:ext uri="{BB962C8B-B14F-4D97-AF65-F5344CB8AC3E}">
        <p14:creationId xmlns:p14="http://schemas.microsoft.com/office/powerpoint/2010/main" val="3955785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CDFA7F-E6F1-47C2-9521-61C91AD94F70}"/>
              </a:ext>
            </a:extLst>
          </p:cNvPr>
          <p:cNvPicPr>
            <a:picLocks noChangeAspect="1"/>
          </p:cNvPicPr>
          <p:nvPr/>
        </p:nvPicPr>
        <p:blipFill>
          <a:blip r:embed="rId2"/>
          <a:stretch>
            <a:fillRect/>
          </a:stretch>
        </p:blipFill>
        <p:spPr>
          <a:xfrm>
            <a:off x="653115" y="654260"/>
            <a:ext cx="9867298" cy="1563185"/>
          </a:xfrm>
          <a:prstGeom prst="rect">
            <a:avLst/>
          </a:prstGeom>
        </p:spPr>
      </p:pic>
      <p:sp>
        <p:nvSpPr>
          <p:cNvPr id="7" name="TextBox 6">
            <a:extLst>
              <a:ext uri="{FF2B5EF4-FFF2-40B4-BE49-F238E27FC236}">
                <a16:creationId xmlns:a16="http://schemas.microsoft.com/office/drawing/2014/main" id="{BED51A45-BDC2-402D-B2FF-ECF556B9ECA4}"/>
              </a:ext>
            </a:extLst>
          </p:cNvPr>
          <p:cNvSpPr txBox="1"/>
          <p:nvPr/>
        </p:nvSpPr>
        <p:spPr>
          <a:xfrm>
            <a:off x="5265019" y="2648125"/>
            <a:ext cx="5534525" cy="2620526"/>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fr-FR"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Q1 : Tracer la courbe de la variation des espèces relevées en fonction de l’air des relevés en m</a:t>
            </a:r>
            <a:r>
              <a:rPr lang="fr-FR" b="1" baseline="300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2</a:t>
            </a:r>
            <a:r>
              <a:rPr lang="fr-FR"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15000"/>
              </a:lnSpc>
              <a:buFont typeface="Symbol" panose="05050102010706020507" pitchFamily="18" charset="2"/>
              <a:buChar char=""/>
            </a:pPr>
            <a:r>
              <a:rPr lang="fr-FR"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Q2 : Décrire le graphe obtenu et déterminer l’aire minimale du relevé. </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15000"/>
              </a:lnSpc>
              <a:buFont typeface="Symbol" panose="05050102010706020507" pitchFamily="18" charset="2"/>
              <a:buChar char=""/>
            </a:pPr>
            <a:r>
              <a:rPr lang="fr-FR"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Q3 : Déduire à partir des données du tableau c, la nature du milieu étudié.</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1000"/>
              </a:spcAft>
              <a:buFont typeface="Symbol" panose="05050102010706020507" pitchFamily="18" charset="2"/>
              <a:buChar char=""/>
            </a:pPr>
            <a:r>
              <a:rPr lang="fr-FR"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Q4 : Donner une définition à la notion de l’aire minimale.</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13" name="Picture 12">
            <a:extLst>
              <a:ext uri="{FF2B5EF4-FFF2-40B4-BE49-F238E27FC236}">
                <a16:creationId xmlns:a16="http://schemas.microsoft.com/office/drawing/2014/main" id="{E79F8F12-C92B-4328-B1FC-BCE4B93B4693}"/>
              </a:ext>
            </a:extLst>
          </p:cNvPr>
          <p:cNvPicPr>
            <a:picLocks noChangeAspect="1"/>
          </p:cNvPicPr>
          <p:nvPr/>
        </p:nvPicPr>
        <p:blipFill>
          <a:blip r:embed="rId3"/>
          <a:stretch>
            <a:fillRect/>
          </a:stretch>
        </p:blipFill>
        <p:spPr>
          <a:xfrm>
            <a:off x="777139" y="2454442"/>
            <a:ext cx="4256873" cy="3197041"/>
          </a:xfrm>
          <a:prstGeom prst="rect">
            <a:avLst/>
          </a:prstGeom>
        </p:spPr>
      </p:pic>
    </p:spTree>
    <p:extLst>
      <p:ext uri="{BB962C8B-B14F-4D97-AF65-F5344CB8AC3E}">
        <p14:creationId xmlns:p14="http://schemas.microsoft.com/office/powerpoint/2010/main" val="2633098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3F277A-31DD-4A76-A4B4-50F28DD8B249}"/>
              </a:ext>
            </a:extLst>
          </p:cNvPr>
          <p:cNvPicPr>
            <a:picLocks noChangeAspect="1"/>
          </p:cNvPicPr>
          <p:nvPr/>
        </p:nvPicPr>
        <p:blipFill>
          <a:blip r:embed="rId2"/>
          <a:stretch>
            <a:fillRect/>
          </a:stretch>
        </p:blipFill>
        <p:spPr>
          <a:xfrm>
            <a:off x="617720" y="33080"/>
            <a:ext cx="8762800" cy="2825623"/>
          </a:xfrm>
          <a:prstGeom prst="rect">
            <a:avLst/>
          </a:prstGeom>
        </p:spPr>
      </p:pic>
      <p:sp>
        <p:nvSpPr>
          <p:cNvPr id="7" name="TextBox 6">
            <a:extLst>
              <a:ext uri="{FF2B5EF4-FFF2-40B4-BE49-F238E27FC236}">
                <a16:creationId xmlns:a16="http://schemas.microsoft.com/office/drawing/2014/main" id="{7E281E38-72C1-426C-B6B2-D87A56CADB1B}"/>
              </a:ext>
            </a:extLst>
          </p:cNvPr>
          <p:cNvSpPr txBox="1"/>
          <p:nvPr/>
        </p:nvSpPr>
        <p:spPr>
          <a:xfrm>
            <a:off x="1258503" y="2858703"/>
            <a:ext cx="7904747" cy="390684"/>
          </a:xfrm>
          <a:prstGeom prst="rect">
            <a:avLst/>
          </a:prstGeom>
          <a:noFill/>
        </p:spPr>
        <p:txBody>
          <a:bodyPr wrap="square">
            <a:spAutoFit/>
          </a:bodyPr>
          <a:lstStyle/>
          <a:p>
            <a:pPr algn="ctr">
              <a:lnSpc>
                <a:spcPct val="115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Courbe de la variation du nombre d’espèce végétale en fonction de l’air de relevé</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TextBox 8">
            <a:extLst>
              <a:ext uri="{FF2B5EF4-FFF2-40B4-BE49-F238E27FC236}">
                <a16:creationId xmlns:a16="http://schemas.microsoft.com/office/drawing/2014/main" id="{C611812F-6695-4F2D-BEFD-6DAD3389E984}"/>
              </a:ext>
            </a:extLst>
          </p:cNvPr>
          <p:cNvSpPr txBox="1"/>
          <p:nvPr/>
        </p:nvSpPr>
        <p:spPr>
          <a:xfrm>
            <a:off x="779646" y="3249387"/>
            <a:ext cx="10818795" cy="3876189"/>
          </a:xfrm>
          <a:prstGeom prst="rect">
            <a:avLst/>
          </a:prstGeom>
          <a:noFill/>
        </p:spPr>
        <p:txBody>
          <a:bodyPr wrap="square">
            <a:spAutoFit/>
          </a:bodyPr>
          <a:lstStyle/>
          <a:p>
            <a:pPr>
              <a:lnSpc>
                <a:spcPct val="115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1- Voir tracé</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2- La courbe est ascendante, c’est-à-dire plus l’aire des relevés augmente, plus le nombre des espèces végétales augmente. Puis on constate que la courbe montre un palier à partir de la surface 32 m</a:t>
            </a:r>
            <a:r>
              <a:rPr lang="fr-FR" sz="1800" baseline="30000" dirty="0">
                <a:effectLst/>
                <a:latin typeface="Times New Roman" panose="02020603050405020304" pitchFamily="18" charset="0"/>
                <a:ea typeface="Times New Roman" panose="02020603050405020304" pitchFamily="18" charset="0"/>
                <a:cs typeface="Arial" panose="020B0604020202020204" pitchFamily="34" charset="0"/>
              </a:rPr>
              <a:t>2</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 L'aire minimale d'un relevé correspond est la surface correspondante à l'inflexion de la courbe.</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Donc l’aire minimale = 32 m2 </a:t>
            </a:r>
          </a:p>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3- La nature du milieu étudié : c'est une prairie</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4-  L'aire minimale est la plus petite surface ou sont représentées toutes les espèces végétales du milieu étudié.</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90431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9F7D845-41F6-4649-BAD0-34700BD16073}"/>
              </a:ext>
            </a:extLst>
          </p:cNvPr>
          <p:cNvSpPr txBox="1"/>
          <p:nvPr/>
        </p:nvSpPr>
        <p:spPr>
          <a:xfrm>
            <a:off x="623234" y="297882"/>
            <a:ext cx="10580571" cy="1206997"/>
          </a:xfrm>
          <a:prstGeom prst="rect">
            <a:avLst/>
          </a:prstGeom>
          <a:noFill/>
        </p:spPr>
        <p:txBody>
          <a:bodyPr wrap="square">
            <a:spAutoFit/>
          </a:bodyPr>
          <a:lstStyle/>
          <a:p>
            <a:pPr lvl="1">
              <a:lnSpc>
                <a:spcPct val="150000"/>
              </a:lnSpc>
              <a:spcBef>
                <a:spcPts val="1000"/>
              </a:spcBef>
              <a:tabLst>
                <a:tab pos="678815" algn="l"/>
              </a:tabLst>
            </a:pPr>
            <a:r>
              <a:rPr lang="fr-FR" b="1" dirty="0">
                <a:solidFill>
                  <a:srgbClr val="002060"/>
                </a:solidFill>
                <a:latin typeface="Cambria" panose="02040503050406030204" pitchFamily="18" charset="0"/>
                <a:cs typeface="Times New Roman" panose="02020603050405020304" pitchFamily="18" charset="0"/>
              </a:rPr>
              <a:t>3. Répartition verticale des végétaux : stratification verticale</a:t>
            </a:r>
          </a:p>
          <a:p>
            <a:pPr marR="180340" algn="just">
              <a:lnSpc>
                <a:spcPct val="150000"/>
              </a:lnSpc>
              <a:spcAft>
                <a:spcPts val="1000"/>
              </a:spcAft>
              <a:tabLst>
                <a:tab pos="3401695" algn="ctr"/>
                <a:tab pos="5829300" algn="l"/>
                <a:tab pos="6803390" algn="r"/>
              </a:tabLst>
            </a:pPr>
            <a:r>
              <a:rPr lang="fr-MA" sz="1600" dirty="0">
                <a:effectLst/>
                <a:latin typeface="Times New Roman" panose="02020603050405020304" pitchFamily="18" charset="0"/>
                <a:ea typeface="Times New Roman" panose="02020603050405020304" pitchFamily="18" charset="0"/>
                <a:cs typeface="Arial" panose="020B0604020202020204" pitchFamily="34" charset="0"/>
              </a:rPr>
              <a:t>Dans un peuplement complexe comme la forêt, les végétaux diffèrent les uns des autres, et forment ainsi sur le plan vertical des étages superposées nommés strates</a:t>
            </a:r>
            <a:r>
              <a:rPr lang="es-ES" sz="160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1400" dirty="0">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6" name="Picture 2">
            <a:extLst>
              <a:ext uri="{FF2B5EF4-FFF2-40B4-BE49-F238E27FC236}">
                <a16:creationId xmlns:a16="http://schemas.microsoft.com/office/drawing/2014/main" id="{9DBC68B4-0456-4F77-9E04-C9507A2028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4012" y="1703671"/>
            <a:ext cx="7023435" cy="419661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7A7DD0A-73E7-4857-ADCC-414C1FD518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878" y="1944303"/>
            <a:ext cx="4286250" cy="321483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62C9B5E-659D-4208-BECF-45454B65489D}"/>
              </a:ext>
            </a:extLst>
          </p:cNvPr>
          <p:cNvSpPr txBox="1"/>
          <p:nvPr/>
        </p:nvSpPr>
        <p:spPr>
          <a:xfrm>
            <a:off x="5570621" y="5900286"/>
            <a:ext cx="6097604" cy="456472"/>
          </a:xfrm>
          <a:prstGeom prst="rect">
            <a:avLst/>
          </a:prstGeom>
          <a:noFill/>
        </p:spPr>
        <p:txBody>
          <a:bodyPr wrap="square">
            <a:spAutoFit/>
          </a:bodyPr>
          <a:lstStyle/>
          <a:p>
            <a:pPr lvl="0">
              <a:lnSpc>
                <a:spcPct val="150000"/>
              </a:lnSpc>
              <a:spcBef>
                <a:spcPts val="1000"/>
              </a:spcBef>
            </a:pPr>
            <a:r>
              <a:rPr lang="fr-FR" sz="1800" b="1" i="1"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Stratification verticale des végétaux</a:t>
            </a:r>
            <a:endParaRPr lang="fr-FR" sz="1600" b="1" i="1"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3707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BA6478-FD11-42DA-89DF-0D0ADA9CBF5B}"/>
              </a:ext>
            </a:extLst>
          </p:cNvPr>
          <p:cNvGraphicFramePr>
            <a:graphicFrameLocks noGrp="1"/>
          </p:cNvGraphicFramePr>
          <p:nvPr>
            <p:extLst>
              <p:ext uri="{D42A27DB-BD31-4B8C-83A1-F6EECF244321}">
                <p14:modId xmlns:p14="http://schemas.microsoft.com/office/powerpoint/2010/main" val="3867982374"/>
              </p:ext>
            </p:extLst>
          </p:nvPr>
        </p:nvGraphicFramePr>
        <p:xfrm>
          <a:off x="1386037" y="1058779"/>
          <a:ext cx="9933271" cy="4803006"/>
        </p:xfrm>
        <a:graphic>
          <a:graphicData uri="http://schemas.openxmlformats.org/drawingml/2006/table">
            <a:tbl>
              <a:tblPr firstRow="1" firstCol="1" bandRow="1">
                <a:tableStyleId>{3B4B98B0-60AC-42C2-AFA5-B58CD77FA1E5}</a:tableStyleId>
              </a:tblPr>
              <a:tblGrid>
                <a:gridCol w="1142554">
                  <a:extLst>
                    <a:ext uri="{9D8B030D-6E8A-4147-A177-3AD203B41FA5}">
                      <a16:colId xmlns:a16="http://schemas.microsoft.com/office/drawing/2014/main" val="1636330284"/>
                    </a:ext>
                  </a:extLst>
                </a:gridCol>
                <a:gridCol w="2524672">
                  <a:extLst>
                    <a:ext uri="{9D8B030D-6E8A-4147-A177-3AD203B41FA5}">
                      <a16:colId xmlns:a16="http://schemas.microsoft.com/office/drawing/2014/main" val="1538735857"/>
                    </a:ext>
                  </a:extLst>
                </a:gridCol>
                <a:gridCol w="6266045">
                  <a:extLst>
                    <a:ext uri="{9D8B030D-6E8A-4147-A177-3AD203B41FA5}">
                      <a16:colId xmlns:a16="http://schemas.microsoft.com/office/drawing/2014/main" val="910714907"/>
                    </a:ext>
                  </a:extLst>
                </a:gridCol>
              </a:tblGrid>
              <a:tr h="537650">
                <a:tc>
                  <a:txBody>
                    <a:bodyPr/>
                    <a:lstStyle/>
                    <a:p>
                      <a:pPr marR="180340" algn="ctr">
                        <a:lnSpc>
                          <a:spcPct val="115000"/>
                        </a:lnSpc>
                        <a:spcAft>
                          <a:spcPts val="1000"/>
                        </a:spcAft>
                        <a:tabLst>
                          <a:tab pos="3401695" algn="ctr"/>
                          <a:tab pos="5829300" algn="l"/>
                          <a:tab pos="6803390" algn="r"/>
                        </a:tabLst>
                      </a:pPr>
                      <a:r>
                        <a:rPr lang="fr-FR" sz="1200">
                          <a:effectLst/>
                        </a:rPr>
                        <a:t> </a:t>
                      </a:r>
                      <a:endParaRPr lang="fr-FR"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ctr">
                        <a:lnSpc>
                          <a:spcPct val="115000"/>
                        </a:lnSpc>
                        <a:spcAft>
                          <a:spcPts val="1000"/>
                        </a:spcAft>
                        <a:tabLst>
                          <a:tab pos="3401695" algn="ctr"/>
                          <a:tab pos="5829300" algn="l"/>
                          <a:tab pos="6803390" algn="r"/>
                        </a:tabLst>
                      </a:pPr>
                      <a:r>
                        <a:rPr lang="fr-FR" sz="1800" b="1" dirty="0">
                          <a:effectLst/>
                        </a:rPr>
                        <a:t>Strates végétales</a:t>
                      </a:r>
                      <a:endParaRPr lang="fr-FR"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ctr">
                        <a:lnSpc>
                          <a:spcPct val="115000"/>
                        </a:lnSpc>
                        <a:spcAft>
                          <a:spcPts val="1000"/>
                        </a:spcAft>
                        <a:tabLst>
                          <a:tab pos="3401695" algn="ctr"/>
                          <a:tab pos="5829300" algn="l"/>
                          <a:tab pos="6803390" algn="r"/>
                        </a:tabLst>
                      </a:pPr>
                      <a:r>
                        <a:rPr lang="fr-FR" sz="1800" b="1" dirty="0">
                          <a:effectLst/>
                        </a:rPr>
                        <a:t>Caractéristiques</a:t>
                      </a:r>
                      <a:endParaRPr lang="fr-FR" sz="1600" b="1"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378530496"/>
                  </a:ext>
                </a:extLst>
              </a:tr>
              <a:tr h="773398">
                <a:tc>
                  <a:txBody>
                    <a:bodyPr/>
                    <a:lstStyle/>
                    <a:p>
                      <a:pPr marR="180340" algn="ctr">
                        <a:lnSpc>
                          <a:spcPct val="115000"/>
                        </a:lnSpc>
                        <a:spcAft>
                          <a:spcPts val="1000"/>
                        </a:spcAft>
                        <a:tabLst>
                          <a:tab pos="3401695" algn="ctr"/>
                          <a:tab pos="5829300" algn="l"/>
                          <a:tab pos="6803390" algn="r"/>
                        </a:tabLst>
                      </a:pPr>
                      <a:r>
                        <a:rPr lang="en-US" sz="1200">
                          <a:effectLst/>
                        </a:rPr>
                        <a:t>1</a:t>
                      </a:r>
                      <a:endParaRPr lang="fr-FR"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1" dirty="0">
                          <a:solidFill>
                            <a:srgbClr val="FF0000"/>
                          </a:solidFill>
                          <a:effectLst/>
                        </a:rPr>
                        <a:t>Strate Arborescente </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0" dirty="0">
                          <a:effectLst/>
                        </a:rPr>
                        <a:t>les arbres à </a:t>
                      </a:r>
                      <a:r>
                        <a:rPr lang="fr-FR" sz="1800" b="1" dirty="0">
                          <a:effectLst/>
                        </a:rPr>
                        <a:t>tronc ligneux </a:t>
                      </a:r>
                      <a:r>
                        <a:rPr lang="fr-FR" sz="1800" b="0" dirty="0">
                          <a:effectLst/>
                        </a:rPr>
                        <a:t>dont la </a:t>
                      </a:r>
                      <a:r>
                        <a:rPr lang="fr-FR" sz="1800" b="1" dirty="0">
                          <a:effectLst/>
                        </a:rPr>
                        <a:t>hauteur dépasse 5m </a:t>
                      </a:r>
                      <a:r>
                        <a:rPr lang="fr-FR" sz="1800" b="0" dirty="0">
                          <a:effectLst/>
                        </a:rPr>
                        <a:t>comme le chêne liège</a:t>
                      </a:r>
                      <a:endParaRPr lang="fr-FR" sz="1600" b="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8209803"/>
                  </a:ext>
                </a:extLst>
              </a:tr>
              <a:tr h="773398">
                <a:tc>
                  <a:txBody>
                    <a:bodyPr/>
                    <a:lstStyle/>
                    <a:p>
                      <a:pPr marR="180340" algn="ctr">
                        <a:lnSpc>
                          <a:spcPct val="115000"/>
                        </a:lnSpc>
                        <a:spcAft>
                          <a:spcPts val="1000"/>
                        </a:spcAft>
                        <a:tabLst>
                          <a:tab pos="3401695" algn="ctr"/>
                          <a:tab pos="5829300" algn="l"/>
                          <a:tab pos="6803390" algn="r"/>
                        </a:tabLst>
                      </a:pPr>
                      <a:r>
                        <a:rPr lang="en-US" sz="1200">
                          <a:effectLst/>
                        </a:rPr>
                        <a:t>2</a:t>
                      </a:r>
                      <a:endParaRPr lang="fr-FR"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1" dirty="0">
                          <a:solidFill>
                            <a:srgbClr val="FF0000"/>
                          </a:solidFill>
                          <a:effectLst/>
                        </a:rPr>
                        <a:t>Strate Arbustive </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0" dirty="0">
                          <a:effectLst/>
                        </a:rPr>
                        <a:t>les végétaux </a:t>
                      </a:r>
                      <a:r>
                        <a:rPr lang="fr-FR" sz="1800" b="1" dirty="0">
                          <a:effectLst/>
                        </a:rPr>
                        <a:t>ligneux</a:t>
                      </a:r>
                      <a:r>
                        <a:rPr lang="fr-FR" sz="1800" b="0" dirty="0">
                          <a:effectLst/>
                        </a:rPr>
                        <a:t> sous forme d’arbuste et buisson dont la </a:t>
                      </a:r>
                      <a:r>
                        <a:rPr lang="fr-FR" sz="1800" b="1" dirty="0">
                          <a:effectLst/>
                        </a:rPr>
                        <a:t>hauteur est entre 5m et 1m</a:t>
                      </a:r>
                      <a:r>
                        <a:rPr lang="fr-FR" sz="1800" b="0" dirty="0">
                          <a:effectLst/>
                        </a:rPr>
                        <a:t>comme le mais</a:t>
                      </a:r>
                      <a:endParaRPr lang="fr-FR" sz="1600" b="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027344109"/>
                  </a:ext>
                </a:extLst>
              </a:tr>
              <a:tr h="773398">
                <a:tc>
                  <a:txBody>
                    <a:bodyPr/>
                    <a:lstStyle/>
                    <a:p>
                      <a:pPr marR="180340" algn="ctr">
                        <a:lnSpc>
                          <a:spcPct val="115000"/>
                        </a:lnSpc>
                        <a:spcAft>
                          <a:spcPts val="1000"/>
                        </a:spcAft>
                        <a:tabLst>
                          <a:tab pos="3401695" algn="ctr"/>
                          <a:tab pos="5829300" algn="l"/>
                          <a:tab pos="6803390" algn="r"/>
                        </a:tabLst>
                      </a:pPr>
                      <a:r>
                        <a:rPr lang="en-US" sz="1200">
                          <a:effectLst/>
                        </a:rPr>
                        <a:t>3</a:t>
                      </a:r>
                      <a:endParaRPr lang="fr-FR"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1" dirty="0">
                          <a:solidFill>
                            <a:srgbClr val="FF0000"/>
                          </a:solidFill>
                          <a:effectLst/>
                        </a:rPr>
                        <a:t>Strate Herbacée </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0" dirty="0">
                          <a:effectLst/>
                        </a:rPr>
                        <a:t>les petits végétaux à tige </a:t>
                      </a:r>
                      <a:r>
                        <a:rPr lang="fr-FR" sz="1800" b="1" dirty="0">
                          <a:effectLst/>
                        </a:rPr>
                        <a:t>mou</a:t>
                      </a:r>
                      <a:r>
                        <a:rPr lang="fr-FR" sz="1800" b="0" dirty="0">
                          <a:effectLst/>
                        </a:rPr>
                        <a:t>, de hauteur entre </a:t>
                      </a:r>
                      <a:r>
                        <a:rPr lang="fr-FR" sz="1800" b="1" dirty="0">
                          <a:effectLst/>
                        </a:rPr>
                        <a:t>1m et 5cm </a:t>
                      </a:r>
                      <a:r>
                        <a:rPr lang="fr-FR" sz="1800" b="0" dirty="0">
                          <a:effectLst/>
                        </a:rPr>
                        <a:t>comme les herbes</a:t>
                      </a:r>
                      <a:endParaRPr lang="fr-FR" sz="1600" b="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416567289"/>
                  </a:ext>
                </a:extLst>
              </a:tr>
              <a:tr h="773398">
                <a:tc>
                  <a:txBody>
                    <a:bodyPr/>
                    <a:lstStyle/>
                    <a:p>
                      <a:pPr marR="180340" algn="ctr">
                        <a:lnSpc>
                          <a:spcPct val="115000"/>
                        </a:lnSpc>
                        <a:spcAft>
                          <a:spcPts val="1000"/>
                        </a:spcAft>
                        <a:tabLst>
                          <a:tab pos="3401695" algn="ctr"/>
                          <a:tab pos="5829300" algn="l"/>
                          <a:tab pos="6803390" algn="r"/>
                        </a:tabLst>
                      </a:pPr>
                      <a:r>
                        <a:rPr lang="en-US" sz="1200">
                          <a:effectLst/>
                        </a:rPr>
                        <a:t>4</a:t>
                      </a:r>
                      <a:endParaRPr lang="fr-FR"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1" dirty="0">
                          <a:solidFill>
                            <a:srgbClr val="FF0000"/>
                          </a:solidFill>
                          <a:effectLst/>
                        </a:rPr>
                        <a:t>Strate Muscinale</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0" dirty="0">
                          <a:effectLst/>
                        </a:rPr>
                        <a:t>les petites plantes de hauteur </a:t>
                      </a:r>
                      <a:r>
                        <a:rPr lang="fr-FR" sz="1800" b="1" dirty="0">
                          <a:effectLst/>
                        </a:rPr>
                        <a:t>inférieure à 5 cm </a:t>
                      </a:r>
                      <a:r>
                        <a:rPr lang="fr-FR" sz="1800" b="0" dirty="0">
                          <a:effectLst/>
                        </a:rPr>
                        <a:t>comme les champignons </a:t>
                      </a:r>
                      <a:endParaRPr lang="fr-FR" sz="1600" b="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013188895"/>
                  </a:ext>
                </a:extLst>
              </a:tr>
              <a:tr h="1171764">
                <a:tc>
                  <a:txBody>
                    <a:bodyPr/>
                    <a:lstStyle/>
                    <a:p>
                      <a:pPr marR="180340" algn="ctr">
                        <a:lnSpc>
                          <a:spcPct val="115000"/>
                        </a:lnSpc>
                        <a:spcAft>
                          <a:spcPts val="1000"/>
                        </a:spcAft>
                        <a:tabLst>
                          <a:tab pos="3401695" algn="ctr"/>
                          <a:tab pos="5829300" algn="l"/>
                          <a:tab pos="6803390" algn="r"/>
                        </a:tabLst>
                      </a:pPr>
                      <a:r>
                        <a:rPr lang="en-US" sz="1200">
                          <a:effectLst/>
                        </a:rPr>
                        <a:t>5</a:t>
                      </a:r>
                      <a:endParaRPr lang="fr-FR"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1" dirty="0">
                          <a:solidFill>
                            <a:srgbClr val="FF0000"/>
                          </a:solidFill>
                          <a:effectLst/>
                        </a:rPr>
                        <a:t>Strate Souterraine</a:t>
                      </a:r>
                      <a:endParaRPr lang="fr-FR" sz="1600" b="1"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tc>
                  <a:txBody>
                    <a:bodyPr/>
                    <a:lstStyle/>
                    <a:p>
                      <a:pPr marR="180340" algn="just">
                        <a:lnSpc>
                          <a:spcPct val="115000"/>
                        </a:lnSpc>
                        <a:spcAft>
                          <a:spcPts val="1000"/>
                        </a:spcAft>
                        <a:tabLst>
                          <a:tab pos="3401695" algn="ctr"/>
                          <a:tab pos="5829300" algn="l"/>
                          <a:tab pos="6803390" algn="r"/>
                        </a:tabLst>
                      </a:pPr>
                      <a:r>
                        <a:rPr lang="fr-FR" sz="1800" b="0" dirty="0">
                          <a:effectLst/>
                        </a:rPr>
                        <a:t>des structures végétales souterraines comme les racines, les organes de réserves des plantes (bulbes, tubercules…)</a:t>
                      </a:r>
                      <a:endParaRPr lang="fr-FR" sz="1600" b="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481210824"/>
                  </a:ext>
                </a:extLst>
              </a:tr>
            </a:tbl>
          </a:graphicData>
        </a:graphic>
      </p:graphicFrame>
    </p:spTree>
    <p:extLst>
      <p:ext uri="{BB962C8B-B14F-4D97-AF65-F5344CB8AC3E}">
        <p14:creationId xmlns:p14="http://schemas.microsoft.com/office/powerpoint/2010/main" val="2770367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B2E3DF-AF43-44DE-8C5A-8DAAD8CBF4E5}"/>
              </a:ext>
            </a:extLst>
          </p:cNvPr>
          <p:cNvSpPr txBox="1"/>
          <p:nvPr/>
        </p:nvSpPr>
        <p:spPr>
          <a:xfrm>
            <a:off x="622032" y="358438"/>
            <a:ext cx="10792328" cy="1571584"/>
          </a:xfrm>
          <a:prstGeom prst="rect">
            <a:avLst/>
          </a:prstGeom>
          <a:noFill/>
        </p:spPr>
        <p:txBody>
          <a:bodyPr wrap="square">
            <a:spAutoFit/>
          </a:bodyPr>
          <a:lstStyle/>
          <a:p>
            <a:pPr lvl="1">
              <a:lnSpc>
                <a:spcPct val="150000"/>
              </a:lnSpc>
              <a:spcBef>
                <a:spcPts val="1000"/>
              </a:spcBef>
              <a:tabLst>
                <a:tab pos="678815" algn="l"/>
              </a:tabLst>
            </a:pPr>
            <a:r>
              <a:rPr lang="fr-FR" b="1" dirty="0">
                <a:solidFill>
                  <a:srgbClr val="002060"/>
                </a:solidFill>
                <a:effectLst/>
                <a:latin typeface="Cambria" panose="02040503050406030204" pitchFamily="18" charset="0"/>
                <a:ea typeface="Times New Roman" panose="02020603050405020304" pitchFamily="18" charset="0"/>
                <a:cs typeface="Times New Roman" panose="02020603050405020304" pitchFamily="18" charset="0"/>
              </a:rPr>
              <a:t>4. La répartition horizontale des végétaux </a:t>
            </a:r>
            <a:endParaRPr lang="fr-FR" sz="1600" b="1" dirty="0">
              <a:solidFill>
                <a:srgbClr val="002060"/>
              </a:solidFill>
              <a:effectLst/>
              <a:latin typeface="Cambria" panose="02040503050406030204" pitchFamily="18" charset="0"/>
              <a:ea typeface="Times New Roman" panose="02020603050405020304" pitchFamily="18" charset="0"/>
              <a:cs typeface="Times New Roman" panose="02020603050405020304" pitchFamily="18" charset="0"/>
            </a:endParaRPr>
          </a:p>
          <a:p>
            <a:pPr marR="180340" algn="just">
              <a:lnSpc>
                <a:spcPct val="150000"/>
              </a:lnSpc>
              <a:spcAft>
                <a:spcPts val="1000"/>
              </a:spcAft>
              <a:tabLst>
                <a:tab pos="3401695" algn="ctr"/>
                <a:tab pos="5829300" algn="l"/>
                <a:tab pos="6803390" algn="r"/>
              </a:tabLst>
            </a:pPr>
            <a:r>
              <a:rPr lang="fr-FR" sz="1600" dirty="0">
                <a:effectLst/>
                <a:latin typeface="Times New Roman" panose="02020603050405020304" pitchFamily="18" charset="0"/>
                <a:ea typeface="Times New Roman" panose="02020603050405020304" pitchFamily="18" charset="0"/>
                <a:cs typeface="Arial" panose="020B0604020202020204" pitchFamily="34" charset="0"/>
              </a:rPr>
              <a:t>Pour l’étude de la répartition horizontale des végétaux on utilise la méthode des transects, il s’agit d’étudier les milieux non plus sur une surface donnée mais sur une ligne droite plus ou moins longue, le but c’est de  mettre en évidence les différentes  associations (groupes) végétales. </a:t>
            </a:r>
          </a:p>
        </p:txBody>
      </p:sp>
      <p:sp>
        <p:nvSpPr>
          <p:cNvPr id="8" name="TextBox 7">
            <a:extLst>
              <a:ext uri="{FF2B5EF4-FFF2-40B4-BE49-F238E27FC236}">
                <a16:creationId xmlns:a16="http://schemas.microsoft.com/office/drawing/2014/main" id="{667C8830-517D-4256-AA55-8DD4FB1AC312}"/>
              </a:ext>
            </a:extLst>
          </p:cNvPr>
          <p:cNvSpPr txBox="1"/>
          <p:nvPr/>
        </p:nvSpPr>
        <p:spPr>
          <a:xfrm>
            <a:off x="392230" y="2565407"/>
            <a:ext cx="2774482" cy="2862322"/>
          </a:xfrm>
          <a:prstGeom prst="rect">
            <a:avLst/>
          </a:prstGeom>
          <a:noFill/>
        </p:spPr>
        <p:txBody>
          <a:bodyPr wrap="square">
            <a:spAutoFit/>
          </a:bodyPr>
          <a:lstStyle/>
          <a:p>
            <a:r>
              <a:rPr lang="fr-FR" dirty="0"/>
              <a:t>La forêt de </a:t>
            </a:r>
            <a:r>
              <a:rPr lang="fr-FR" dirty="0" err="1"/>
              <a:t>Mkhinza</a:t>
            </a:r>
            <a:r>
              <a:rPr lang="fr-FR" dirty="0"/>
              <a:t> est située près du Oued </a:t>
            </a:r>
            <a:r>
              <a:rPr lang="fr-FR" dirty="0" err="1"/>
              <a:t>Akrach</a:t>
            </a:r>
            <a:r>
              <a:rPr lang="fr-FR" dirty="0"/>
              <a:t>, elle est caractérisée par une grande </a:t>
            </a:r>
            <a:r>
              <a:rPr lang="fr-FR" dirty="0" err="1"/>
              <a:t>biodivirsité</a:t>
            </a:r>
            <a:r>
              <a:rPr lang="fr-FR" dirty="0"/>
              <a:t>. Le Document ci- contre représente la répartition des végétaux de la forêt </a:t>
            </a:r>
            <a:r>
              <a:rPr lang="fr-FR" dirty="0" err="1"/>
              <a:t>Mkhinza</a:t>
            </a:r>
            <a:r>
              <a:rPr lang="fr-FR" dirty="0"/>
              <a:t> sur un profil topographique réalisé dans le site étudié    (</a:t>
            </a:r>
            <a:r>
              <a:rPr lang="fr-FR" dirty="0">
                <a:solidFill>
                  <a:srgbClr val="FF0000"/>
                </a:solidFill>
              </a:rPr>
              <a:t>DOC 3P14)</a:t>
            </a:r>
          </a:p>
        </p:txBody>
      </p:sp>
      <p:pic>
        <p:nvPicPr>
          <p:cNvPr id="10" name="Picture 9">
            <a:extLst>
              <a:ext uri="{FF2B5EF4-FFF2-40B4-BE49-F238E27FC236}">
                <a16:creationId xmlns:a16="http://schemas.microsoft.com/office/drawing/2014/main" id="{15EAA7C8-3F1B-4DF7-BC6E-DB5E750D8386}"/>
              </a:ext>
            </a:extLst>
          </p:cNvPr>
          <p:cNvPicPr>
            <a:picLocks noChangeAspect="1"/>
          </p:cNvPicPr>
          <p:nvPr/>
        </p:nvPicPr>
        <p:blipFill>
          <a:blip r:embed="rId2"/>
          <a:stretch>
            <a:fillRect/>
          </a:stretch>
        </p:blipFill>
        <p:spPr>
          <a:xfrm>
            <a:off x="3373655" y="1968122"/>
            <a:ext cx="8277225" cy="3847009"/>
          </a:xfrm>
          <a:prstGeom prst="rect">
            <a:avLst/>
          </a:prstGeom>
        </p:spPr>
      </p:pic>
      <p:sp>
        <p:nvSpPr>
          <p:cNvPr id="12" name="TextBox 11">
            <a:extLst>
              <a:ext uri="{FF2B5EF4-FFF2-40B4-BE49-F238E27FC236}">
                <a16:creationId xmlns:a16="http://schemas.microsoft.com/office/drawing/2014/main" id="{B6501495-D5CC-43C2-BCDC-19D6482A803E}"/>
              </a:ext>
            </a:extLst>
          </p:cNvPr>
          <p:cNvSpPr txBox="1"/>
          <p:nvPr/>
        </p:nvSpPr>
        <p:spPr>
          <a:xfrm>
            <a:off x="709863" y="5853231"/>
            <a:ext cx="9079030" cy="646331"/>
          </a:xfrm>
          <a:prstGeom prst="rect">
            <a:avLst/>
          </a:prstGeom>
          <a:noFill/>
        </p:spPr>
        <p:txBody>
          <a:bodyPr wrap="square">
            <a:spAutoFit/>
          </a:bodyPr>
          <a:lstStyle/>
          <a:p>
            <a:pPr marL="342900" indent="-342900">
              <a:buAutoNum type="arabicPeriod"/>
            </a:pPr>
            <a:r>
              <a:rPr lang="fr-FR" b="1" dirty="0">
                <a:solidFill>
                  <a:srgbClr val="FF0000"/>
                </a:solidFill>
              </a:rPr>
              <a:t>Décrire la répartition des végétaux dans la forêt </a:t>
            </a:r>
            <a:r>
              <a:rPr lang="fr-FR" b="1" dirty="0" err="1">
                <a:solidFill>
                  <a:srgbClr val="FF0000"/>
                </a:solidFill>
              </a:rPr>
              <a:t>mkhinza</a:t>
            </a:r>
            <a:r>
              <a:rPr lang="fr-FR" b="1" dirty="0">
                <a:solidFill>
                  <a:srgbClr val="FF0000"/>
                </a:solidFill>
              </a:rPr>
              <a:t>. </a:t>
            </a:r>
          </a:p>
          <a:p>
            <a:pPr marL="342900" indent="-342900">
              <a:buAutoNum type="arabicPeriod"/>
            </a:pPr>
            <a:r>
              <a:rPr lang="fr-FR" b="1" dirty="0">
                <a:solidFill>
                  <a:srgbClr val="FF0000"/>
                </a:solidFill>
              </a:rPr>
              <a:t> Proposer des hypothèses expliquant la répartition des végétaux dans la forêt </a:t>
            </a:r>
            <a:r>
              <a:rPr lang="fr-FR" b="1" dirty="0" err="1">
                <a:solidFill>
                  <a:srgbClr val="FF0000"/>
                </a:solidFill>
              </a:rPr>
              <a:t>mkhinza</a:t>
            </a:r>
            <a:r>
              <a:rPr lang="fr-FR" b="1" dirty="0">
                <a:solidFill>
                  <a:srgbClr val="FF0000"/>
                </a:solidFill>
              </a:rPr>
              <a:t>.</a:t>
            </a:r>
          </a:p>
        </p:txBody>
      </p:sp>
      <p:sp>
        <p:nvSpPr>
          <p:cNvPr id="14" name="TextBox 13">
            <a:extLst>
              <a:ext uri="{FF2B5EF4-FFF2-40B4-BE49-F238E27FC236}">
                <a16:creationId xmlns:a16="http://schemas.microsoft.com/office/drawing/2014/main" id="{7CF4B715-7BF6-4789-8A8B-69CC5868B8E1}"/>
              </a:ext>
            </a:extLst>
          </p:cNvPr>
          <p:cNvSpPr txBox="1"/>
          <p:nvPr/>
        </p:nvSpPr>
        <p:spPr>
          <a:xfrm>
            <a:off x="324853" y="2004777"/>
            <a:ext cx="6097604" cy="369332"/>
          </a:xfrm>
          <a:prstGeom prst="rect">
            <a:avLst/>
          </a:prstGeom>
          <a:noFill/>
        </p:spPr>
        <p:txBody>
          <a:bodyPr wrap="square">
            <a:spAutoFit/>
          </a:bodyPr>
          <a:lstStyle/>
          <a:p>
            <a:r>
              <a:rPr lang="fr-FR" b="1" i="1" dirty="0">
                <a:solidFill>
                  <a:srgbClr val="4F81BD"/>
                </a:solidFill>
                <a:latin typeface="Cambria" panose="02040503050406030204" pitchFamily="18" charset="0"/>
                <a:cs typeface="Times New Roman" panose="02020603050405020304" pitchFamily="18" charset="0"/>
              </a:rPr>
              <a:t>A. Dans un milieu forestier</a:t>
            </a:r>
          </a:p>
        </p:txBody>
      </p:sp>
    </p:spTree>
    <p:extLst>
      <p:ext uri="{BB962C8B-B14F-4D97-AF65-F5344CB8AC3E}">
        <p14:creationId xmlns:p14="http://schemas.microsoft.com/office/powerpoint/2010/main" val="542808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C953F37-3439-4906-9B82-4B42C75DB3FD}"/>
              </a:ext>
            </a:extLst>
          </p:cNvPr>
          <p:cNvSpPr txBox="1"/>
          <p:nvPr/>
        </p:nvSpPr>
        <p:spPr>
          <a:xfrm>
            <a:off x="565483" y="954837"/>
            <a:ext cx="10185935" cy="4661276"/>
          </a:xfrm>
          <a:prstGeom prst="rect">
            <a:avLst/>
          </a:prstGeom>
          <a:noFill/>
        </p:spPr>
        <p:txBody>
          <a:bodyPr wrap="square">
            <a:spAutoFit/>
          </a:bodyPr>
          <a:lstStyle/>
          <a:p>
            <a:pPr algn="just">
              <a:lnSpc>
                <a:spcPct val="150000"/>
              </a:lnSpc>
            </a:pPr>
            <a:r>
              <a:rPr lang="fr-FR" sz="2000" b="1" dirty="0"/>
              <a:t>1</a:t>
            </a:r>
            <a:r>
              <a:rPr lang="fr-FR" sz="2000" dirty="0"/>
              <a:t>. D'après le document 4, On remarque que les végétaux sont repartis différemment le long de la forêt de M’</a:t>
            </a:r>
            <a:r>
              <a:rPr lang="fr-FR" sz="2000" dirty="0" err="1"/>
              <a:t>khinza</a:t>
            </a:r>
            <a:r>
              <a:rPr lang="fr-FR" sz="2000" dirty="0"/>
              <a:t>, par exemple les arbres d'Eucalyptus se trouve uniquement à l'West-nord West de la forêt loin de Oued </a:t>
            </a:r>
            <a:r>
              <a:rPr lang="fr-FR" sz="2000" dirty="0" err="1"/>
              <a:t>Akrach</a:t>
            </a:r>
            <a:r>
              <a:rPr lang="fr-FR" sz="2000" dirty="0"/>
              <a:t> qui caractérise par ces propres végétaux. </a:t>
            </a:r>
          </a:p>
          <a:p>
            <a:pPr algn="just">
              <a:lnSpc>
                <a:spcPct val="150000"/>
              </a:lnSpc>
            </a:pPr>
            <a:r>
              <a:rPr lang="fr-FR" sz="2000" b="1" dirty="0"/>
              <a:t>2</a:t>
            </a:r>
            <a:r>
              <a:rPr lang="fr-FR" sz="2000" dirty="0"/>
              <a:t>. On peut expliquer la répartition horizontale des végétaux dans la forêt M’</a:t>
            </a:r>
            <a:r>
              <a:rPr lang="fr-FR" sz="2000" dirty="0" err="1"/>
              <a:t>khinza</a:t>
            </a:r>
            <a:r>
              <a:rPr lang="fr-FR" sz="2000" dirty="0"/>
              <a:t> par plusieurs facteurs possibles: </a:t>
            </a:r>
          </a:p>
          <a:p>
            <a:pPr marL="285750" indent="-285750" algn="just">
              <a:lnSpc>
                <a:spcPct val="150000"/>
              </a:lnSpc>
              <a:buFont typeface="Wingdings" panose="05000000000000000000" pitchFamily="2" charset="2"/>
              <a:buChar char="v"/>
            </a:pPr>
            <a:r>
              <a:rPr lang="fr-FR" sz="2000" b="1" dirty="0">
                <a:solidFill>
                  <a:srgbClr val="FF0000"/>
                </a:solidFill>
              </a:rPr>
              <a:t>Le climat. </a:t>
            </a:r>
          </a:p>
          <a:p>
            <a:pPr marL="285750" indent="-285750" algn="just">
              <a:lnSpc>
                <a:spcPct val="150000"/>
              </a:lnSpc>
              <a:buFont typeface="Wingdings" panose="05000000000000000000" pitchFamily="2" charset="2"/>
              <a:buChar char="v"/>
            </a:pPr>
            <a:r>
              <a:rPr lang="fr-FR" sz="2000" b="1" dirty="0">
                <a:solidFill>
                  <a:srgbClr val="FF0000"/>
                </a:solidFill>
              </a:rPr>
              <a:t> La nature du sol. </a:t>
            </a:r>
          </a:p>
          <a:p>
            <a:pPr marL="285750" indent="-285750" algn="just">
              <a:lnSpc>
                <a:spcPct val="150000"/>
              </a:lnSpc>
              <a:buFont typeface="Wingdings" panose="05000000000000000000" pitchFamily="2" charset="2"/>
              <a:buChar char="v"/>
            </a:pPr>
            <a:r>
              <a:rPr lang="fr-FR" sz="2000" b="1" dirty="0">
                <a:solidFill>
                  <a:srgbClr val="FF0000"/>
                </a:solidFill>
              </a:rPr>
              <a:t> La présence de l’eau. </a:t>
            </a:r>
          </a:p>
          <a:p>
            <a:pPr marL="285750" indent="-285750" algn="just">
              <a:lnSpc>
                <a:spcPct val="150000"/>
              </a:lnSpc>
              <a:buFont typeface="Wingdings" panose="05000000000000000000" pitchFamily="2" charset="2"/>
              <a:buChar char="v"/>
            </a:pPr>
            <a:r>
              <a:rPr lang="fr-FR" sz="2000" b="1" dirty="0">
                <a:solidFill>
                  <a:srgbClr val="FF0000"/>
                </a:solidFill>
              </a:rPr>
              <a:t>La concurrence entre les végétaux. </a:t>
            </a:r>
          </a:p>
          <a:p>
            <a:pPr marL="285750" indent="-285750" algn="just">
              <a:lnSpc>
                <a:spcPct val="150000"/>
              </a:lnSpc>
              <a:buFont typeface="Wingdings" panose="05000000000000000000" pitchFamily="2" charset="2"/>
              <a:buChar char="v"/>
            </a:pPr>
            <a:r>
              <a:rPr lang="fr-FR" sz="2000" b="1" dirty="0">
                <a:solidFill>
                  <a:srgbClr val="FF0000"/>
                </a:solidFill>
              </a:rPr>
              <a:t>Les toxiques sécrétés par quelques végétaux (ex: l'eucalyptus</a:t>
            </a:r>
            <a:r>
              <a:rPr lang="fr-FR" sz="2000" dirty="0"/>
              <a:t>) </a:t>
            </a:r>
          </a:p>
        </p:txBody>
      </p:sp>
    </p:spTree>
    <p:extLst>
      <p:ext uri="{BB962C8B-B14F-4D97-AF65-F5344CB8AC3E}">
        <p14:creationId xmlns:p14="http://schemas.microsoft.com/office/powerpoint/2010/main" val="3701844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3069C7-49D3-4721-9EBD-E811A45FED50}"/>
              </a:ext>
            </a:extLst>
          </p:cNvPr>
          <p:cNvSpPr txBox="1"/>
          <p:nvPr/>
        </p:nvSpPr>
        <p:spPr>
          <a:xfrm>
            <a:off x="709863" y="387578"/>
            <a:ext cx="6097604" cy="383759"/>
          </a:xfrm>
          <a:prstGeom prst="rect">
            <a:avLst/>
          </a:prstGeom>
          <a:noFill/>
        </p:spPr>
        <p:txBody>
          <a:bodyPr wrap="square">
            <a:spAutoFit/>
          </a:bodyPr>
          <a:lstStyle/>
          <a:p>
            <a:pPr marL="342900" lvl="0" indent="-342900">
              <a:lnSpc>
                <a:spcPct val="115000"/>
              </a:lnSpc>
              <a:spcBef>
                <a:spcPts val="1000"/>
              </a:spcBef>
              <a:buFont typeface="+mj-lt"/>
              <a:buAutoNum type="alphaLcPeriod"/>
            </a:pPr>
            <a:r>
              <a:rPr lang="fr-FR" sz="1800" b="1" i="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Dans un milieu aquatique</a:t>
            </a:r>
            <a:endParaRPr lang="fr-FR" sz="1600" b="1" i="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6" name="Image 75">
            <a:extLst>
              <a:ext uri="{FF2B5EF4-FFF2-40B4-BE49-F238E27FC236}">
                <a16:creationId xmlns:a16="http://schemas.microsoft.com/office/drawing/2014/main" id="{67831027-D461-4FD3-A4C9-FE6DBBD40FF9}"/>
              </a:ext>
            </a:extLst>
          </p:cNvPr>
          <p:cNvPicPr>
            <a:picLocks noChangeAspect="1"/>
          </p:cNvPicPr>
          <p:nvPr/>
        </p:nvPicPr>
        <p:blipFill>
          <a:blip r:embed="rId2" cstate="print"/>
          <a:srcRect l="29184" t="40471" r="33005" b="23550"/>
          <a:stretch>
            <a:fillRect/>
          </a:stretch>
        </p:blipFill>
        <p:spPr bwMode="auto">
          <a:xfrm>
            <a:off x="709863" y="771337"/>
            <a:ext cx="10433784" cy="3240205"/>
          </a:xfrm>
          <a:prstGeom prst="rect">
            <a:avLst/>
          </a:prstGeom>
          <a:noFill/>
          <a:ln w="9525">
            <a:noFill/>
            <a:miter lim="800000"/>
            <a:headEnd/>
            <a:tailEnd/>
          </a:ln>
        </p:spPr>
      </p:pic>
      <p:sp>
        <p:nvSpPr>
          <p:cNvPr id="8" name="TextBox 7">
            <a:extLst>
              <a:ext uri="{FF2B5EF4-FFF2-40B4-BE49-F238E27FC236}">
                <a16:creationId xmlns:a16="http://schemas.microsoft.com/office/drawing/2014/main" id="{BE44E88E-5875-4073-8FD2-C9AD2BA56728}"/>
              </a:ext>
            </a:extLst>
          </p:cNvPr>
          <p:cNvSpPr txBox="1"/>
          <p:nvPr/>
        </p:nvSpPr>
        <p:spPr>
          <a:xfrm>
            <a:off x="635269" y="4011542"/>
            <a:ext cx="11328934" cy="1966372"/>
          </a:xfrm>
          <a:prstGeom prst="rect">
            <a:avLst/>
          </a:prstGeom>
          <a:noFill/>
        </p:spPr>
        <p:txBody>
          <a:bodyPr wrap="square">
            <a:spAutoFit/>
          </a:bodyPr>
          <a:lstStyle/>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Dans le Daya de sida </a:t>
            </a:r>
            <a:r>
              <a:rPr lang="fr-FR" sz="1800" dirty="0" err="1">
                <a:effectLst/>
                <a:latin typeface="Times New Roman" panose="02020603050405020304" pitchFamily="18" charset="0"/>
                <a:ea typeface="Times New Roman" panose="02020603050405020304" pitchFamily="18" charset="0"/>
                <a:cs typeface="Arial" panose="020B0604020202020204" pitchFamily="34" charset="0"/>
              </a:rPr>
              <a:t>boughaba</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 on trouve différents types de plantes: </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     - Des plantes de type </a:t>
            </a: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hydrophytes</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 : végétaux aquatiques totalement immergées dans l’eau durant l'année. </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     - Des plantes de type </a:t>
            </a: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hélophytes</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 : ce sont des plantes semi-aquatiques qui ont, durant une grande partie de l'année, les racines dans l'eau, et les tiges, les feuilles et les fleurs hors de l'eau.</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32174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947C729-CB34-47C0-9D16-2FF7ABECB26A}"/>
              </a:ext>
            </a:extLst>
          </p:cNvPr>
          <p:cNvSpPr txBox="1"/>
          <p:nvPr/>
        </p:nvSpPr>
        <p:spPr>
          <a:xfrm>
            <a:off x="320842" y="303904"/>
            <a:ext cx="11550316" cy="6601807"/>
          </a:xfrm>
          <a:prstGeom prst="rect">
            <a:avLst/>
          </a:prstGeom>
          <a:noFill/>
        </p:spPr>
        <p:txBody>
          <a:bodyPr wrap="square">
            <a:spAutoFit/>
          </a:bodyPr>
          <a:lstStyle/>
          <a:p>
            <a:pPr algn="ctr">
              <a:lnSpc>
                <a:spcPct val="115000"/>
              </a:lnSpc>
              <a:spcBef>
                <a:spcPts val="2400"/>
              </a:spcBef>
            </a:pPr>
            <a:r>
              <a:rPr lang="fr-FR" sz="2000" b="1" i="1" kern="0" dirty="0">
                <a:solidFill>
                  <a:srgbClr val="FF0000"/>
                </a:solidFill>
                <a:latin typeface="Cambria" panose="02040503050406030204" pitchFamily="18" charset="0"/>
                <a:ea typeface="Times New Roman" panose="02020603050405020304" pitchFamily="18" charset="0"/>
                <a:cs typeface="Times New Roman" panose="02020603050405020304" pitchFamily="18" charset="0"/>
              </a:rPr>
              <a:t>ACTIVITE 3: Exploitation des données statistiques des végétaux collectées au cours  de la sortie écologique</a:t>
            </a:r>
            <a:endParaRPr lang="fr-FR" sz="1600" i="1" dirty="0">
              <a:solidFill>
                <a:srgbClr val="FF0000"/>
              </a:solidFill>
              <a:latin typeface="Calibri" panose="020F0502020204030204" pitchFamily="34" charset="0"/>
              <a:ea typeface="Times New Roman" panose="02020603050405020304" pitchFamily="18" charset="0"/>
              <a:cs typeface="Arial" panose="020B0604020202020204" pitchFamily="34" charset="0"/>
            </a:endParaRPr>
          </a:p>
          <a:p>
            <a:pPr marR="180340" algn="just">
              <a:lnSpc>
                <a:spcPct val="150000"/>
              </a:lnSpc>
              <a:spcBef>
                <a:spcPts val="600"/>
              </a:spcBef>
              <a:spcAft>
                <a:spcPts val="1000"/>
              </a:spcAft>
              <a:tabLst>
                <a:tab pos="3401695" algn="ctr"/>
                <a:tab pos="5829300" algn="l"/>
                <a:tab pos="6803390" algn="r"/>
              </a:tabLst>
            </a:pPr>
            <a:r>
              <a:rPr lang="fr-FR" dirty="0">
                <a:latin typeface="Times New Roman" panose="02020603050405020304" pitchFamily="18" charset="0"/>
                <a:cs typeface="Times New Roman" panose="02020603050405020304" pitchFamily="18" charset="0"/>
              </a:rPr>
              <a:t>Les résultats obtenus au cours de la sortie écologique surtout les données statistiques de l'inventaire des végétaux, nécessitent une exploitation pour déterminer les caractéristiques de ces êtres vivants et leur milieu. </a:t>
            </a:r>
          </a:p>
          <a:p>
            <a:pPr marR="180340" algn="just">
              <a:spcBef>
                <a:spcPts val="600"/>
              </a:spcBef>
              <a:spcAft>
                <a:spcPts val="1000"/>
              </a:spcAft>
              <a:tabLst>
                <a:tab pos="3401695" algn="ctr"/>
                <a:tab pos="5829300" algn="l"/>
                <a:tab pos="6803390" algn="r"/>
              </a:tabLst>
            </a:pPr>
            <a:r>
              <a:rPr lang="fr-FR" sz="1800" b="1"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Comment exploiter les données collectées au cours de la sortie écologique ?</a:t>
            </a:r>
          </a:p>
          <a:p>
            <a:pPr marR="180340" algn="just">
              <a:spcBef>
                <a:spcPts val="600"/>
              </a:spcBef>
              <a:spcAft>
                <a:spcPts val="1000"/>
              </a:spcAft>
              <a:tabLst>
                <a:tab pos="3401695" algn="ctr"/>
                <a:tab pos="5829300" algn="l"/>
                <a:tab pos="6803390" algn="r"/>
              </a:tabLst>
            </a:pPr>
            <a:r>
              <a:rPr lang="fr-FR" sz="1800" b="1"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1. A</a:t>
            </a:r>
            <a:r>
              <a:rPr lang="fr-FR" b="1" dirty="0">
                <a:solidFill>
                  <a:srgbClr val="0070C0"/>
                </a:solidFill>
                <a:latin typeface="Times New Roman" panose="02020603050405020304" pitchFamily="18" charset="0"/>
                <a:ea typeface="Times New Roman" panose="02020603050405020304" pitchFamily="18" charset="0"/>
                <a:cs typeface="Arial" panose="020B0604020202020204" pitchFamily="34" charset="0"/>
              </a:rPr>
              <a:t>bondance - dominance</a:t>
            </a:r>
            <a:r>
              <a:rPr lang="fr-FR" dirty="0"/>
              <a:t>(</a:t>
            </a:r>
            <a:r>
              <a:rPr lang="fr-FR" b="1" dirty="0">
                <a:solidFill>
                  <a:srgbClr val="00B050"/>
                </a:solidFill>
              </a:rPr>
              <a:t>doc 4 p20</a:t>
            </a:r>
            <a:r>
              <a:rPr lang="fr-FR" dirty="0"/>
              <a:t>)</a:t>
            </a:r>
            <a:endParaRPr lang="fr-FR" sz="1800" b="1"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a:p>
            <a:pPr marL="285750" marR="180340" indent="-285750" algn="just">
              <a:spcBef>
                <a:spcPts val="600"/>
              </a:spcBef>
              <a:spcAft>
                <a:spcPts val="1000"/>
              </a:spcAft>
              <a:buFont typeface="Wingdings" panose="05000000000000000000" pitchFamily="2" charset="2"/>
              <a:buChar char="v"/>
              <a:tabLst>
                <a:tab pos="3401695" algn="ctr"/>
                <a:tab pos="5829300" algn="l"/>
                <a:tab pos="6803390" algn="r"/>
              </a:tabLst>
            </a:pPr>
            <a:r>
              <a:rPr lang="fr-FR" b="1" dirty="0">
                <a:solidFill>
                  <a:srgbClr val="C00000"/>
                </a:solidFill>
              </a:rPr>
              <a:t>L’abondance </a:t>
            </a:r>
            <a:r>
              <a:rPr lang="fr-FR" dirty="0"/>
              <a:t>: </a:t>
            </a:r>
          </a:p>
          <a:p>
            <a:pPr marL="285750" marR="180340" indent="-285750" algn="just">
              <a:spcBef>
                <a:spcPts val="600"/>
              </a:spcBef>
              <a:spcAft>
                <a:spcPts val="1000"/>
              </a:spcAft>
              <a:buFont typeface="Wingdings" panose="05000000000000000000" pitchFamily="2" charset="2"/>
              <a:buChar char="v"/>
              <a:tabLst>
                <a:tab pos="3401695" algn="ctr"/>
                <a:tab pos="5829300" algn="l"/>
                <a:tab pos="6803390" algn="r"/>
              </a:tabLst>
            </a:pPr>
            <a:r>
              <a:rPr lang="fr-FR" dirty="0"/>
              <a:t>L'abondance exprime le nombre d'individus d'une espèce présente dans une unité de surface.</a:t>
            </a:r>
          </a:p>
          <a:p>
            <a:pPr marL="285750" marR="180340" indent="-285750" algn="just">
              <a:spcBef>
                <a:spcPts val="600"/>
              </a:spcBef>
              <a:spcAft>
                <a:spcPts val="1000"/>
              </a:spcAft>
              <a:buFont typeface="Wingdings" panose="05000000000000000000" pitchFamily="2" charset="2"/>
              <a:buChar char="v"/>
              <a:tabLst>
                <a:tab pos="3401695" algn="ctr"/>
                <a:tab pos="5829300" algn="l"/>
                <a:tab pos="6803390" algn="r"/>
              </a:tabLst>
            </a:pPr>
            <a:r>
              <a:rPr lang="fr-FR" b="1" dirty="0">
                <a:solidFill>
                  <a:srgbClr val="C00000"/>
                </a:solidFill>
              </a:rPr>
              <a:t> La dominance </a:t>
            </a:r>
            <a:r>
              <a:rPr lang="fr-FR" dirty="0"/>
              <a:t>:</a:t>
            </a:r>
          </a:p>
          <a:p>
            <a:pPr marR="180340" algn="just">
              <a:spcBef>
                <a:spcPts val="600"/>
              </a:spcBef>
              <a:spcAft>
                <a:spcPts val="1000"/>
              </a:spcAft>
              <a:tabLst>
                <a:tab pos="3401695" algn="ctr"/>
                <a:tab pos="5829300" algn="l"/>
                <a:tab pos="6803390" algn="r"/>
              </a:tabLst>
            </a:pPr>
            <a:r>
              <a:rPr lang="fr-FR" dirty="0"/>
              <a:t> La dominance représente le recouvrement de l'ensemble des individus d'une espèce donnée, comme la projection verticale de leur appareil végétatif aérien sur le sol.</a:t>
            </a:r>
          </a:p>
          <a:p>
            <a:pPr marL="285750" marR="180340" indent="-285750" algn="just">
              <a:spcBef>
                <a:spcPts val="600"/>
              </a:spcBef>
              <a:spcAft>
                <a:spcPts val="1000"/>
              </a:spcAft>
              <a:buFont typeface="Wingdings" panose="05000000000000000000" pitchFamily="2" charset="2"/>
              <a:buChar char="v"/>
              <a:tabLst>
                <a:tab pos="3401695" algn="ctr"/>
                <a:tab pos="5829300" algn="l"/>
                <a:tab pos="6803390" algn="r"/>
              </a:tabLst>
            </a:pPr>
            <a:r>
              <a:rPr lang="fr-FR" b="1" dirty="0">
                <a:solidFill>
                  <a:srgbClr val="C00000"/>
                </a:solidFill>
              </a:rPr>
              <a:t>L'abondance-dominance : </a:t>
            </a:r>
          </a:p>
          <a:p>
            <a:pPr marR="180340" algn="just">
              <a:spcBef>
                <a:spcPts val="600"/>
              </a:spcBef>
              <a:spcAft>
                <a:spcPts val="1000"/>
              </a:spcAft>
              <a:tabLst>
                <a:tab pos="3401695" algn="ctr"/>
                <a:tab pos="5829300" algn="l"/>
                <a:tab pos="6803390" algn="r"/>
              </a:tabLst>
            </a:pPr>
            <a:r>
              <a:rPr lang="fr-FR" dirty="0"/>
              <a:t>L'abondance-dominance est un coefficient crée par « Braun-Blanquet » pour étudier la végétation. Il associe les concepts d'abondance et de dominance. </a:t>
            </a:r>
            <a:endParaRPr lang="fr-FR" sz="1800" b="1"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a:p>
            <a:pPr marR="180340" algn="just">
              <a:spcBef>
                <a:spcPts val="600"/>
              </a:spcBef>
              <a:spcAft>
                <a:spcPts val="1000"/>
              </a:spcAft>
              <a:tabLst>
                <a:tab pos="3401695" algn="ctr"/>
                <a:tab pos="5829300" algn="l"/>
                <a:tab pos="6803390" algn="r"/>
              </a:tabLst>
            </a:pPr>
            <a:endParaRPr lang="fr-FR" sz="1800" b="1" dirty="0">
              <a:solidFill>
                <a:srgbClr val="00B050"/>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6562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731BA7-9699-4BBF-9CE9-0763EB1A0961}"/>
              </a:ext>
            </a:extLst>
          </p:cNvPr>
          <p:cNvPicPr>
            <a:picLocks noChangeAspect="1"/>
          </p:cNvPicPr>
          <p:nvPr/>
        </p:nvPicPr>
        <p:blipFill>
          <a:blip r:embed="rId2"/>
          <a:stretch>
            <a:fillRect/>
          </a:stretch>
        </p:blipFill>
        <p:spPr>
          <a:xfrm>
            <a:off x="474043" y="760396"/>
            <a:ext cx="11451657" cy="5197642"/>
          </a:xfrm>
          <a:prstGeom prst="rect">
            <a:avLst/>
          </a:prstGeom>
        </p:spPr>
      </p:pic>
    </p:spTree>
    <p:extLst>
      <p:ext uri="{BB962C8B-B14F-4D97-AF65-F5344CB8AC3E}">
        <p14:creationId xmlns:p14="http://schemas.microsoft.com/office/powerpoint/2010/main" val="699820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D1EF25-7936-4ADF-87CA-4D55F1F1007C}"/>
              </a:ext>
            </a:extLst>
          </p:cNvPr>
          <p:cNvPicPr>
            <a:picLocks noChangeAspect="1"/>
          </p:cNvPicPr>
          <p:nvPr/>
        </p:nvPicPr>
        <p:blipFill>
          <a:blip r:embed="rId2"/>
          <a:stretch>
            <a:fillRect/>
          </a:stretch>
        </p:blipFill>
        <p:spPr>
          <a:xfrm>
            <a:off x="654868" y="962527"/>
            <a:ext cx="10597064" cy="4119612"/>
          </a:xfrm>
          <a:prstGeom prst="rect">
            <a:avLst/>
          </a:prstGeom>
        </p:spPr>
      </p:pic>
    </p:spTree>
    <p:extLst>
      <p:ext uri="{BB962C8B-B14F-4D97-AF65-F5344CB8AC3E}">
        <p14:creationId xmlns:p14="http://schemas.microsoft.com/office/powerpoint/2010/main" val="1852406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4D0D0F7C-7345-497D-8F1E-D9670DF3BE4D}"/>
              </a:ext>
            </a:extLst>
          </p:cNvPr>
          <p:cNvSpPr>
            <a:spLocks noChangeArrowheads="1"/>
          </p:cNvSpPr>
          <p:nvPr/>
        </p:nvSpPr>
        <p:spPr bwMode="auto">
          <a:xfrm>
            <a:off x="105878" y="407179"/>
            <a:ext cx="10347158" cy="451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056" tIns="126960" rIns="91440" bIns="45720" numCol="1" anchor="ctr" anchorCtr="0" compatLnSpc="1">
            <a:prstTxWarp prst="textNoShape">
              <a:avLst/>
            </a:prstTxWarp>
            <a:spAutoFit/>
          </a:bodyPr>
          <a:lstStyle>
            <a:lvl1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1pPr>
            <a:lvl2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2pPr>
            <a:lvl3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3pPr>
            <a:lvl4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4pPr>
            <a:lvl5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5pPr>
            <a:lvl6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6pPr>
            <a:lvl7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7pPr>
            <a:lvl8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8pPr>
            <a:lvl9pPr eaLnBrk="0" fontAlgn="base" hangingPunct="0">
              <a:spcBef>
                <a:spcPct val="0"/>
              </a:spcBef>
              <a:spcAft>
                <a:spcPct val="0"/>
              </a:spcAft>
              <a:tabLst>
                <a:tab pos="3402013" algn="ctr"/>
                <a:tab pos="5829300" algn="l"/>
                <a:tab pos="6804025" algn="r"/>
              </a:tabLst>
              <a:defRPr>
                <a:solidFill>
                  <a:schemeClr val="tx1"/>
                </a:solidFill>
                <a:latin typeface="Arial" panose="020B0604020202020204" pitchFamily="34" charset="0"/>
              </a:defRPr>
            </a:lvl9pPr>
          </a:lstStyle>
          <a:p>
            <a:pPr marL="457200" marR="0" lvl="1" indent="0" algn="l" defTabSz="914400" rtl="0" eaLnBrk="0" fontAlgn="base" latinLnBrk="0" hangingPunct="0">
              <a:lnSpc>
                <a:spcPct val="100000"/>
              </a:lnSpc>
              <a:spcBef>
                <a:spcPct val="0"/>
              </a:spcBef>
              <a:spcAft>
                <a:spcPct val="0"/>
              </a:spcAft>
              <a:buClrTx/>
              <a:buSzTx/>
              <a:tabLst>
                <a:tab pos="3402013" algn="ctr"/>
                <a:tab pos="5829300" algn="l"/>
                <a:tab pos="6804025" algn="r"/>
              </a:tabLst>
            </a:pPr>
            <a:r>
              <a:rPr lang="fr-FR" altLang="fr-FR" b="1" dirty="0">
                <a:solidFill>
                  <a:srgbClr val="0070C0"/>
                </a:solidFill>
                <a:latin typeface="Times New Roman" panose="02020603050405020304" pitchFamily="18" charset="0"/>
                <a:cs typeface="Arial" panose="020B0604020202020204" pitchFamily="34" charset="0"/>
              </a:rPr>
              <a:t>2. Fréquence et indice de fréquence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3" name="Picture 2">
            <a:extLst>
              <a:ext uri="{FF2B5EF4-FFF2-40B4-BE49-F238E27FC236}">
                <a16:creationId xmlns:a16="http://schemas.microsoft.com/office/drawing/2014/main" id="{15082D84-3DDB-4B75-B708-03AFB7ACE878}"/>
              </a:ext>
            </a:extLst>
          </p:cNvPr>
          <p:cNvPicPr>
            <a:picLocks noChangeAspect="1"/>
          </p:cNvPicPr>
          <p:nvPr/>
        </p:nvPicPr>
        <p:blipFill>
          <a:blip r:embed="rId2"/>
          <a:stretch>
            <a:fillRect/>
          </a:stretch>
        </p:blipFill>
        <p:spPr>
          <a:xfrm>
            <a:off x="681037" y="1068404"/>
            <a:ext cx="10829925" cy="5062889"/>
          </a:xfrm>
          <a:prstGeom prst="rect">
            <a:avLst/>
          </a:prstGeom>
        </p:spPr>
      </p:pic>
    </p:spTree>
    <p:extLst>
      <p:ext uri="{BB962C8B-B14F-4D97-AF65-F5344CB8AC3E}">
        <p14:creationId xmlns:p14="http://schemas.microsoft.com/office/powerpoint/2010/main" val="645616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BFA510-B5A3-44FC-BB65-9C51CDC08FF2}"/>
              </a:ext>
            </a:extLst>
          </p:cNvPr>
          <p:cNvPicPr>
            <a:picLocks noChangeAspect="1"/>
          </p:cNvPicPr>
          <p:nvPr/>
        </p:nvPicPr>
        <p:blipFill>
          <a:blip r:embed="rId2"/>
          <a:stretch>
            <a:fillRect/>
          </a:stretch>
        </p:blipFill>
        <p:spPr>
          <a:xfrm>
            <a:off x="7010400" y="3806692"/>
            <a:ext cx="5181600" cy="2733675"/>
          </a:xfrm>
          <a:prstGeom prst="rect">
            <a:avLst/>
          </a:prstGeom>
        </p:spPr>
      </p:pic>
      <p:sp>
        <p:nvSpPr>
          <p:cNvPr id="7" name="TextBox 6">
            <a:extLst>
              <a:ext uri="{FF2B5EF4-FFF2-40B4-BE49-F238E27FC236}">
                <a16:creationId xmlns:a16="http://schemas.microsoft.com/office/drawing/2014/main" id="{4D2FFE5E-D21E-4554-BA8B-4945E9A54F0D}"/>
              </a:ext>
            </a:extLst>
          </p:cNvPr>
          <p:cNvSpPr txBox="1"/>
          <p:nvPr/>
        </p:nvSpPr>
        <p:spPr>
          <a:xfrm>
            <a:off x="786866" y="497450"/>
            <a:ext cx="6097604" cy="456472"/>
          </a:xfrm>
          <a:prstGeom prst="rect">
            <a:avLst/>
          </a:prstGeom>
          <a:noFill/>
        </p:spPr>
        <p:txBody>
          <a:bodyPr wrap="square">
            <a:spAutoFit/>
          </a:bodyPr>
          <a:lstStyle/>
          <a:p>
            <a:pPr lvl="0">
              <a:lnSpc>
                <a:spcPct val="150000"/>
              </a:lnSpc>
              <a:spcBef>
                <a:spcPts val="1000"/>
              </a:spcBef>
            </a:pPr>
            <a:r>
              <a:rPr lang="fr-FR" b="1" dirty="0">
                <a:solidFill>
                  <a:srgbClr val="00B050"/>
                </a:solidFill>
                <a:latin typeface="Cambria" panose="02040503050406030204" pitchFamily="18" charset="0"/>
                <a:cs typeface="Times New Roman" panose="02020603050405020304" pitchFamily="18" charset="0"/>
              </a:rPr>
              <a:t>3. Histogramme et courbe de fréquence</a:t>
            </a:r>
          </a:p>
        </p:txBody>
      </p:sp>
      <p:sp>
        <p:nvSpPr>
          <p:cNvPr id="11" name="TextBox 10">
            <a:extLst>
              <a:ext uri="{FF2B5EF4-FFF2-40B4-BE49-F238E27FC236}">
                <a16:creationId xmlns:a16="http://schemas.microsoft.com/office/drawing/2014/main" id="{1CBF380B-D6EF-43F5-8100-5E41F01CBDFF}"/>
              </a:ext>
            </a:extLst>
          </p:cNvPr>
          <p:cNvSpPr txBox="1"/>
          <p:nvPr/>
        </p:nvSpPr>
        <p:spPr>
          <a:xfrm>
            <a:off x="587141" y="953922"/>
            <a:ext cx="11242307" cy="4792787"/>
          </a:xfrm>
          <a:prstGeom prst="rect">
            <a:avLst/>
          </a:prstGeom>
          <a:noFill/>
        </p:spPr>
        <p:txBody>
          <a:bodyPr wrap="square">
            <a:spAutoFit/>
          </a:bodyPr>
          <a:lstStyle/>
          <a:p>
            <a:pPr marR="180340">
              <a:lnSpc>
                <a:spcPct val="150000"/>
              </a:lnSpc>
              <a:spcBef>
                <a:spcPts val="600"/>
              </a:spcBef>
              <a:spcAft>
                <a:spcPts val="1000"/>
              </a:spcAft>
              <a:tabLst>
                <a:tab pos="3401695" algn="ctr"/>
                <a:tab pos="5829300" algn="l"/>
                <a:tab pos="6803390" algn="r"/>
              </a:tabLs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Pour étudier les caractéristiques d’un milieu ; on réalise l’histogramme des fréquences. On représente sur l’axe des abscisses  les indices de fréquence ; et on porte sur l’axe des ordonnées le nombre d’espèce correspondant à chaque indice. A partir de l’histogramme, on trace la courbe de fréquence : </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marL="342900" marR="180340" lvl="0" indent="-342900">
              <a:lnSpc>
                <a:spcPct val="150000"/>
              </a:lnSpc>
              <a:spcBef>
                <a:spcPts val="600"/>
              </a:spcBef>
              <a:buFont typeface="Symbol" panose="05050102010706020507" pitchFamily="18" charset="2"/>
              <a:buChar char=""/>
              <a:tabLst>
                <a:tab pos="3401695" algn="ctr"/>
                <a:tab pos="5829300" algn="l"/>
                <a:tab pos="6803390" algn="r"/>
              </a:tabLst>
            </a:pPr>
            <a:r>
              <a:rPr lang="fr-FR" sz="18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Si le polygone de fréquence est unimodal </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 alors on dit que le groupement des êtres vivant est </a:t>
            </a:r>
            <a:r>
              <a:rPr lang="fr-FR" sz="1800" b="1" u="sng"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homogène</a:t>
            </a:r>
            <a:r>
              <a:rPr lang="fr-FR" sz="18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 et cela reflète un milieu relativement stable du point de vue des conditions écologique. </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marL="342900" marR="180340" lvl="0" indent="-342900">
              <a:lnSpc>
                <a:spcPct val="150000"/>
              </a:lnSpc>
              <a:spcBef>
                <a:spcPts val="600"/>
              </a:spcBef>
              <a:buFont typeface="Symbol" panose="05050102010706020507" pitchFamily="18" charset="2"/>
              <a:buChar char=""/>
              <a:tabLst>
                <a:tab pos="3401695" algn="ctr"/>
                <a:tab pos="5829300" algn="l"/>
                <a:tab pos="6803390" algn="r"/>
              </a:tabLst>
            </a:pPr>
            <a:r>
              <a:rPr lang="fr-FR" sz="1800" b="1"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Si le polygone de fréquence est bimodal ou plurimodal</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 alors le groupement </a:t>
            </a:r>
          </a:p>
          <a:p>
            <a:pPr marR="180340" lvl="0">
              <a:lnSpc>
                <a:spcPct val="150000"/>
              </a:lnSpc>
              <a:spcBef>
                <a:spcPts val="600"/>
              </a:spcBef>
              <a:tabLst>
                <a:tab pos="3401695" algn="ctr"/>
                <a:tab pos="5829300" algn="l"/>
                <a:tab pos="6803390" algn="r"/>
              </a:tabLs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est </a:t>
            </a:r>
            <a:r>
              <a:rPr lang="fr-FR" sz="1800" b="1" u="sng"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hétérogène</a:t>
            </a:r>
            <a:r>
              <a:rPr lang="fr-FR" sz="1800" b="1"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 </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et reflète un milieu dont les conditions écologiques </a:t>
            </a:r>
          </a:p>
          <a:p>
            <a:pPr marR="180340" lvl="0">
              <a:lnSpc>
                <a:spcPct val="150000"/>
              </a:lnSpc>
              <a:spcBef>
                <a:spcPts val="600"/>
              </a:spcBef>
              <a:tabLst>
                <a:tab pos="3401695" algn="ctr"/>
                <a:tab pos="5829300" algn="l"/>
                <a:tab pos="6803390" algn="r"/>
              </a:tabLs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sont en évolution positive ou négative.</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marL="457200" marR="180340">
              <a:lnSpc>
                <a:spcPct val="150000"/>
              </a:lnSpc>
              <a:spcBef>
                <a:spcPts val="600"/>
              </a:spcBef>
              <a:tabLst>
                <a:tab pos="3401695" algn="ctr"/>
                <a:tab pos="5829300" algn="l"/>
                <a:tab pos="6803390" algn="r"/>
              </a:tabLs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a:p>
            <a:pPr marL="457200" marR="180340">
              <a:lnSpc>
                <a:spcPct val="150000"/>
              </a:lnSpc>
              <a:spcBef>
                <a:spcPts val="600"/>
              </a:spcBef>
              <a:spcAft>
                <a:spcPts val="1000"/>
              </a:spcAft>
              <a:tabLst>
                <a:tab pos="3401695" algn="ctr"/>
                <a:tab pos="5829300" algn="l"/>
                <a:tab pos="6803390" algn="r"/>
              </a:tabLs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0028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1ECE6-6701-4E56-BD08-0FEF84EDDEA1}"/>
              </a:ext>
            </a:extLst>
          </p:cNvPr>
          <p:cNvPicPr>
            <a:picLocks noChangeAspect="1"/>
          </p:cNvPicPr>
          <p:nvPr/>
        </p:nvPicPr>
        <p:blipFill>
          <a:blip r:embed="rId2"/>
          <a:stretch>
            <a:fillRect/>
          </a:stretch>
        </p:blipFill>
        <p:spPr>
          <a:xfrm>
            <a:off x="695325" y="654518"/>
            <a:ext cx="10801350" cy="5922494"/>
          </a:xfrm>
          <a:prstGeom prst="rect">
            <a:avLst/>
          </a:prstGeom>
        </p:spPr>
      </p:pic>
      <p:sp>
        <p:nvSpPr>
          <p:cNvPr id="6" name="TextBox 5">
            <a:extLst>
              <a:ext uri="{FF2B5EF4-FFF2-40B4-BE49-F238E27FC236}">
                <a16:creationId xmlns:a16="http://schemas.microsoft.com/office/drawing/2014/main" id="{37EB8226-0E74-40EC-933E-2F198808053B}"/>
              </a:ext>
            </a:extLst>
          </p:cNvPr>
          <p:cNvSpPr txBox="1"/>
          <p:nvPr/>
        </p:nvSpPr>
        <p:spPr>
          <a:xfrm>
            <a:off x="1068404" y="225092"/>
            <a:ext cx="2858703" cy="400110"/>
          </a:xfrm>
          <a:prstGeom prst="rect">
            <a:avLst/>
          </a:prstGeom>
          <a:noFill/>
        </p:spPr>
        <p:txBody>
          <a:bodyPr wrap="square" rtlCol="0">
            <a:spAutoFit/>
          </a:bodyPr>
          <a:lstStyle/>
          <a:p>
            <a:r>
              <a:rPr lang="en-IE" sz="2000" b="1" dirty="0"/>
              <a:t>Exercice application </a:t>
            </a:r>
            <a:endParaRPr lang="fr-FR" sz="2000" b="1" dirty="0"/>
          </a:p>
        </p:txBody>
      </p:sp>
    </p:spTree>
    <p:extLst>
      <p:ext uri="{BB962C8B-B14F-4D97-AF65-F5344CB8AC3E}">
        <p14:creationId xmlns:p14="http://schemas.microsoft.com/office/powerpoint/2010/main" val="685451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1AEAFD-597E-418C-A2B7-1F1532005F38}"/>
              </a:ext>
            </a:extLst>
          </p:cNvPr>
          <p:cNvSpPr txBox="1"/>
          <p:nvPr/>
        </p:nvSpPr>
        <p:spPr>
          <a:xfrm>
            <a:off x="831378" y="146343"/>
            <a:ext cx="10089683" cy="871970"/>
          </a:xfrm>
          <a:prstGeom prst="rect">
            <a:avLst/>
          </a:prstGeom>
          <a:noFill/>
        </p:spPr>
        <p:txBody>
          <a:bodyPr wrap="square">
            <a:spAutoFit/>
          </a:bodyPr>
          <a:lstStyle/>
          <a:p>
            <a:pPr algn="ctr">
              <a:lnSpc>
                <a:spcPct val="150000"/>
              </a:lnSpc>
              <a:spcBef>
                <a:spcPts val="2400"/>
              </a:spcBef>
            </a:pPr>
            <a:r>
              <a:rPr lang="fr-FR" sz="1800" b="1" kern="0"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ACTIVITE 4 : Exploitation des données statistiques des animaux collectées au cours  de la sortie écologique</a:t>
            </a:r>
          </a:p>
        </p:txBody>
      </p:sp>
      <p:sp>
        <p:nvSpPr>
          <p:cNvPr id="7" name="TextBox 6">
            <a:extLst>
              <a:ext uri="{FF2B5EF4-FFF2-40B4-BE49-F238E27FC236}">
                <a16:creationId xmlns:a16="http://schemas.microsoft.com/office/drawing/2014/main" id="{D99DF81F-418C-4F85-8268-859F8C847791}"/>
              </a:ext>
            </a:extLst>
          </p:cNvPr>
          <p:cNvSpPr txBox="1"/>
          <p:nvPr/>
        </p:nvSpPr>
        <p:spPr>
          <a:xfrm>
            <a:off x="500507" y="987125"/>
            <a:ext cx="10751419" cy="1838132"/>
          </a:xfrm>
          <a:prstGeom prst="rect">
            <a:avLst/>
          </a:prstGeom>
          <a:noFill/>
        </p:spPr>
        <p:txBody>
          <a:bodyPr wrap="square">
            <a:spAutoFit/>
          </a:bodyPr>
          <a:lstStyle/>
          <a:p>
            <a:pPr>
              <a:lnSpc>
                <a:spcPct val="150000"/>
              </a:lnSpc>
              <a:spcAft>
                <a:spcPts val="1000"/>
              </a:spcAft>
            </a:pPr>
            <a:r>
              <a:rPr lang="fr-FR" sz="1800" b="1" dirty="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rPr>
              <a:t>Introduction</a:t>
            </a:r>
            <a:endParaRPr lang="fr-FR" sz="1600" dirty="0">
              <a:solidFill>
                <a:srgbClr val="0070C0"/>
              </a:solidFill>
              <a:effectLst/>
              <a:latin typeface="Calibri" panose="020F0502020204030204" pitchFamily="34" charset="0"/>
              <a:ea typeface="Times New Roman" panose="02020603050405020304" pitchFamily="18" charset="0"/>
              <a:cs typeface="Arial" panose="020B0604020202020204" pitchFamily="34" charset="0"/>
            </a:endParaRPr>
          </a:p>
          <a:p>
            <a:pPr algn="just">
              <a:lnSpc>
                <a:spcPct val="150000"/>
              </a:lnSpc>
              <a:spcAft>
                <a:spcPts val="1000"/>
              </a:spcAf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L’étude statistique des différentes espèces animales qui vivent dans un milieu écologique permet d’obtenir des données quantitatives et qualitatives dont l’exploitation permet d’avoir une idée sur les caractéristiques de la population animale de ce milieu.</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1" name="TextBox 10">
            <a:extLst>
              <a:ext uri="{FF2B5EF4-FFF2-40B4-BE49-F238E27FC236}">
                <a16:creationId xmlns:a16="http://schemas.microsoft.com/office/drawing/2014/main" id="{B69F1317-629E-4955-B97C-24F2CF7174C8}"/>
              </a:ext>
            </a:extLst>
          </p:cNvPr>
          <p:cNvSpPr txBox="1"/>
          <p:nvPr/>
        </p:nvSpPr>
        <p:spPr>
          <a:xfrm>
            <a:off x="363352" y="2991266"/>
            <a:ext cx="7461986" cy="383759"/>
          </a:xfrm>
          <a:prstGeom prst="rect">
            <a:avLst/>
          </a:prstGeom>
          <a:noFill/>
        </p:spPr>
        <p:txBody>
          <a:bodyPr wrap="square">
            <a:spAutoFit/>
          </a:bodyPr>
          <a:lstStyle/>
          <a:p>
            <a:pPr marL="742950" lvl="1" indent="-285750">
              <a:lnSpc>
                <a:spcPct val="115000"/>
              </a:lnSpc>
              <a:spcBef>
                <a:spcPts val="1000"/>
              </a:spcBef>
              <a:tabLst>
                <a:tab pos="914400" algn="l"/>
              </a:tabLst>
            </a:pPr>
            <a:r>
              <a:rPr lang="fr-FR" sz="18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1. Recenser les espèces animales dans un milieu naturel:</a:t>
            </a:r>
          </a:p>
        </p:txBody>
      </p:sp>
      <p:sp>
        <p:nvSpPr>
          <p:cNvPr id="13" name="TextBox 12">
            <a:extLst>
              <a:ext uri="{FF2B5EF4-FFF2-40B4-BE49-F238E27FC236}">
                <a16:creationId xmlns:a16="http://schemas.microsoft.com/office/drawing/2014/main" id="{7F4D506D-4A8D-4EFB-A7BA-EBA73CE17C43}"/>
              </a:ext>
            </a:extLst>
          </p:cNvPr>
          <p:cNvSpPr txBox="1"/>
          <p:nvPr/>
        </p:nvSpPr>
        <p:spPr>
          <a:xfrm>
            <a:off x="696021" y="3541035"/>
            <a:ext cx="10360393" cy="878895"/>
          </a:xfrm>
          <a:prstGeom prst="rect">
            <a:avLst/>
          </a:prstGeom>
          <a:noFill/>
        </p:spPr>
        <p:txBody>
          <a:bodyPr wrap="square">
            <a:spAutoFit/>
          </a:bodyPr>
          <a:lstStyle/>
          <a:p>
            <a:pPr marR="180340" algn="just">
              <a:lnSpc>
                <a:spcPct val="150000"/>
              </a:lnSpc>
              <a:spcBef>
                <a:spcPts val="600"/>
              </a:spcBef>
              <a:spcAft>
                <a:spcPts val="1000"/>
              </a:spcAft>
              <a:tabLst>
                <a:tab pos="3401695" algn="ctr"/>
                <a:tab pos="5829300" algn="l"/>
                <a:tab pos="6803390" algn="r"/>
              </a:tabLst>
            </a:pPr>
            <a:r>
              <a:rPr lang="fr-FR" sz="1800" dirty="0">
                <a:effectLst/>
                <a:latin typeface="Times New Roman" panose="02020603050405020304" pitchFamily="18" charset="0"/>
                <a:ea typeface="Times New Roman" panose="02020603050405020304" pitchFamily="18" charset="0"/>
                <a:cs typeface="Arial" panose="020B0604020202020204" pitchFamily="34" charset="0"/>
              </a:rPr>
              <a:t>A cause de son mouvement continu, il est apparu difficile de faire un recensement des animaux dans un milieu naturel donné, c’est pourquoi on fait recours à certaines méthodes pour les dénombrer :  (</a:t>
            </a:r>
            <a:r>
              <a:rPr lang="fr-FR" sz="1800" b="1"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DOC 1P22</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16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22402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3CB4CF-D8EA-4532-B9DE-88EF935566B5}"/>
              </a:ext>
            </a:extLst>
          </p:cNvPr>
          <p:cNvPicPr>
            <a:picLocks noChangeAspect="1"/>
          </p:cNvPicPr>
          <p:nvPr/>
        </p:nvPicPr>
        <p:blipFill>
          <a:blip r:embed="rId2"/>
          <a:stretch>
            <a:fillRect/>
          </a:stretch>
        </p:blipFill>
        <p:spPr>
          <a:xfrm>
            <a:off x="798897" y="352425"/>
            <a:ext cx="10096901" cy="6153150"/>
          </a:xfrm>
          <a:prstGeom prst="rect">
            <a:avLst/>
          </a:prstGeom>
        </p:spPr>
      </p:pic>
    </p:spTree>
    <p:extLst>
      <p:ext uri="{BB962C8B-B14F-4D97-AF65-F5344CB8AC3E}">
        <p14:creationId xmlns:p14="http://schemas.microsoft.com/office/powerpoint/2010/main" val="271846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F0413B-A344-499F-BAC8-5A98F8815801}"/>
              </a:ext>
            </a:extLst>
          </p:cNvPr>
          <p:cNvPicPr>
            <a:picLocks noChangeAspect="1"/>
          </p:cNvPicPr>
          <p:nvPr/>
        </p:nvPicPr>
        <p:blipFill>
          <a:blip r:embed="rId2"/>
          <a:stretch>
            <a:fillRect/>
          </a:stretch>
        </p:blipFill>
        <p:spPr>
          <a:xfrm>
            <a:off x="125128" y="558266"/>
            <a:ext cx="11665819" cy="4928134"/>
          </a:xfrm>
          <a:prstGeom prst="rect">
            <a:avLst/>
          </a:prstGeom>
        </p:spPr>
      </p:pic>
    </p:spTree>
    <p:extLst>
      <p:ext uri="{BB962C8B-B14F-4D97-AF65-F5344CB8AC3E}">
        <p14:creationId xmlns:p14="http://schemas.microsoft.com/office/powerpoint/2010/main" val="1738487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8783FD-3059-45CD-A357-BD19650F93B3}"/>
              </a:ext>
            </a:extLst>
          </p:cNvPr>
          <p:cNvSpPr txBox="1"/>
          <p:nvPr/>
        </p:nvSpPr>
        <p:spPr>
          <a:xfrm>
            <a:off x="567891" y="1383826"/>
            <a:ext cx="11184555" cy="3583481"/>
          </a:xfrm>
          <a:prstGeom prst="rect">
            <a:avLst/>
          </a:prstGeom>
          <a:noFill/>
        </p:spPr>
        <p:txBody>
          <a:bodyPr wrap="square">
            <a:spAutoFit/>
          </a:bodyPr>
          <a:lstStyle/>
          <a:p>
            <a:pPr marR="180340" lvl="0" algn="just">
              <a:lnSpc>
                <a:spcPct val="150000"/>
              </a:lnSpc>
              <a:spcBef>
                <a:spcPts val="600"/>
              </a:spcBef>
              <a:tabLst>
                <a:tab pos="3401695" algn="ctr"/>
                <a:tab pos="5829300" algn="l"/>
                <a:tab pos="6803390" algn="r"/>
              </a:tabLst>
            </a:pPr>
            <a:r>
              <a:rPr lang="fr-FR" dirty="0">
                <a:latin typeface="Times New Roman" panose="02020603050405020304" pitchFamily="18" charset="0"/>
                <a:ea typeface="Times New Roman" panose="02020603050405020304" pitchFamily="18" charset="0"/>
                <a:cs typeface="Arial" panose="020B0604020202020204" pitchFamily="34" charset="0"/>
              </a:rPr>
              <a:t>Les différents techniques utilisées pour l’inventaire et le dénombrement des animaux sont:</a:t>
            </a:r>
            <a:endParaRPr lang="fr-FR"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342900" marR="180340" lvl="0" indent="-342900" algn="just">
              <a:lnSpc>
                <a:spcPct val="200000"/>
              </a:lnSpc>
              <a:spcBef>
                <a:spcPts val="600"/>
              </a:spcBef>
              <a:buFont typeface="Symbol" panose="05050102010706020507" pitchFamily="18" charset="2"/>
              <a:buChar char=""/>
              <a:tabLst>
                <a:tab pos="3401695" algn="ctr"/>
                <a:tab pos="5829300" algn="l"/>
                <a:tab pos="6803390" algn="r"/>
              </a:tabLst>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Observer les animaux de grandes taille, les identifier et localiser leur répartition ; </a:t>
            </a:r>
            <a:endParaRPr lang="fr-FR" sz="1600" b="1" dirty="0">
              <a:effectLst/>
              <a:latin typeface="Calibri" panose="020F0502020204030204" pitchFamily="34" charset="0"/>
              <a:ea typeface="Times New Roman" panose="02020603050405020304" pitchFamily="18" charset="0"/>
              <a:cs typeface="Arial" panose="020B0604020202020204" pitchFamily="34" charset="0"/>
            </a:endParaRPr>
          </a:p>
          <a:p>
            <a:pPr marL="342900" marR="180340" lvl="0" indent="-342900" algn="just">
              <a:lnSpc>
                <a:spcPct val="200000"/>
              </a:lnSpc>
              <a:spcBef>
                <a:spcPts val="600"/>
              </a:spcBef>
              <a:buFont typeface="Symbol" panose="05050102010706020507" pitchFamily="18" charset="2"/>
              <a:buChar char=""/>
              <a:tabLst>
                <a:tab pos="3401695" algn="ctr"/>
                <a:tab pos="5829300" algn="l"/>
                <a:tab pos="6803390" algn="r"/>
              </a:tabLst>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Entendre les chants, les cris et les sons des animaux ; </a:t>
            </a:r>
            <a:endParaRPr lang="fr-FR" sz="1600" b="1" dirty="0">
              <a:effectLst/>
              <a:latin typeface="Calibri" panose="020F0502020204030204" pitchFamily="34" charset="0"/>
              <a:ea typeface="Times New Roman" panose="02020603050405020304" pitchFamily="18" charset="0"/>
              <a:cs typeface="Arial" panose="020B0604020202020204" pitchFamily="34" charset="0"/>
            </a:endParaRPr>
          </a:p>
          <a:p>
            <a:pPr marL="342900" marR="180340" lvl="0" indent="-342900" algn="just">
              <a:lnSpc>
                <a:spcPct val="200000"/>
              </a:lnSpc>
              <a:spcBef>
                <a:spcPts val="600"/>
              </a:spcBef>
              <a:buFont typeface="Symbol" panose="05050102010706020507" pitchFamily="18" charset="2"/>
              <a:buChar char=""/>
              <a:tabLst>
                <a:tab pos="3401695" algn="ctr"/>
                <a:tab pos="5829300" algn="l"/>
                <a:tab pos="6803390" algn="r"/>
              </a:tabLst>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Chercher et observer les traces d’animaux : plumes, nids, excréments, pelotes de déjection… etc.  </a:t>
            </a:r>
            <a:endParaRPr lang="fr-FR" sz="1600" b="1" dirty="0">
              <a:effectLst/>
              <a:latin typeface="Calibri" panose="020F0502020204030204" pitchFamily="34" charset="0"/>
              <a:ea typeface="Times New Roman" panose="02020603050405020304" pitchFamily="18" charset="0"/>
              <a:cs typeface="Arial" panose="020B0604020202020204" pitchFamily="34" charset="0"/>
            </a:endParaRPr>
          </a:p>
          <a:p>
            <a:pPr marL="342900" marR="180340" lvl="0" indent="-342900" algn="just">
              <a:lnSpc>
                <a:spcPct val="200000"/>
              </a:lnSpc>
              <a:spcBef>
                <a:spcPts val="600"/>
              </a:spcBef>
              <a:buFont typeface="Symbol" panose="05050102010706020507" pitchFamily="18" charset="2"/>
              <a:buChar char=""/>
              <a:tabLst>
                <a:tab pos="3401695" algn="ctr"/>
                <a:tab pos="5829300" algn="l"/>
                <a:tab pos="6803390" algn="r"/>
              </a:tabLst>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Capture de certains individus animaux non dangereux en utilisant des filets, en installant des pièges ; </a:t>
            </a:r>
            <a:endParaRPr lang="fr-FR" sz="1600" b="1" dirty="0">
              <a:effectLst/>
              <a:latin typeface="Calibri" panose="020F0502020204030204" pitchFamily="34" charset="0"/>
              <a:ea typeface="Times New Roman" panose="02020603050405020304" pitchFamily="18" charset="0"/>
              <a:cs typeface="Arial" panose="020B0604020202020204" pitchFamily="34" charset="0"/>
            </a:endParaRPr>
          </a:p>
          <a:p>
            <a:pPr marL="342900" marR="180340" lvl="0" indent="-342900" algn="just">
              <a:lnSpc>
                <a:spcPct val="200000"/>
              </a:lnSpc>
              <a:spcBef>
                <a:spcPts val="600"/>
              </a:spcBef>
              <a:spcAft>
                <a:spcPts val="1000"/>
              </a:spcAft>
              <a:buFont typeface="Symbol" panose="05050102010706020507" pitchFamily="18" charset="2"/>
              <a:buChar char=""/>
              <a:tabLst>
                <a:tab pos="3401695" algn="ctr"/>
                <a:tab pos="5829300" algn="l"/>
                <a:tab pos="6803390" algn="r"/>
              </a:tabLst>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Pour les animaux aquatiques on utilise des filets pour capturer quelques individus d’espèces.</a:t>
            </a:r>
            <a:endParaRPr lang="fr-FR" sz="1600" b="1"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845855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BB7286B-FD1D-441A-A6DD-A3B0ACB951C5}"/>
              </a:ext>
            </a:extLst>
          </p:cNvPr>
          <p:cNvSpPr txBox="1"/>
          <p:nvPr/>
        </p:nvSpPr>
        <p:spPr>
          <a:xfrm>
            <a:off x="238200" y="269563"/>
            <a:ext cx="11754878" cy="1150700"/>
          </a:xfrm>
          <a:prstGeom prst="rect">
            <a:avLst/>
          </a:prstGeom>
          <a:noFill/>
        </p:spPr>
        <p:txBody>
          <a:bodyPr wrap="square">
            <a:spAutoFit/>
          </a:bodyPr>
          <a:lstStyle/>
          <a:p>
            <a:pPr lvl="2">
              <a:lnSpc>
                <a:spcPct val="115000"/>
              </a:lnSpc>
              <a:spcBef>
                <a:spcPts val="1000"/>
              </a:spcBef>
              <a:tabLst>
                <a:tab pos="1218565" algn="l"/>
              </a:tabLst>
            </a:pPr>
            <a:r>
              <a:rPr lang="fr-FR" sz="16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2</a:t>
            </a:r>
            <a:r>
              <a:rPr lang="fr-FR" b="1" dirty="0">
                <a:solidFill>
                  <a:srgbClr val="4F81BD"/>
                </a:solidFill>
                <a:latin typeface="Cambria" panose="02040503050406030204" pitchFamily="18" charset="0"/>
                <a:ea typeface="Times New Roman" panose="02020603050405020304" pitchFamily="18" charset="0"/>
                <a:cs typeface="Times New Roman" panose="02020603050405020304" pitchFamily="18" charset="0"/>
              </a:rPr>
              <a:t>. Exploitation des données statistiques des animaux </a:t>
            </a:r>
            <a:r>
              <a:rPr lang="fr-FR" sz="1600" dirty="0"/>
              <a:t>:</a:t>
            </a:r>
          </a:p>
          <a:p>
            <a:pPr lvl="2" algn="just">
              <a:lnSpc>
                <a:spcPct val="115000"/>
              </a:lnSpc>
              <a:spcBef>
                <a:spcPts val="1000"/>
              </a:spcBef>
              <a:tabLst>
                <a:tab pos="1218565" algn="l"/>
              </a:tabLst>
            </a:pPr>
            <a:r>
              <a:rPr lang="fr-FR" dirty="0">
                <a:latin typeface="Times New Roman" panose="02020603050405020304" pitchFamily="18" charset="0"/>
                <a:cs typeface="Times New Roman" panose="02020603050405020304" pitchFamily="18" charset="0"/>
              </a:rPr>
              <a:t>Les résultats obtenus au cours de la sortie écologique surtout les données statistiques de l'inventaire d’animaux, nécessitent une exploitation pour déterminer les caractéristiques de ces êtres vivants et leur milieu. </a:t>
            </a:r>
            <a:endParaRPr lang="fr-FR" b="1" dirty="0">
              <a:solidFill>
                <a:srgbClr val="4F81BD"/>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8E9614D1-EAE4-4A5B-8E40-F6B70D2C7AE8}"/>
              </a:ext>
            </a:extLst>
          </p:cNvPr>
          <p:cNvPicPr>
            <a:picLocks noChangeAspect="1"/>
          </p:cNvPicPr>
          <p:nvPr/>
        </p:nvPicPr>
        <p:blipFill>
          <a:blip r:embed="rId2"/>
          <a:stretch>
            <a:fillRect/>
          </a:stretch>
        </p:blipFill>
        <p:spPr>
          <a:xfrm>
            <a:off x="825115" y="1642209"/>
            <a:ext cx="10772775" cy="4845217"/>
          </a:xfrm>
          <a:prstGeom prst="rect">
            <a:avLst/>
          </a:prstGeom>
        </p:spPr>
      </p:pic>
    </p:spTree>
    <p:extLst>
      <p:ext uri="{BB962C8B-B14F-4D97-AF65-F5344CB8AC3E}">
        <p14:creationId xmlns:p14="http://schemas.microsoft.com/office/powerpoint/2010/main" val="2339760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D78016-12D8-4598-AE22-E8DB3641C21A}"/>
              </a:ext>
            </a:extLst>
          </p:cNvPr>
          <p:cNvPicPr>
            <a:picLocks noChangeAspect="1"/>
          </p:cNvPicPr>
          <p:nvPr/>
        </p:nvPicPr>
        <p:blipFill>
          <a:blip r:embed="rId2"/>
          <a:stretch>
            <a:fillRect/>
          </a:stretch>
        </p:blipFill>
        <p:spPr>
          <a:xfrm>
            <a:off x="733425" y="510139"/>
            <a:ext cx="11123196" cy="5409398"/>
          </a:xfrm>
          <a:prstGeom prst="rect">
            <a:avLst/>
          </a:prstGeom>
        </p:spPr>
      </p:pic>
    </p:spTree>
    <p:extLst>
      <p:ext uri="{BB962C8B-B14F-4D97-AF65-F5344CB8AC3E}">
        <p14:creationId xmlns:p14="http://schemas.microsoft.com/office/powerpoint/2010/main" val="1445102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40BA6A-547D-42DE-8FAE-A86C4F2339DB}"/>
              </a:ext>
            </a:extLst>
          </p:cNvPr>
          <p:cNvPicPr>
            <a:picLocks noChangeAspect="1"/>
          </p:cNvPicPr>
          <p:nvPr/>
        </p:nvPicPr>
        <p:blipFill>
          <a:blip r:embed="rId2"/>
          <a:stretch>
            <a:fillRect/>
          </a:stretch>
        </p:blipFill>
        <p:spPr>
          <a:xfrm>
            <a:off x="695325" y="771525"/>
            <a:ext cx="10801350" cy="5314950"/>
          </a:xfrm>
          <a:prstGeom prst="rect">
            <a:avLst/>
          </a:prstGeom>
        </p:spPr>
      </p:pic>
    </p:spTree>
    <p:extLst>
      <p:ext uri="{BB962C8B-B14F-4D97-AF65-F5344CB8AC3E}">
        <p14:creationId xmlns:p14="http://schemas.microsoft.com/office/powerpoint/2010/main" val="2806542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C2F8-657F-4E14-9433-274730703B83}"/>
              </a:ext>
            </a:extLst>
          </p:cNvPr>
          <p:cNvSpPr>
            <a:spLocks noGrp="1"/>
          </p:cNvSpPr>
          <p:nvPr>
            <p:ph type="title"/>
          </p:nvPr>
        </p:nvSpPr>
        <p:spPr>
          <a:xfrm>
            <a:off x="838200" y="365125"/>
            <a:ext cx="10515600" cy="1460500"/>
          </a:xfrm>
        </p:spPr>
        <p:txBody>
          <a:bodyPr/>
          <a:lstStyle/>
          <a:p>
            <a:r>
              <a:rPr lang="fr-FR" sz="4400" b="1" kern="0"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ACTIVITE 6 : Notion d’écosystème</a:t>
            </a:r>
            <a:br>
              <a:rPr lang="fr-FR" sz="4400" b="1" kern="0"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br>
            <a:endParaRPr lang="fr-FR" dirty="0"/>
          </a:p>
        </p:txBody>
      </p:sp>
      <p:pic>
        <p:nvPicPr>
          <p:cNvPr id="4" name="Picture 3">
            <a:extLst>
              <a:ext uri="{FF2B5EF4-FFF2-40B4-BE49-F238E27FC236}">
                <a16:creationId xmlns:a16="http://schemas.microsoft.com/office/drawing/2014/main" id="{2B1BDF19-9DFA-41B0-9069-DE90983A3E43}"/>
              </a:ext>
            </a:extLst>
          </p:cNvPr>
          <p:cNvPicPr>
            <a:picLocks noChangeAspect="1"/>
          </p:cNvPicPr>
          <p:nvPr/>
        </p:nvPicPr>
        <p:blipFill>
          <a:blip r:embed="rId2"/>
          <a:stretch>
            <a:fillRect/>
          </a:stretch>
        </p:blipFill>
        <p:spPr>
          <a:xfrm>
            <a:off x="827773" y="1084496"/>
            <a:ext cx="10160669" cy="5508809"/>
          </a:xfrm>
          <a:prstGeom prst="rect">
            <a:avLst/>
          </a:prstGeom>
        </p:spPr>
      </p:pic>
    </p:spTree>
    <p:extLst>
      <p:ext uri="{BB962C8B-B14F-4D97-AF65-F5344CB8AC3E}">
        <p14:creationId xmlns:p14="http://schemas.microsoft.com/office/powerpoint/2010/main" val="1883506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EA040B9-0812-48EE-9EE4-F1DC6F9969AE}"/>
              </a:ext>
            </a:extLst>
          </p:cNvPr>
          <p:cNvPicPr>
            <a:picLocks noGrp="1" noChangeAspect="1"/>
          </p:cNvPicPr>
          <p:nvPr>
            <p:ph idx="1"/>
          </p:nvPr>
        </p:nvPicPr>
        <p:blipFill>
          <a:blip r:embed="rId2"/>
          <a:stretch>
            <a:fillRect/>
          </a:stretch>
        </p:blipFill>
        <p:spPr>
          <a:xfrm>
            <a:off x="1021529" y="936299"/>
            <a:ext cx="9686925" cy="1952625"/>
          </a:xfrm>
        </p:spPr>
      </p:pic>
      <p:pic>
        <p:nvPicPr>
          <p:cNvPr id="7" name="Picture 6">
            <a:extLst>
              <a:ext uri="{FF2B5EF4-FFF2-40B4-BE49-F238E27FC236}">
                <a16:creationId xmlns:a16="http://schemas.microsoft.com/office/drawing/2014/main" id="{B2C5D36B-A448-4D7F-A997-DD50866A59B4}"/>
              </a:ext>
            </a:extLst>
          </p:cNvPr>
          <p:cNvPicPr>
            <a:picLocks noChangeAspect="1"/>
          </p:cNvPicPr>
          <p:nvPr/>
        </p:nvPicPr>
        <p:blipFill>
          <a:blip r:embed="rId3"/>
          <a:stretch>
            <a:fillRect/>
          </a:stretch>
        </p:blipFill>
        <p:spPr>
          <a:xfrm>
            <a:off x="1276600" y="3264116"/>
            <a:ext cx="8772525" cy="2505075"/>
          </a:xfrm>
          <a:prstGeom prst="rect">
            <a:avLst/>
          </a:prstGeom>
        </p:spPr>
      </p:pic>
    </p:spTree>
    <p:extLst>
      <p:ext uri="{BB962C8B-B14F-4D97-AF65-F5344CB8AC3E}">
        <p14:creationId xmlns:p14="http://schemas.microsoft.com/office/powerpoint/2010/main" val="469161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899</TotalTime>
  <Words>1925</Words>
  <Application>Microsoft Office PowerPoint</Application>
  <PresentationFormat>Widescreen</PresentationFormat>
  <Paragraphs>165</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Calibri Light</vt:lpstr>
      <vt:lpstr>Cambria</vt:lpstr>
      <vt:lpstr>Symbol</vt:lpstr>
      <vt:lpstr>Times New Roman</vt:lpstr>
      <vt:lpstr>Wingdings</vt:lpstr>
      <vt:lpstr>Office Theme</vt:lpstr>
      <vt:lpstr>PowerPoint Presentation</vt:lpstr>
      <vt:lpstr>  L'unité I : SCIENCES DE L’ENVIRONNEMENT = L’ECOLOGIE   </vt:lpstr>
      <vt:lpstr>PowerPoint Presentation</vt:lpstr>
      <vt:lpstr>    </vt:lpstr>
      <vt:lpstr>PowerPoint Presentation</vt:lpstr>
      <vt:lpstr>Introduction  </vt:lpstr>
      <vt:lpstr>Problématique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ACTIVITE 6 : Notion d’écosystème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100</cp:revision>
  <dcterms:created xsi:type="dcterms:W3CDTF">2025-09-10T10:26:27Z</dcterms:created>
  <dcterms:modified xsi:type="dcterms:W3CDTF">2026-07-16T15:23:22Z</dcterms:modified>
</cp:coreProperties>
</file>