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71" r:id="rId2"/>
    <p:sldId id="272" r:id="rId3"/>
    <p:sldId id="276" r:id="rId4"/>
    <p:sldId id="278" r:id="rId5"/>
    <p:sldId id="273" r:id="rId6"/>
    <p:sldId id="277" r:id="rId7"/>
    <p:sldId id="280" r:id="rId8"/>
    <p:sldId id="279" r:id="rId9"/>
    <p:sldId id="283" r:id="rId10"/>
    <p:sldId id="281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envenue" id="{E75E278A-FF0E-49A4-B170-79828D63BBAD}">
          <p14:sldIdLst/>
        </p14:section>
        <p14:section name="Création, morphose, annotation, collaboration, recherche" id="{B9B51309-D148-4332-87C2-07BE32FBCA3B}">
          <p14:sldIdLst>
            <p14:sldId id="271"/>
            <p14:sldId id="272"/>
            <p14:sldId id="276"/>
            <p14:sldId id="278"/>
            <p14:sldId id="273"/>
            <p14:sldId id="277"/>
            <p14:sldId id="280"/>
            <p14:sldId id="279"/>
            <p14:sldId id="283"/>
            <p14:sldId id="281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  <p14:section name="En savoir plus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241" autoAdjust="0"/>
  </p:normalViewPr>
  <p:slideViewPr>
    <p:cSldViewPr snapToGrid="0">
      <p:cViewPr varScale="1">
        <p:scale>
          <a:sx n="66" d="100"/>
          <a:sy n="66" d="100"/>
        </p:scale>
        <p:origin x="668" y="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A10B748-EA40-4668-98E8-E24129A8E968}" type="datetime1">
              <a:rPr lang="fr-FR" smtClean="0"/>
              <a:t>16/07/2026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F4E9AA-8B68-4026-826F-95F859DBBF5A}" type="datetime1">
              <a:rPr lang="fr-FR" noProof="0" smtClean="0"/>
              <a:t>16/07/2026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fr-FR" noProof="0" smtClean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736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Modifiez les styles du texte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D73AFFA-A6F2-4B06-B935-9E8D85E79903}" type="datetime1">
              <a:rPr lang="fr-FR" noProof="0" smtClean="0"/>
              <a:t>16/07/2026</a:t>
            </a:fld>
            <a:endParaRPr lang="fr-FR" noProof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Modifiez les styles du texte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Deuxième niveau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Troisième niveau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Quatrième niveau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fr-FR" sz="1800" noProof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61B589D6-0A3B-49A2-A2F1-A1288C62EC4C}" type="datetime1">
              <a:rPr lang="fr-FR" noProof="0" smtClean="0"/>
              <a:t>16/07/2026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fr-FR" noProof="0" smtClean="0"/>
              <a:pPr rtl="0"/>
              <a:t>‹#›</a:t>
            </a:fld>
            <a:endParaRPr lang="fr-FR" noProof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1">
            <a:extLst>
              <a:ext uri="{FF2B5EF4-FFF2-40B4-BE49-F238E27FC236}">
                <a16:creationId xmlns:a16="http://schemas.microsoft.com/office/drawing/2014/main" id="{9A9A6682-2C2B-4A4B-8776-C8E8DE405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36" y="1434164"/>
            <a:ext cx="11174929" cy="46275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A7D7C2-FCA2-4AB3-A627-8074186BB831}"/>
              </a:ext>
            </a:extLst>
          </p:cNvPr>
          <p:cNvSpPr txBox="1"/>
          <p:nvPr/>
        </p:nvSpPr>
        <p:spPr>
          <a:xfrm>
            <a:off x="3048802" y="3246740"/>
            <a:ext cx="6097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La reproduction asexu</a:t>
            </a:r>
            <a:r>
              <a:rPr lang="fr-FR" sz="3600" b="1" dirty="0">
                <a:ln w="22225">
                  <a:solidFill>
                    <a:schemeClr val="accent2"/>
                  </a:solidFill>
                  <a:prstDash val="solid"/>
                </a:ln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é</a:t>
            </a:r>
            <a:r>
              <a:rPr lang="en-IE" sz="3600" b="1" dirty="0">
                <a:ln w="22225">
                  <a:solidFill>
                    <a:schemeClr val="accent2"/>
                  </a:solidFill>
                  <a:prstDash val="solid"/>
                </a:ln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e </a:t>
            </a:r>
            <a:r>
              <a:rPr lang="en-IE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chez les </a:t>
            </a:r>
            <a:r>
              <a:rPr lang="en-IE" sz="3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  <a:highlight>
                  <a:srgbClr val="FFFF00"/>
                </a:highlight>
                <a:latin typeface="Segoe UI Light" panose="020B0502040204020203" pitchFamily="34" charset="0"/>
                <a:cs typeface="Segoe UI Light" panose="020B0502040204020203" pitchFamily="34" charset="0"/>
              </a:rPr>
              <a:t>plantes</a:t>
            </a:r>
            <a:endParaRPr lang="fr-FR" sz="36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  <a:highlight>
                <a:srgbClr val="FFFF00"/>
              </a:highlight>
            </a:endParaRPr>
          </a:p>
        </p:txBody>
      </p:sp>
      <p:pic>
        <p:nvPicPr>
          <p:cNvPr id="7" name="Picture 6" descr="Accueil - CRMEF Casablanca-Settat">
            <a:extLst>
              <a:ext uri="{FF2B5EF4-FFF2-40B4-BE49-F238E27FC236}">
                <a16:creationId xmlns:a16="http://schemas.microsoft.com/office/drawing/2014/main" id="{911BA846-5962-4196-975A-DD8A8CEE8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5" y="285256"/>
            <a:ext cx="10285180" cy="88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306F9B-D483-47D3-8D58-A7C35E45BD88}"/>
              </a:ext>
            </a:extLst>
          </p:cNvPr>
          <p:cNvSpPr txBox="1"/>
          <p:nvPr/>
        </p:nvSpPr>
        <p:spPr>
          <a:xfrm>
            <a:off x="5890663" y="6259645"/>
            <a:ext cx="49225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700" b="1" dirty="0" err="1"/>
              <a:t>Pr</a:t>
            </a:r>
            <a:r>
              <a:rPr lang="en-IE" sz="2700" b="1" dirty="0"/>
              <a:t> ABOUELFATH Rhizlane </a:t>
            </a:r>
            <a:endParaRPr lang="fr-FR" sz="2700" b="1" dirty="0"/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36F46E-0AE1-44A3-83DB-8C2D0B9F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reproduction asexu</a:t>
            </a:r>
            <a:r>
              <a:rPr lang="fr-FR" sz="2800" b="1" i="0" dirty="0">
                <a:solidFill>
                  <a:srgbClr val="1A36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I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chez les plantes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72052C-CC77-4159-88F3-A43F85551FB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sz="1800" b="0" i="0" dirty="0">
                <a:solidFill>
                  <a:srgbClr val="1A3643"/>
                </a:solidFill>
                <a:effectLst/>
                <a:latin typeface="Inter"/>
              </a:rPr>
              <a:t>La </a:t>
            </a:r>
            <a:r>
              <a:rPr lang="fr-FR" sz="1800" b="1" i="0" dirty="0">
                <a:solidFill>
                  <a:srgbClr val="1A3643"/>
                </a:solidFill>
                <a:effectLst/>
                <a:latin typeface="Inter"/>
              </a:rPr>
              <a:t>reproduction asexuée</a:t>
            </a:r>
            <a:r>
              <a:rPr lang="fr-FR" sz="1800" b="0" i="0" dirty="0">
                <a:solidFill>
                  <a:srgbClr val="1A3643"/>
                </a:solidFill>
                <a:effectLst/>
                <a:latin typeface="Inter"/>
              </a:rPr>
              <a:t> chez les plantes est un mode de multiplication qui ne fait pas intervenir la fécondation ni la production de gamètes. Elle permet à une plante de générer des individus génétiquement identiques à elle-même (</a:t>
            </a:r>
            <a:r>
              <a:rPr lang="fr-FR" sz="1800" b="1" i="0" dirty="0">
                <a:solidFill>
                  <a:srgbClr val="1A3643"/>
                </a:solidFill>
                <a:effectLst/>
                <a:latin typeface="Inter"/>
              </a:rPr>
              <a:t>clones</a:t>
            </a:r>
            <a:r>
              <a:rPr lang="fr-FR" sz="1800" b="0" i="0" dirty="0">
                <a:solidFill>
                  <a:srgbClr val="1A3643"/>
                </a:solidFill>
                <a:effectLst/>
                <a:latin typeface="Inter"/>
              </a:rPr>
              <a:t>), assurant une propagation rapide lorsque les conditions environnementales sont stables.</a:t>
            </a:r>
            <a:endParaRPr lang="fr-FR" sz="1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5C5D44-5C94-404A-98C7-2C801D788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940" y="1292814"/>
            <a:ext cx="6548881" cy="44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42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DA86E04-CA9B-4F11-81E7-E140FDC4466D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9" y="1424538"/>
            <a:ext cx="10821202" cy="526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4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D820522-8C9A-46E2-9E03-F79797B91F99}"/>
              </a:ext>
            </a:extLst>
          </p:cNvPr>
          <p:cNvSpPr txBox="1"/>
          <p:nvPr/>
        </p:nvSpPr>
        <p:spPr>
          <a:xfrm>
            <a:off x="1595387" y="1982450"/>
            <a:ext cx="787587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ACTIVITÉ</a:t>
            </a:r>
            <a:r>
              <a:rPr lang="en-I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1:MULTIPLICATION </a:t>
            </a:r>
            <a:r>
              <a:rPr lang="fr-FR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VÉGÉTATIVE</a:t>
            </a:r>
            <a:r>
              <a:rPr lang="en-IE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NATURELLE </a:t>
            </a:r>
            <a:endParaRPr lang="fr-FR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793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D50D1-635C-49F6-9826-D4CA236F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E" dirty="0"/>
              <a:t>. </a:t>
            </a:r>
            <a:r>
              <a:rPr lang="en-I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Multiplication par les </a:t>
            </a:r>
            <a:r>
              <a:rPr lang="en-IE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stolons</a:t>
            </a:r>
            <a:r>
              <a:rPr lang="en-I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E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fraisiers</a:t>
            </a:r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365D127-55FA-41F8-B37D-90B26803F99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549742" y="1303021"/>
            <a:ext cx="7055318" cy="2855094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45972B6-6FA8-4FC0-B5C1-56327C952C56}"/>
              </a:ext>
            </a:extLst>
          </p:cNvPr>
          <p:cNvSpPr txBox="1"/>
          <p:nvPr/>
        </p:nvSpPr>
        <p:spPr>
          <a:xfrm>
            <a:off x="697230" y="1543050"/>
            <a:ext cx="3623310" cy="4427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stolon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tige aérienne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croissance horizontale issue de la tige principale, dont le contact avec le sol permet l’enracinement et le développement d’une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nouvelle plante identique à la plante mère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3101D15-30A8-43D1-9A23-3BA61957D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" y="4310133"/>
            <a:ext cx="11852910" cy="238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6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55633-5B53-49EF-84BB-9A4379D9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Multiplication par les rhizomes</a:t>
            </a:r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49AB4-BA60-4089-80D0-05B8D09EBD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5266944" cy="2302002"/>
          </a:xfrm>
        </p:spPr>
        <p:txBody>
          <a:bodyPr>
            <a:normAutofit/>
          </a:bodyPr>
          <a:lstStyle/>
          <a:p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rhizomes</a:t>
            </a:r>
            <a:r>
              <a:rPr lang="fr-FR" sz="20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sont des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tiges souterraines, </a:t>
            </a:r>
            <a:r>
              <a:rPr lang="fr-FR" sz="20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se ramifient en grandissant, développent de nouveaux pieds et produisent de nouvelles feuilles en surface.</a:t>
            </a:r>
            <a:endParaRPr lang="fr-FR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8F2954-3623-4D05-BF58-4DEB13F2D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952" y="1321308"/>
            <a:ext cx="4416552" cy="29192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F36A79-47F2-4F50-819D-94509150F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578" y="3644826"/>
            <a:ext cx="6187591" cy="28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6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EDA2E75-8CB2-4B4F-8F1D-FBC2C3AC146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21207" y="2444818"/>
            <a:ext cx="10615221" cy="347592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6FB8C4-CC55-486B-B910-28519D00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94" y="1583581"/>
            <a:ext cx="8730148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2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BCFB1-2EF6-4D1E-B047-AA6191FC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Bilan</a:t>
            </a:r>
            <a:r>
              <a:rPr lang="en-IE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3905A6-F2CD-41CF-B791-E7D8E60AD0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016234" cy="4530852"/>
          </a:xfrm>
        </p:spPr>
        <p:txBody>
          <a:bodyPr>
            <a:normAutofit/>
          </a:bodyPr>
          <a:lstStyle/>
          <a:p>
            <a:pPr algn="l"/>
            <a:r>
              <a:rPr lang="fr-FR" sz="1800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La multiplication végétative consiste donc à reproduire une plante à partir d’un organe de l’appareil végétatif, elle peut être faite :</a:t>
            </a:r>
          </a:p>
          <a:p>
            <a:pPr algn="l"/>
            <a:endParaRPr lang="fr-FR" sz="1800" b="1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br>
              <a:rPr lang="fr-FR" sz="1800" b="1" dirty="0">
                <a:solidFill>
                  <a:schemeClr val="tx1"/>
                </a:solidFill>
              </a:rPr>
            </a:br>
            <a:endParaRPr lang="fr-FR" sz="1800" b="1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91263A-7D95-4D9B-97B6-EFAA64CDE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" y="2409728"/>
            <a:ext cx="7353678" cy="37530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E55440-1ABE-4B86-8524-6633339D5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354" y="2409727"/>
            <a:ext cx="4188576" cy="375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32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EF962E-F350-4C49-9682-A786AAEF4B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9506" y="1298448"/>
            <a:ext cx="9816084" cy="397764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ACTIVITÉ 2: PHÉNOMÈNE RESPONSABLE DE LA MULTIPLICATION VÉGÉTATIVE</a:t>
            </a:r>
            <a:br>
              <a:rPr lang="fr-F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726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A67B4-1136-4751-83F5-441711CC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44" y="329184"/>
            <a:ext cx="11016996" cy="640080"/>
          </a:xfrm>
        </p:spPr>
        <p:txBody>
          <a:bodyPr>
            <a:normAutofit fontScale="90000"/>
          </a:bodyPr>
          <a:lstStyle/>
          <a:p>
            <a:b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fr-FR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structures histologiques intervenants dans la multiplication végétative.</a:t>
            </a:r>
            <a:br>
              <a:rPr lang="fr-FR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A46BD3-7B5B-40D8-8D5E-408049533F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1273302"/>
            <a:ext cx="10696194" cy="3995928"/>
          </a:xfrm>
        </p:spPr>
        <p:txBody>
          <a:bodyPr>
            <a:normAutofit/>
          </a:bodyPr>
          <a:lstStyle/>
          <a:p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Chez les plantes terrestres, </a:t>
            </a:r>
            <a:r>
              <a:rPr lang="fr-FR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 méristème 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un tissu cellulaire spécialisé dans la croissance. On distingue habituellement les </a:t>
            </a:r>
            <a:r>
              <a:rPr lang="fr-FR" sz="1600" b="1" i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méristèmes primaires 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assurent </a:t>
            </a:r>
            <a:r>
              <a:rPr lang="fr-FR" sz="1600" b="1" i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croissance de la plante en longueur 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niveau de la tige, des feuilles et des racines, et </a:t>
            </a:r>
            <a:r>
              <a:rPr lang="fr-FR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méristèmes secondaires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1600" b="1" i="0" dirty="0">
                <a:solidFill>
                  <a:srgbClr val="7A7A7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responsables de </a:t>
            </a:r>
            <a:r>
              <a:rPr lang="fr-FR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croissance en épaisseur </a:t>
            </a:r>
            <a:r>
              <a:rPr lang="fr-FR" sz="1600" b="1" i="0" dirty="0">
                <a:solidFill>
                  <a:srgbClr val="000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certains organes.</a:t>
            </a:r>
            <a:endParaRPr lang="fr-F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chapitre 2 expression, stabilité et variabilité du matériel génétique ...">
            <a:extLst>
              <a:ext uri="{FF2B5EF4-FFF2-40B4-BE49-F238E27FC236}">
                <a16:creationId xmlns:a16="http://schemas.microsoft.com/office/drawing/2014/main" id="{E0BF1B72-E1FC-4E86-9745-08896660E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537460"/>
            <a:ext cx="5574793" cy="370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e développement des tiges feuillées">
            <a:extLst>
              <a:ext uri="{FF2B5EF4-FFF2-40B4-BE49-F238E27FC236}">
                <a16:creationId xmlns:a16="http://schemas.microsoft.com/office/drawing/2014/main" id="{3213B0DE-DA6B-49AB-B044-FCA915130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2457450"/>
            <a:ext cx="5393056" cy="378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4D1069B-B670-4166-AAC4-0608793380CE}"/>
              </a:ext>
            </a:extLst>
          </p:cNvPr>
          <p:cNvSpPr txBox="1"/>
          <p:nvPr/>
        </p:nvSpPr>
        <p:spPr>
          <a:xfrm>
            <a:off x="1284731" y="6482448"/>
            <a:ext cx="993267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méristème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un tissu formé par des cellules indifférenciée à division mitotique permanente.</a:t>
            </a:r>
          </a:p>
        </p:txBody>
      </p:sp>
    </p:spTree>
    <p:extLst>
      <p:ext uri="{BB962C8B-B14F-4D97-AF65-F5344CB8AC3E}">
        <p14:creationId xmlns:p14="http://schemas.microsoft.com/office/powerpoint/2010/main" val="3272288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43E005-8A8E-4828-9D71-EB789DD6163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799064" cy="4633722"/>
          </a:xfrm>
        </p:spPr>
        <p:txBody>
          <a:bodyPr>
            <a:normAutofit fontScale="92500"/>
          </a:bodyPr>
          <a:lstStyle/>
          <a:p>
            <a:pPr marL="89535" marR="78105" algn="just">
              <a:spcBef>
                <a:spcPts val="325"/>
              </a:spcBef>
              <a:spcAft>
                <a:spcPts val="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Les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organes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végétaux</a:t>
            </a:r>
            <a:r>
              <a:rPr lang="fr-FR" sz="2400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qui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assurent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</a:t>
            </a:r>
            <a:r>
              <a:rPr lang="fr-FR" sz="24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multiplication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végétative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forment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les</a:t>
            </a:r>
            <a:r>
              <a:rPr lang="fr-FR" sz="24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bourgeons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. </a:t>
            </a:r>
          </a:p>
          <a:p>
            <a:pPr marL="89535" marR="78105" algn="just">
              <a:spcBef>
                <a:spcPts val="325"/>
              </a:spcBef>
              <a:spcAft>
                <a:spcPts val="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A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l’extrémité</a:t>
            </a:r>
            <a:r>
              <a:rPr lang="fr-FR" sz="24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du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bourgeon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apical,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se</a:t>
            </a:r>
            <a:r>
              <a:rPr lang="fr-FR" sz="2400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trouve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 amas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cellules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indifférenciées</a:t>
            </a:r>
            <a:r>
              <a:rPr lang="fr-FR" sz="2400" spc="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qui</a:t>
            </a:r>
            <a:r>
              <a:rPr lang="fr-FR" sz="24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se multiplient activement. Il forme </a:t>
            </a:r>
            <a:r>
              <a:rPr lang="fr-FR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 méristème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.</a:t>
            </a:r>
          </a:p>
          <a:p>
            <a:pPr marL="89535" marR="56515">
              <a:spcBef>
                <a:spcPts val="5"/>
              </a:spcBef>
              <a:spcAft>
                <a:spcPts val="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Les méristèmes se situent aussi à l’extrémité des racines et à l’aisselle des feuilles. Les cellules du méristème se divisent activement, mais leur nombre ne change pas ; cela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signifie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que</a:t>
            </a:r>
            <a:r>
              <a:rPr lang="fr-FR" sz="24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certaines</a:t>
            </a:r>
            <a:r>
              <a:rPr lang="fr-FR" sz="240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cellules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issues de</a:t>
            </a:r>
            <a:r>
              <a:rPr lang="fr-FR" sz="240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division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se</a:t>
            </a:r>
            <a:r>
              <a:rPr lang="fr-FR" sz="24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différencient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pour</a:t>
            </a:r>
            <a:r>
              <a:rPr lang="fr-FR" sz="2400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donner</a:t>
            </a:r>
            <a:r>
              <a:rPr lang="fr-FR" sz="240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 tige, les feuilles et la racine, et d’autres cellules restent indifférenciées formant le </a:t>
            </a:r>
            <a:r>
              <a:rPr lang="fr-FR" sz="24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méristème.</a:t>
            </a:r>
            <a:endParaRPr lang="fr-FR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MT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474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FC241-6EAC-4E25-B6FF-E797B669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347" y="297180"/>
            <a:ext cx="10062973" cy="6400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Les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facteurs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chimiques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intervenant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fr-FR" b="1" spc="-25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multiplication végétative</a:t>
            </a:r>
            <a:endParaRPr lang="fr-FR" sz="4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D47987-87E5-45A3-82B8-EECF8DBE309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3568" y="1195578"/>
            <a:ext cx="11838432" cy="1901952"/>
          </a:xfrm>
        </p:spPr>
        <p:txBody>
          <a:bodyPr>
            <a:normAutofit lnSpcReduction="10000"/>
          </a:bodyPr>
          <a:lstStyle/>
          <a:p>
            <a:pPr marL="342900" marR="422910" lvl="0" indent="-342900">
              <a:spcBef>
                <a:spcPts val="455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"/>
              <a:tabLst>
                <a:tab pos="476250" algn="l"/>
              </a:tabLst>
            </a:pP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On</a:t>
            </a:r>
            <a:r>
              <a:rPr lang="fr-FR" sz="18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mesure</a:t>
            </a:r>
            <a:r>
              <a:rPr lang="fr-FR" sz="18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l’élongation</a:t>
            </a:r>
            <a:r>
              <a:rPr lang="fr-FR" sz="18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de</a:t>
            </a:r>
            <a:r>
              <a:rPr lang="fr-FR" sz="18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portions</a:t>
            </a:r>
            <a:r>
              <a:rPr lang="fr-FR" sz="18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d’une</a:t>
            </a:r>
            <a:r>
              <a:rPr lang="fr-FR" sz="18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jeune</a:t>
            </a:r>
            <a:r>
              <a:rPr lang="fr-FR" sz="18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tige</a:t>
            </a:r>
            <a:r>
              <a:rPr lang="fr-FR" sz="18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de</a:t>
            </a:r>
            <a:r>
              <a:rPr lang="fr-FR" sz="1800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soja</a:t>
            </a:r>
            <a:r>
              <a:rPr lang="fr-FR" sz="18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placées</a:t>
            </a:r>
            <a:r>
              <a:rPr lang="fr-FR" sz="18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dans</a:t>
            </a:r>
            <a:r>
              <a:rPr lang="fr-FR" sz="1800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un milieu liquide aéré et renouvelé avec ou sans auxine (Hormone végétale synthétisée au niveau des bourgeons). Le résultat de cette expérience est présenté par </a:t>
            </a:r>
            <a:r>
              <a:rPr lang="fr-FR" sz="18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la figure 1</a:t>
            </a:r>
          </a:p>
          <a:p>
            <a:pPr marL="342900" marR="598170" lvl="0" indent="-342900">
              <a:lnSpc>
                <a:spcPct val="95000"/>
              </a:lnSpc>
              <a:spcBef>
                <a:spcPts val="92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"/>
              <a:tabLst>
                <a:tab pos="476250" algn="l"/>
              </a:tabLst>
            </a:pPr>
            <a:r>
              <a:rPr lang="fr-FR" sz="18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La</a:t>
            </a:r>
            <a:r>
              <a:rPr lang="fr-FR" sz="1800" b="1" spc="-7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figure</a:t>
            </a:r>
            <a:r>
              <a:rPr lang="fr-FR" sz="1800" b="1" spc="-5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b="1" dirty="0">
                <a:solidFill>
                  <a:schemeClr val="tx1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2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montre</a:t>
            </a:r>
            <a:r>
              <a:rPr lang="fr-FR" sz="1800" spc="-6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l’influence</a:t>
            </a:r>
            <a:r>
              <a:rPr lang="fr-FR" sz="1800" spc="-7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de</a:t>
            </a:r>
            <a:r>
              <a:rPr lang="fr-FR" sz="1800" spc="-5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la</a:t>
            </a:r>
            <a:r>
              <a:rPr lang="fr-FR" sz="1800" spc="-7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concentration</a:t>
            </a:r>
            <a:r>
              <a:rPr lang="fr-FR" sz="1800" spc="-7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des</a:t>
            </a:r>
            <a:r>
              <a:rPr lang="fr-FR" sz="1800" spc="-6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tissus</a:t>
            </a:r>
            <a:r>
              <a:rPr lang="fr-FR" sz="1800" spc="-6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en</a:t>
            </a:r>
            <a:r>
              <a:rPr lang="fr-FR" sz="1800" spc="-7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auxine</a:t>
            </a:r>
            <a:r>
              <a:rPr lang="fr-FR" sz="1800" spc="-6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 </a:t>
            </a:r>
            <a:r>
              <a:rPr lang="fr-FR" sz="1800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Wingdings" panose="05000000000000000000" pitchFamily="2" charset="2"/>
                <a:cs typeface="Times New Roman" panose="02020603050405020304" pitchFamily="18" charset="0"/>
              </a:rPr>
              <a:t>sur l’élongation de différents organes d’une plante.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E744F6-D549-4CD4-B62F-9AF9BA192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" y="3097530"/>
            <a:ext cx="11484864" cy="340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5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9C2A8-417D-4F39-BACE-2F06B84D92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1435609"/>
            <a:ext cx="11055858" cy="1259465"/>
          </a:xfrm>
        </p:spPr>
        <p:txBody>
          <a:bodyPr>
            <a:normAutofit fontScale="40000" lnSpcReduction="20000"/>
          </a:bodyPr>
          <a:lstStyle/>
          <a:p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En</a:t>
            </a:r>
            <a:r>
              <a:rPr lang="fr-FR" sz="40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s’appuyant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sur</a:t>
            </a:r>
            <a:r>
              <a:rPr lang="fr-FR" sz="40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les</a:t>
            </a:r>
            <a:r>
              <a:rPr lang="fr-FR" sz="4000" b="1" spc="-9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données</a:t>
            </a:r>
            <a:r>
              <a:rPr lang="fr-FR" sz="4000" b="1" spc="-9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4000" b="1" spc="-10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figure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❶</a:t>
            </a:r>
            <a:r>
              <a:rPr lang="fr-FR" sz="4000" b="1" spc="-30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et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❷,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déduire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l’effet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4000" b="1" spc="-8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l’auxine</a:t>
            </a:r>
            <a:r>
              <a:rPr lang="fr-FR" sz="4000" b="1" spc="-95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4000" b="1" dirty="0">
                <a:solidFill>
                  <a:schemeClr val="tx1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sur les plantes et la relation entre la concentration de cette hormone et son effet sur les organes intervenant dans la multiplication végétative</a:t>
            </a:r>
            <a:r>
              <a:rPr lang="fr-FR" sz="4000" dirty="0">
                <a:latin typeface="Arial MT"/>
                <a:ea typeface="Arial MT"/>
                <a:cs typeface="Arial MT"/>
              </a:rPr>
              <a:t>.</a:t>
            </a:r>
            <a:endParaRPr lang="fr-FR" sz="1800" dirty="0">
              <a:effectLst/>
              <a:latin typeface="Arial MT"/>
              <a:ea typeface="Arial MT"/>
              <a:cs typeface="Arial MT"/>
            </a:endParaRPr>
          </a:p>
          <a:p>
            <a:endParaRPr lang="fr-FR" sz="1800" dirty="0">
              <a:effectLst/>
              <a:latin typeface="Arial MT"/>
              <a:ea typeface="Arial MT"/>
              <a:cs typeface="Arial MT"/>
            </a:endParaRPr>
          </a:p>
          <a:p>
            <a:endParaRPr lang="fr-FR" sz="1800" dirty="0">
              <a:latin typeface="Arial MT"/>
              <a:ea typeface="Arial MT"/>
              <a:cs typeface="Arial MT"/>
            </a:endParaRPr>
          </a:p>
          <a:p>
            <a:endParaRPr lang="fr-FR" sz="1800" dirty="0">
              <a:effectLst/>
              <a:latin typeface="Arial MT"/>
              <a:ea typeface="Arial MT"/>
              <a:cs typeface="Arial MT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5BB1B7-E17E-481A-BD6F-59861EFA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9" y="2288465"/>
            <a:ext cx="11526774" cy="3441993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785509EC-0588-4E95-B262-3114FD80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E45AF5-8BEC-4DDC-B3E9-DD8D6668453A}"/>
              </a:ext>
            </a:extLst>
          </p:cNvPr>
          <p:cNvSpPr txBox="1"/>
          <p:nvPr/>
        </p:nvSpPr>
        <p:spPr>
          <a:xfrm>
            <a:off x="1357162" y="5763613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 plante produit 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l’auxine</a:t>
            </a:r>
            <a:r>
              <a:rPr lang="fr-FR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qui est une hormone (Agit à distance et à faible dose) synthétisée au niveau des bourgeons. </a:t>
            </a:r>
            <a:r>
              <a:rPr lang="fr-FR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Cette hormone contrôle la croissance de la plante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2156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AB96B4-047B-4012-B6B7-4B3F26A9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1C4380-0548-48D8-BF66-21D579286BA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19760" y="1257300"/>
            <a:ext cx="10547350" cy="3969218"/>
          </a:xfrm>
        </p:spPr>
      </p:pic>
    </p:spTree>
    <p:extLst>
      <p:ext uri="{BB962C8B-B14F-4D97-AF65-F5344CB8AC3E}">
        <p14:creationId xmlns:p14="http://schemas.microsoft.com/office/powerpoint/2010/main" val="424742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1950F-6D8B-4FAC-AE46-3AD7BFE5A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1A611B5-4E45-4EC2-ABE3-388BA32C0C0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1655545"/>
            <a:ext cx="10702557" cy="381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7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79B23-1521-472F-8E43-F1F5CC4A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96752A-9719-45C8-8A2B-400FB93432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0875" y="1320105"/>
            <a:ext cx="8623755" cy="2221992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 3: LA</a:t>
            </a:r>
            <a:r>
              <a:rPr lang="fr-FR" sz="3200" b="1" spc="-25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MULTIPLICATION</a:t>
            </a:r>
            <a:r>
              <a:rPr lang="fr-FR" sz="3200" b="1" spc="-2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VÉGÉTATIVE ARTIFICIELLE</a:t>
            </a:r>
            <a:r>
              <a:rPr lang="fr-FR" sz="3200" b="1" spc="-2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33CC64D-3FCB-41E2-A427-295C30FF1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809323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ivision d'un plant de Cattleya">
            <a:extLst>
              <a:ext uri="{FF2B5EF4-FFF2-40B4-BE49-F238E27FC236}">
                <a16:creationId xmlns:a16="http://schemas.microsoft.com/office/drawing/2014/main" id="{3F67EEDB-F3D0-4544-B33F-B0ABE6A6D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73" y="3429001"/>
            <a:ext cx="5215589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61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DC7868-33C6-433A-B08D-F401EFC6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19F613-CFFD-43BA-8035-2F11C8AA1C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693186" cy="3977640"/>
          </a:xfrm>
        </p:spPr>
        <p:txBody>
          <a:bodyPr/>
          <a:lstStyle/>
          <a:p>
            <a:endParaRPr lang="en-IE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8AD644-1842-477E-91DB-0AB11938B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40" y="2405982"/>
            <a:ext cx="7178167" cy="14358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7F0205-B794-4FDF-9F49-296B133F8FAA}"/>
              </a:ext>
            </a:extLst>
          </p:cNvPr>
          <p:cNvSpPr txBox="1"/>
          <p:nvPr/>
        </p:nvSpPr>
        <p:spPr>
          <a:xfrm>
            <a:off x="959318" y="1689177"/>
            <a:ext cx="903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Dans </a:t>
            </a:r>
            <a:r>
              <a:rPr lang="en-IE" dirty="0" err="1"/>
              <a:t>cette</a:t>
            </a:r>
            <a:r>
              <a:rPr lang="en-IE" dirty="0"/>
              <a:t> forme de multiplication </a:t>
            </a:r>
            <a:r>
              <a:rPr lang="en-IE" dirty="0" err="1"/>
              <a:t>intervient</a:t>
            </a:r>
            <a:r>
              <a:rPr lang="en-IE" dirty="0"/>
              <a:t> </a:t>
            </a:r>
            <a:r>
              <a:rPr lang="en-IE" dirty="0" err="1"/>
              <a:t>l’Homme</a:t>
            </a:r>
            <a:r>
              <a:rPr lang="en-IE" dirty="0"/>
              <a:t> , on </a:t>
            </a:r>
            <a:r>
              <a:rPr lang="en-IE" dirty="0" err="1"/>
              <a:t>distingue</a:t>
            </a:r>
            <a:r>
              <a:rPr lang="en-IE" dirty="0"/>
              <a:t> trois types: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476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D6567D-EAF2-4E7F-95B3-7F996D24F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01752"/>
            <a:ext cx="6877119" cy="640080"/>
          </a:xfrm>
        </p:spPr>
        <p:txBody>
          <a:bodyPr>
            <a:normAutofit fontScale="90000"/>
          </a:bodyPr>
          <a:lstStyle/>
          <a:p>
            <a:r>
              <a:rPr lang="en-IE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E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E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1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sz="3100" b="1" spc="-35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31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bouturage</a:t>
            </a:r>
            <a:r>
              <a:rPr lang="fr-FR" sz="3100" b="1" spc="-35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D9FB9A8-C361-4581-A10D-3F7645C5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98" y="3167674"/>
            <a:ext cx="10125777" cy="3484346"/>
          </a:xfrm>
          <a:prstGeom prst="rect">
            <a:avLst/>
          </a:prstGeom>
        </p:spPr>
      </p:pic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F2A8269D-D46A-4E10-B3A1-4F6040BE23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300373"/>
            <a:ext cx="11030070" cy="1384594"/>
          </a:xfrm>
        </p:spPr>
        <p:txBody>
          <a:bodyPr>
            <a:normAutofit fontScale="92500" lnSpcReduction="20000"/>
          </a:bodyPr>
          <a:lstStyle/>
          <a:p>
            <a:r>
              <a:rPr lang="fr-FR" sz="19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 bouturage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consiste à enterrer partiellement ou intégralement dans le sol un fragment d’organe végétal, </a:t>
            </a:r>
            <a:r>
              <a:rPr lang="fr-FR" sz="19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la bouture.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Ce fragment de végétal est souvent un morceau</a:t>
            </a:r>
            <a:r>
              <a:rPr lang="fr-FR" sz="19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19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tige</a:t>
            </a:r>
            <a:r>
              <a:rPr lang="fr-FR" sz="19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portant des</a:t>
            </a:r>
            <a:r>
              <a:rPr lang="fr-FR" sz="19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bougeons</a:t>
            </a:r>
            <a:r>
              <a:rPr lang="fr-FR" sz="19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(elle</a:t>
            </a:r>
            <a:r>
              <a:rPr lang="fr-FR" sz="19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peut être</a:t>
            </a:r>
            <a:r>
              <a:rPr lang="fr-FR" sz="19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aussi</a:t>
            </a:r>
            <a:r>
              <a:rPr lang="fr-FR" sz="19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</a:t>
            </a:r>
            <a:r>
              <a:rPr lang="fr-FR" sz="19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fragment de</a:t>
            </a:r>
            <a:r>
              <a:rPr lang="fr-FR" sz="1900" b="1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feuille</a:t>
            </a:r>
            <a:r>
              <a:rPr lang="fr-FR" sz="19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ou de racine).</a:t>
            </a:r>
          </a:p>
          <a:p>
            <a:endParaRPr lang="fr-FR" sz="19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 MT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4082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CD879-A079-4DC7-A27E-764FE51B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008000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2.</a:t>
            </a:r>
            <a:r>
              <a:rPr lang="fr-FR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b="1" spc="-35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marcottage</a:t>
            </a:r>
            <a:r>
              <a:rPr lang="fr-FR" b="1" spc="-35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6D9D24-61BC-4CB5-8C64-1726349DBC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1087823" cy="1057335"/>
          </a:xfrm>
        </p:spPr>
        <p:txBody>
          <a:bodyPr>
            <a:normAutofit fontScale="25000" lnSpcReduction="20000"/>
          </a:bodyPr>
          <a:lstStyle/>
          <a:p>
            <a:r>
              <a:rPr lang="fr-FR" sz="6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sz="6200" b="1" spc="-1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marcottage</a:t>
            </a:r>
            <a:r>
              <a:rPr lang="fr-FR" sz="6200" b="1" spc="-2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est</a:t>
            </a:r>
            <a:r>
              <a:rPr lang="fr-FR" sz="62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une</a:t>
            </a:r>
            <a:r>
              <a:rPr lang="fr-FR" sz="62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technique</a:t>
            </a:r>
            <a:r>
              <a:rPr lang="fr-FR" sz="62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62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multiplication</a:t>
            </a:r>
            <a:r>
              <a:rPr lang="fr-FR" sz="62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végétative</a:t>
            </a:r>
            <a:r>
              <a:rPr lang="fr-FR" sz="62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qui</a:t>
            </a:r>
            <a:r>
              <a:rPr lang="fr-FR" sz="62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consiste</a:t>
            </a:r>
            <a:r>
              <a:rPr lang="fr-FR" sz="62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à</a:t>
            </a:r>
            <a:r>
              <a:rPr lang="fr-FR" sz="6200" b="1" spc="-2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enterrer</a:t>
            </a:r>
            <a:r>
              <a:rPr lang="fr-FR" sz="6200" b="1" spc="-2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6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au sol une partie aérienne de la plante (la marcotte)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et </a:t>
            </a:r>
            <a:r>
              <a:rPr lang="fr-FR" sz="62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qui reste attachée à cette plante mère </a:t>
            </a:r>
            <a:r>
              <a:rPr lang="fr-FR" sz="6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pour faire apparaitre des racines. Puis à isoler la marcotte de la plante mère afin d’obtenir une nouvelle plante.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F46514-9B28-4868-924C-177567C5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398" y="2647909"/>
            <a:ext cx="5191125" cy="36766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B6E7B7-BC69-42C4-93E4-4CFAF26E6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96" y="2647910"/>
            <a:ext cx="679132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4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95F83-9C72-4E1E-9EE5-AB0C925D5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3. Le</a:t>
            </a:r>
            <a:r>
              <a:rPr lang="fr-FR" sz="2400" b="1" spc="-3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greffage</a:t>
            </a:r>
            <a:r>
              <a:rPr lang="fr-FR" sz="2400" b="1" spc="-35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F2F309-8331-4082-A6CB-21106BAD54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1039696" cy="1993392"/>
          </a:xfrm>
        </p:spPr>
        <p:txBody>
          <a:bodyPr>
            <a:normAutofit/>
          </a:bodyPr>
          <a:lstStyle/>
          <a:p>
            <a:pPr>
              <a:spcBef>
                <a:spcPts val="1350"/>
              </a:spcBef>
            </a:pPr>
            <a:endParaRPr lang="fr-FR" sz="1800" dirty="0">
              <a:effectLst/>
              <a:latin typeface="Arial MT"/>
              <a:ea typeface="Arial MT"/>
              <a:cs typeface="Arial MT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9D406A-E888-42C8-A512-83F3D5F76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87" y="1318661"/>
            <a:ext cx="10963175" cy="46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65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FB7AD-C720-4EEC-83C3-EA9C73E0F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B050"/>
                </a:solidFill>
              </a:rPr>
              <a:t>Le </a:t>
            </a:r>
            <a:r>
              <a:rPr lang="en-IE" b="1" dirty="0" err="1">
                <a:solidFill>
                  <a:srgbClr val="00B050"/>
                </a:solidFill>
              </a:rPr>
              <a:t>greffage</a:t>
            </a:r>
            <a:r>
              <a:rPr lang="en-IE" b="1" dirty="0">
                <a:solidFill>
                  <a:srgbClr val="00B050"/>
                </a:solidFill>
              </a:rPr>
              <a:t> 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1DEF93-8D1D-4620-B71F-6B64A8CFDA3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89535">
              <a:spcBef>
                <a:spcPts val="1135"/>
              </a:spcBef>
              <a:spcAft>
                <a:spcPts val="0"/>
              </a:spcAft>
            </a:pPr>
            <a:r>
              <a:rPr lang="fr-F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sz="2000" b="1" spc="-1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greffage</a:t>
            </a:r>
            <a:r>
              <a:rPr lang="fr-FR" sz="2000" b="1" spc="-1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est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technique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qui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consiste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à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fixer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sur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une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plante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(</a:t>
            </a:r>
            <a:r>
              <a:rPr lang="fr-FR" sz="20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Porte-greffe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),</a:t>
            </a:r>
            <a:r>
              <a:rPr lang="fr-FR" sz="20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 fragment de végétal un bourgeon (</a:t>
            </a:r>
            <a:r>
              <a:rPr lang="fr-FR" sz="20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 greffon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).</a:t>
            </a:r>
          </a:p>
          <a:p>
            <a:pPr marL="89535">
              <a:lnSpc>
                <a:spcPct val="100000"/>
              </a:lnSpc>
            </a:pP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greffon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développe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sur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porte-greffe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en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donnant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des</a:t>
            </a:r>
            <a:r>
              <a:rPr lang="fr-FR" sz="20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rameaux, des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fleurs,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puis des fruits.</a:t>
            </a:r>
          </a:p>
          <a:p>
            <a:endParaRPr lang="fr-FR" dirty="0"/>
          </a:p>
        </p:txBody>
      </p:sp>
      <p:pic>
        <p:nvPicPr>
          <p:cNvPr id="4" name="Picture 2" descr="7e69ca2b-5465-40da-b683-5cb0a1288b14">
            <a:extLst>
              <a:ext uri="{FF2B5EF4-FFF2-40B4-BE49-F238E27FC236}">
                <a16:creationId xmlns:a16="http://schemas.microsoft.com/office/drawing/2014/main" id="{53FE7542-04A5-4158-8D1E-530177B9B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465" y="1520792"/>
            <a:ext cx="6098851" cy="36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543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C35AEA-8188-4825-AD98-EAEDB99E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4. Le</a:t>
            </a:r>
            <a:r>
              <a:rPr lang="fr-FR" sz="1800" b="1" spc="-35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 err="1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microbouturage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;</a:t>
            </a:r>
            <a:r>
              <a:rPr lang="fr-FR" sz="1800" b="1" spc="-30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une</a:t>
            </a:r>
            <a:r>
              <a:rPr lang="fr-FR" sz="1800" b="1" spc="-25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technique</a:t>
            </a:r>
            <a:r>
              <a:rPr lang="fr-FR" sz="1800" b="1" spc="-15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de</a:t>
            </a:r>
            <a:r>
              <a:rPr lang="fr-FR" sz="1800" b="1" spc="-20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culture</a:t>
            </a:r>
            <a:r>
              <a:rPr lang="fr-FR" sz="1800" b="1" spc="-25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in</a:t>
            </a:r>
            <a:r>
              <a:rPr lang="fr-FR" sz="1800" b="1" spc="-20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fr-FR" sz="1800" b="1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vitro</a:t>
            </a:r>
            <a:r>
              <a:rPr lang="fr-FR" sz="1800" b="1" spc="-10" dirty="0">
                <a:solidFill>
                  <a:srgbClr val="008000"/>
                </a:solidFill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345549-18CB-4F62-8ECC-F4936DFD7E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79695" y="5712236"/>
            <a:ext cx="8647374" cy="867357"/>
          </a:xfrm>
        </p:spPr>
        <p:txBody>
          <a:bodyPr/>
          <a:lstStyle/>
          <a:p>
            <a:endParaRPr lang="fr-FR"/>
          </a:p>
        </p:txBody>
      </p:sp>
      <p:sp>
        <p:nvSpPr>
          <p:cNvPr id="219" name="ZoneTexte 218">
            <a:extLst>
              <a:ext uri="{FF2B5EF4-FFF2-40B4-BE49-F238E27FC236}">
                <a16:creationId xmlns:a16="http://schemas.microsoft.com/office/drawing/2014/main" id="{32BC9759-B74E-461E-A096-EEF8657195F3}"/>
              </a:ext>
            </a:extLst>
          </p:cNvPr>
          <p:cNvSpPr txBox="1"/>
          <p:nvPr/>
        </p:nvSpPr>
        <p:spPr>
          <a:xfrm>
            <a:off x="671362" y="1496009"/>
            <a:ext cx="9464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610">
              <a:spcBef>
                <a:spcPts val="465"/>
              </a:spcBef>
              <a:spcAft>
                <a:spcPts val="0"/>
              </a:spcAft>
            </a:pP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La</a:t>
            </a:r>
            <a:r>
              <a:rPr lang="fr-FR" sz="1800" spc="-3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figure</a:t>
            </a:r>
            <a:r>
              <a:rPr lang="fr-FR" sz="1800" spc="-3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ci-dessous</a:t>
            </a:r>
            <a:r>
              <a:rPr lang="fr-FR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présente</a:t>
            </a:r>
            <a:r>
              <a:rPr lang="fr-FR" sz="1800" spc="-3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les</a:t>
            </a:r>
            <a:r>
              <a:rPr lang="fr-FR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étapes</a:t>
            </a:r>
            <a:r>
              <a:rPr lang="fr-FR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fr-FR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la</a:t>
            </a:r>
            <a:r>
              <a:rPr lang="fr-FR" sz="1800" spc="-3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culture</a:t>
            </a:r>
            <a:r>
              <a:rPr lang="fr-FR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fr-FR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la</a:t>
            </a:r>
            <a:r>
              <a:rPr lang="fr-FR" sz="1800" spc="-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pomme</a:t>
            </a:r>
            <a:r>
              <a:rPr lang="fr-FR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fr-FR" sz="1800" spc="-3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fr-FR" sz="1800" spc="-10" dirty="0">
                <a:effectLst/>
                <a:latin typeface="Arial MT"/>
                <a:ea typeface="Arial MT"/>
                <a:cs typeface="Arial MT"/>
              </a:rPr>
              <a:t>terre.</a:t>
            </a:r>
            <a:endParaRPr lang="fr-FR" sz="1400" dirty="0">
              <a:effectLst/>
              <a:latin typeface="Arial MT"/>
              <a:ea typeface="Arial MT"/>
              <a:cs typeface="Arial MT"/>
            </a:endParaRPr>
          </a:p>
        </p:txBody>
      </p:sp>
      <p:pic>
        <p:nvPicPr>
          <p:cNvPr id="221" name="Image 220">
            <a:extLst>
              <a:ext uri="{FF2B5EF4-FFF2-40B4-BE49-F238E27FC236}">
                <a16:creationId xmlns:a16="http://schemas.microsoft.com/office/drawing/2014/main" id="{B82F6F82-8719-4408-B64C-952D96643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62" y="1812842"/>
            <a:ext cx="10080057" cy="38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1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ACE02-CF57-4341-8D53-59318B63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ADAD9D-47DE-4C1F-8575-A6A62DB6C5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9066517" cy="3977640"/>
          </a:xfrm>
        </p:spPr>
        <p:txBody>
          <a:bodyPr>
            <a:normAutofit/>
          </a:bodyPr>
          <a:lstStyle/>
          <a:p>
            <a:pPr marL="89535">
              <a:spcBef>
                <a:spcPts val="920"/>
              </a:spcBef>
              <a:spcAft>
                <a:spcPts val="0"/>
              </a:spcAft>
            </a:pP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Le </a:t>
            </a:r>
            <a:r>
              <a:rPr lang="fr-FR" sz="20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microbouturage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est une multiplication végétative in vitro. </a:t>
            </a:r>
          </a:p>
          <a:p>
            <a:pPr marL="89535">
              <a:spcBef>
                <a:spcPts val="920"/>
              </a:spcBef>
              <a:spcAft>
                <a:spcPts val="0"/>
              </a:spcAft>
            </a:pP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C’est une culture de morceaux</a:t>
            </a:r>
            <a:r>
              <a:rPr lang="fr-FR" sz="20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20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plante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dans</a:t>
            </a:r>
            <a:r>
              <a:rPr lang="fr-FR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un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milieu</a:t>
            </a:r>
            <a:r>
              <a:rPr lang="fr-FR" sz="2000" b="1" spc="-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synthétique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(sels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minéraux,</a:t>
            </a:r>
            <a:r>
              <a:rPr lang="fr-FR" sz="20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hormones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végétales comme l’auxine…) dans des conditions stériles et un environnement contrôlé.</a:t>
            </a:r>
          </a:p>
          <a:p>
            <a:pPr marL="89535">
              <a:spcBef>
                <a:spcPts val="5"/>
              </a:spcBef>
              <a:spcAft>
                <a:spcPts val="0"/>
              </a:spcAft>
            </a:pP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Par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microbouturage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on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peu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produire</a:t>
            </a:r>
            <a:r>
              <a:rPr lang="fr-FR" sz="2000" b="1" spc="-3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des</a:t>
            </a:r>
            <a:r>
              <a:rPr lang="fr-FR" sz="2000" b="1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milliers</a:t>
            </a:r>
            <a:r>
              <a:rPr lang="fr-FR" sz="2000" b="1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de</a:t>
            </a:r>
            <a:r>
              <a:rPr lang="fr-FR" sz="2000" b="1" spc="-2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plantes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filles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identiques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ou</a:t>
            </a:r>
            <a:r>
              <a:rPr lang="fr-FR" sz="2000" b="1" spc="-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clones qui ont gardé les mêmes caractères héréditaires de la plante mère.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393930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15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{C10AA574-997F-437C-91A3-3AEC71830B54}tf10001108_win32</Template>
  <TotalTime>375</TotalTime>
  <Words>781</Words>
  <Application>Microsoft Office PowerPoint</Application>
  <PresentationFormat>Widescreen</PresentationFormat>
  <Paragraphs>47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MT</vt:lpstr>
      <vt:lpstr>Calibri</vt:lpstr>
      <vt:lpstr>Inter</vt:lpstr>
      <vt:lpstr>Roboto</vt:lpstr>
      <vt:lpstr>Segoe UI</vt:lpstr>
      <vt:lpstr>Segoe UI Light</vt:lpstr>
      <vt:lpstr>Times New Roman</vt:lpstr>
      <vt:lpstr>Wingdings</vt:lpstr>
      <vt:lpstr>Personnalisé</vt:lpstr>
      <vt:lpstr>PowerPoint Presentation</vt:lpstr>
      <vt:lpstr>La reproduction asexuée chez les plantes</vt:lpstr>
      <vt:lpstr>PowerPoint Presentation</vt:lpstr>
      <vt:lpstr>PowerPoint Presentation</vt:lpstr>
      <vt:lpstr>1. Multiplication par les stolons: fraisiers</vt:lpstr>
      <vt:lpstr>2. Multiplication par les rhizomes</vt:lpstr>
      <vt:lpstr>PowerPoint Presentation</vt:lpstr>
      <vt:lpstr>Bilan </vt:lpstr>
      <vt:lpstr>PowerPoint Presentation</vt:lpstr>
      <vt:lpstr>     1. Les structures histologiques intervenants dans la multiplication végétative. </vt:lpstr>
      <vt:lpstr>PowerPoint Presentation</vt:lpstr>
      <vt:lpstr>2. Les facteurs chimiques intervenant dans la multiplication végétative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Le bouturage </vt:lpstr>
      <vt:lpstr>2.Le marcottage </vt:lpstr>
      <vt:lpstr>3. Le greffage </vt:lpstr>
      <vt:lpstr>Le greffage </vt:lpstr>
      <vt:lpstr>4. Le microbouturage; une technique de culture in vitro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reproduction asexuee chez les plantes</dc:title>
  <dc:creator>HP</dc:creator>
  <cp:keywords/>
  <cp:lastModifiedBy>HP</cp:lastModifiedBy>
  <cp:revision>44</cp:revision>
  <dcterms:created xsi:type="dcterms:W3CDTF">2025-05-18T13:10:46Z</dcterms:created>
  <dcterms:modified xsi:type="dcterms:W3CDTF">2026-07-16T16:08:27Z</dcterms:modified>
  <cp:version/>
</cp:coreProperties>
</file>