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7.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8"/>
  </p:notesMasterIdLst>
  <p:sldIdLst>
    <p:sldId id="402" r:id="rId2"/>
    <p:sldId id="258" r:id="rId3"/>
    <p:sldId id="260" r:id="rId4"/>
    <p:sldId id="266" r:id="rId5"/>
    <p:sldId id="259" r:id="rId6"/>
    <p:sldId id="262" r:id="rId7"/>
    <p:sldId id="261" r:id="rId8"/>
    <p:sldId id="263" r:id="rId9"/>
    <p:sldId id="268" r:id="rId10"/>
    <p:sldId id="264" r:id="rId11"/>
    <p:sldId id="269" r:id="rId12"/>
    <p:sldId id="295" r:id="rId13"/>
    <p:sldId id="298" r:id="rId14"/>
    <p:sldId id="316" r:id="rId15"/>
    <p:sldId id="317" r:id="rId16"/>
    <p:sldId id="318" r:id="rId17"/>
    <p:sldId id="319" r:id="rId18"/>
    <p:sldId id="320" r:id="rId19"/>
    <p:sldId id="321" r:id="rId20"/>
    <p:sldId id="322" r:id="rId21"/>
    <p:sldId id="265" r:id="rId22"/>
    <p:sldId id="323" r:id="rId23"/>
    <p:sldId id="267" r:id="rId24"/>
    <p:sldId id="324" r:id="rId25"/>
    <p:sldId id="325" r:id="rId26"/>
    <p:sldId id="326" r:id="rId27"/>
    <p:sldId id="327" r:id="rId28"/>
    <p:sldId id="328" r:id="rId29"/>
    <p:sldId id="329" r:id="rId30"/>
    <p:sldId id="330" r:id="rId31"/>
    <p:sldId id="274" r:id="rId32"/>
    <p:sldId id="275" r:id="rId33"/>
    <p:sldId id="276" r:id="rId34"/>
    <p:sldId id="278" r:id="rId35"/>
    <p:sldId id="331" r:id="rId36"/>
    <p:sldId id="332" r:id="rId37"/>
    <p:sldId id="333" r:id="rId38"/>
    <p:sldId id="334" r:id="rId39"/>
    <p:sldId id="335" r:id="rId40"/>
    <p:sldId id="336" r:id="rId41"/>
    <p:sldId id="337" r:id="rId42"/>
    <p:sldId id="338" r:id="rId43"/>
    <p:sldId id="339" r:id="rId44"/>
    <p:sldId id="340" r:id="rId45"/>
    <p:sldId id="341" r:id="rId46"/>
    <p:sldId id="342" r:id="rId47"/>
    <p:sldId id="343" r:id="rId48"/>
    <p:sldId id="344" r:id="rId49"/>
    <p:sldId id="345" r:id="rId50"/>
    <p:sldId id="297" r:id="rId51"/>
    <p:sldId id="376" r:id="rId52"/>
    <p:sldId id="377" r:id="rId53"/>
    <p:sldId id="378" r:id="rId54"/>
    <p:sldId id="379" r:id="rId55"/>
    <p:sldId id="380" r:id="rId56"/>
    <p:sldId id="381" r:id="rId57"/>
    <p:sldId id="382" r:id="rId58"/>
    <p:sldId id="383" r:id="rId59"/>
    <p:sldId id="384" r:id="rId60"/>
    <p:sldId id="385" r:id="rId61"/>
    <p:sldId id="386" r:id="rId62"/>
    <p:sldId id="387" r:id="rId63"/>
    <p:sldId id="388" r:id="rId64"/>
    <p:sldId id="389" r:id="rId65"/>
    <p:sldId id="390" r:id="rId66"/>
    <p:sldId id="270" r:id="rId67"/>
    <p:sldId id="271" r:id="rId68"/>
    <p:sldId id="272" r:id="rId69"/>
    <p:sldId id="391" r:id="rId70"/>
    <p:sldId id="273" r:id="rId71"/>
    <p:sldId id="392" r:id="rId72"/>
    <p:sldId id="393" r:id="rId73"/>
    <p:sldId id="394" r:id="rId74"/>
    <p:sldId id="277" r:id="rId75"/>
    <p:sldId id="395" r:id="rId76"/>
    <p:sldId id="396" r:id="rId77"/>
    <p:sldId id="397" r:id="rId78"/>
    <p:sldId id="398" r:id="rId79"/>
    <p:sldId id="399" r:id="rId80"/>
    <p:sldId id="400" r:id="rId81"/>
    <p:sldId id="401" r:id="rId82"/>
    <p:sldId id="299" r:id="rId83"/>
    <p:sldId id="279" r:id="rId84"/>
    <p:sldId id="280" r:id="rId85"/>
    <p:sldId id="281" r:id="rId86"/>
    <p:sldId id="282" r:id="rId87"/>
    <p:sldId id="283" r:id="rId88"/>
    <p:sldId id="301" r:id="rId89"/>
    <p:sldId id="302" r:id="rId90"/>
    <p:sldId id="284" r:id="rId91"/>
    <p:sldId id="285" r:id="rId92"/>
    <p:sldId id="300" r:id="rId93"/>
    <p:sldId id="292" r:id="rId94"/>
    <p:sldId id="293" r:id="rId95"/>
    <p:sldId id="294" r:id="rId96"/>
    <p:sldId id="372" r:id="rId97"/>
    <p:sldId id="286" r:id="rId98"/>
    <p:sldId id="287" r:id="rId99"/>
    <p:sldId id="288" r:id="rId100"/>
    <p:sldId id="289" r:id="rId101"/>
    <p:sldId id="303" r:id="rId102"/>
    <p:sldId id="373" r:id="rId103"/>
    <p:sldId id="305" r:id="rId104"/>
    <p:sldId id="374" r:id="rId105"/>
    <p:sldId id="307" r:id="rId106"/>
    <p:sldId id="308" r:id="rId107"/>
  </p:sldIdLst>
  <p:sldSz cx="18288000" cy="10287000"/>
  <p:notesSz cx="6858000" cy="9144000"/>
  <p:embeddedFontLst>
    <p:embeddedFont>
      <p:font typeface="Calibri" panose="020F0502020204030204" pitchFamily="34" charset="0"/>
      <p:regular r:id="rId109"/>
      <p:bold r:id="rId110"/>
      <p:italic r:id="rId111"/>
      <p:boldItalic r:id="rId112"/>
    </p:embeddedFont>
    <p:embeddedFont>
      <p:font typeface="Roboto" panose="02000000000000000000" pitchFamily="2" charset="0"/>
      <p:regular r:id="rId113"/>
      <p:bold r:id="rId114"/>
      <p:italic r:id="rId115"/>
      <p:boldItalic r:id="rId1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A51A"/>
    <a:srgbClr val="0E2B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5" autoAdjust="0"/>
    <p:restoredTop sz="88103" autoAdjust="0"/>
  </p:normalViewPr>
  <p:slideViewPr>
    <p:cSldViewPr>
      <p:cViewPr varScale="1">
        <p:scale>
          <a:sx n="39" d="100"/>
          <a:sy n="39" d="100"/>
        </p:scale>
        <p:origin x="964"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4.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5.fntdata"/><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6.fntdata"/><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2.fntdata"/><Relationship Id="rId115" Type="http://schemas.openxmlformats.org/officeDocument/2006/relationships/font" Target="fonts/font7.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3.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D59464-F772-4E93-ADB3-DC6A41E5FB49}" type="datetimeFigureOut">
              <a:rPr lang="fr-FR" smtClean="0"/>
              <a:t>16/07/2026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10EAAA-7E8C-4E51-9F4C-645983BAC1B6}" type="slidenum">
              <a:rPr lang="fr-FR" smtClean="0"/>
              <a:t>‹#›</a:t>
            </a:fld>
            <a:endParaRPr lang="fr-FR"/>
          </a:p>
        </p:txBody>
      </p:sp>
    </p:spTree>
    <p:extLst>
      <p:ext uri="{BB962C8B-B14F-4D97-AF65-F5344CB8AC3E}">
        <p14:creationId xmlns:p14="http://schemas.microsoft.com/office/powerpoint/2010/main" val="4041994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Neurone</a:t>
            </a:r>
            <a:r>
              <a:rPr lang="en-US" dirty="0"/>
              <a:t> </a:t>
            </a:r>
            <a:r>
              <a:rPr lang="en-US" dirty="0" err="1"/>
              <a:t>unipolaire:On</a:t>
            </a:r>
            <a:r>
              <a:rPr lang="en-US" dirty="0"/>
              <a:t> les </a:t>
            </a:r>
            <a:r>
              <a:rPr lang="en-US" dirty="0" err="1"/>
              <a:t>retrouve</a:t>
            </a:r>
            <a:r>
              <a:rPr lang="en-US" dirty="0"/>
              <a:t> </a:t>
            </a:r>
            <a:r>
              <a:rPr lang="en-US" dirty="0" err="1"/>
              <a:t>principalement</a:t>
            </a:r>
            <a:r>
              <a:rPr lang="en-US" dirty="0"/>
              <a:t> chez les </a:t>
            </a:r>
            <a:r>
              <a:rPr lang="en-US" dirty="0" err="1"/>
              <a:t>invertébrés</a:t>
            </a:r>
            <a:r>
              <a:rPr lang="en-US" dirty="0"/>
              <a:t>.</a:t>
            </a:r>
          </a:p>
          <a:p>
            <a:r>
              <a:rPr lang="en-US" dirty="0" err="1"/>
              <a:t>Neurone</a:t>
            </a:r>
            <a:r>
              <a:rPr lang="en-US" dirty="0"/>
              <a:t> en </a:t>
            </a:r>
            <a:r>
              <a:rPr lang="en-US" dirty="0" err="1"/>
              <a:t>T:Ce</a:t>
            </a:r>
            <a:r>
              <a:rPr lang="en-US" dirty="0"/>
              <a:t> </a:t>
            </a:r>
            <a:r>
              <a:rPr lang="en-US" dirty="0" err="1"/>
              <a:t>sont</a:t>
            </a:r>
            <a:r>
              <a:rPr lang="en-US" dirty="0"/>
              <a:t> </a:t>
            </a:r>
            <a:r>
              <a:rPr lang="en-US" dirty="0" err="1"/>
              <a:t>généralement</a:t>
            </a:r>
            <a:r>
              <a:rPr lang="en-US" dirty="0"/>
              <a:t> des </a:t>
            </a:r>
            <a:r>
              <a:rPr lang="en-US" dirty="0" err="1"/>
              <a:t>neurones</a:t>
            </a:r>
            <a:r>
              <a:rPr lang="en-US" dirty="0"/>
              <a:t> </a:t>
            </a:r>
            <a:r>
              <a:rPr lang="en-US" dirty="0" err="1"/>
              <a:t>sensitifs</a:t>
            </a:r>
            <a:r>
              <a:rPr lang="en-US" dirty="0"/>
              <a:t> </a:t>
            </a:r>
          </a:p>
          <a:p>
            <a:r>
              <a:rPr lang="en-US" dirty="0" err="1"/>
              <a:t>Neurone</a:t>
            </a:r>
            <a:r>
              <a:rPr lang="en-US" dirty="0"/>
              <a:t> </a:t>
            </a:r>
            <a:r>
              <a:rPr lang="en-US" dirty="0" err="1"/>
              <a:t>bipolaire</a:t>
            </a:r>
            <a:r>
              <a:rPr lang="en-US" dirty="0"/>
              <a:t> :On les </a:t>
            </a:r>
            <a:r>
              <a:rPr lang="en-US" dirty="0" err="1"/>
              <a:t>trouve</a:t>
            </a:r>
            <a:r>
              <a:rPr lang="en-US" dirty="0"/>
              <a:t> </a:t>
            </a:r>
            <a:r>
              <a:rPr lang="en-US" dirty="0" err="1"/>
              <a:t>souvent</a:t>
            </a:r>
            <a:r>
              <a:rPr lang="en-US" dirty="0"/>
              <a:t> </a:t>
            </a:r>
            <a:r>
              <a:rPr lang="en-US" dirty="0" err="1"/>
              <a:t>dans</a:t>
            </a:r>
            <a:r>
              <a:rPr lang="en-US" dirty="0"/>
              <a:t> les </a:t>
            </a:r>
            <a:r>
              <a:rPr lang="en-US" dirty="0" err="1"/>
              <a:t>organes</a:t>
            </a:r>
            <a:r>
              <a:rPr lang="en-US" dirty="0"/>
              <a:t> des </a:t>
            </a:r>
            <a:r>
              <a:rPr lang="en-US" dirty="0" err="1"/>
              <a:t>sens</a:t>
            </a:r>
            <a:endParaRPr lang="en-US" dirty="0"/>
          </a:p>
          <a:p>
            <a:r>
              <a:rPr lang="en-US" dirty="0" err="1"/>
              <a:t>Neurone</a:t>
            </a:r>
            <a:r>
              <a:rPr lang="en-US" dirty="0"/>
              <a:t> </a:t>
            </a:r>
            <a:r>
              <a:rPr lang="en-US" dirty="0" err="1"/>
              <a:t>multipolaire:Ce</a:t>
            </a:r>
            <a:r>
              <a:rPr lang="en-US" dirty="0"/>
              <a:t> </a:t>
            </a:r>
            <a:r>
              <a:rPr lang="en-US" dirty="0" err="1"/>
              <a:t>sont</a:t>
            </a:r>
            <a:r>
              <a:rPr lang="en-US" dirty="0"/>
              <a:t> </a:t>
            </a:r>
            <a:r>
              <a:rPr lang="en-US" dirty="0" err="1"/>
              <a:t>typiquement</a:t>
            </a:r>
            <a:r>
              <a:rPr lang="en-US" dirty="0"/>
              <a:t> les </a:t>
            </a:r>
            <a:r>
              <a:rPr lang="en-US" dirty="0" err="1"/>
              <a:t>neurones</a:t>
            </a:r>
            <a:r>
              <a:rPr lang="en-US" dirty="0"/>
              <a:t> </a:t>
            </a:r>
            <a:r>
              <a:rPr lang="en-US" dirty="0" err="1"/>
              <a:t>moteurs</a:t>
            </a:r>
            <a:r>
              <a:rPr lang="en-US" dirty="0"/>
              <a:t> (</a:t>
            </a:r>
            <a:r>
              <a:rPr lang="en-US" dirty="0" err="1"/>
              <a:t>motoneurones</a:t>
            </a:r>
            <a:r>
              <a:rPr lang="en-US" dirty="0"/>
              <a:t>) de la </a:t>
            </a:r>
            <a:r>
              <a:rPr lang="en-US" dirty="0" err="1"/>
              <a:t>moelle</a:t>
            </a:r>
            <a:r>
              <a:rPr lang="en-US" dirty="0"/>
              <a:t> </a:t>
            </a:r>
            <a:r>
              <a:rPr lang="en-US" dirty="0" err="1"/>
              <a:t>épinière</a:t>
            </a:r>
            <a:r>
              <a:rPr lang="en-US" dirty="0"/>
              <a:t> </a:t>
            </a:r>
            <a:r>
              <a:rPr lang="en-US" dirty="0" err="1"/>
              <a:t>ou</a:t>
            </a:r>
            <a:r>
              <a:rPr lang="en-US" dirty="0"/>
              <a:t> les </a:t>
            </a:r>
            <a:r>
              <a:rPr lang="en-US" dirty="0" err="1"/>
              <a:t>neurones</a:t>
            </a:r>
            <a:r>
              <a:rPr lang="en-US" dirty="0"/>
              <a:t> du </a:t>
            </a:r>
            <a:r>
              <a:rPr lang="en-US" dirty="0" err="1"/>
              <a:t>cerveau</a:t>
            </a:r>
            <a:r>
              <a:rPr lang="en-US" dirty="0"/>
              <a:t>.</a:t>
            </a:r>
          </a:p>
          <a:p>
            <a:r>
              <a:rPr lang="en-US" dirty="0" err="1"/>
              <a:t>Déduction</a:t>
            </a:r>
            <a:r>
              <a:rPr lang="en-US" dirty="0"/>
              <a:t>*</a:t>
            </a:r>
          </a:p>
          <a:p>
            <a:r>
              <a:rPr lang="en-US" dirty="0"/>
              <a:t>La </a:t>
            </a:r>
            <a:r>
              <a:rPr lang="en-US" dirty="0" err="1"/>
              <a:t>forme</a:t>
            </a:r>
            <a:r>
              <a:rPr lang="en-US" dirty="0"/>
              <a:t> d'un </a:t>
            </a:r>
            <a:r>
              <a:rPr lang="en-US" dirty="0" err="1"/>
              <a:t>neurone</a:t>
            </a:r>
            <a:r>
              <a:rPr lang="en-US" dirty="0"/>
              <a:t> </a:t>
            </a:r>
            <a:r>
              <a:rPr lang="en-US" dirty="0" err="1"/>
              <a:t>est</a:t>
            </a:r>
            <a:r>
              <a:rPr lang="en-US" dirty="0"/>
              <a:t> </a:t>
            </a:r>
            <a:r>
              <a:rPr lang="en-US" dirty="0" err="1"/>
              <a:t>étroitement</a:t>
            </a:r>
            <a:r>
              <a:rPr lang="en-US" dirty="0"/>
              <a:t> </a:t>
            </a:r>
            <a:r>
              <a:rPr lang="en-US" dirty="0" err="1"/>
              <a:t>liée</a:t>
            </a:r>
            <a:r>
              <a:rPr lang="en-US" dirty="0"/>
              <a:t> </a:t>
            </a:r>
            <a:r>
              <a:rPr lang="en-US" dirty="0" err="1"/>
              <a:t>à</a:t>
            </a:r>
            <a:r>
              <a:rPr lang="en-US" dirty="0"/>
              <a:t> </a:t>
            </a:r>
            <a:r>
              <a:rPr lang="en-US" dirty="0" err="1"/>
              <a:t>sa</a:t>
            </a:r>
            <a:r>
              <a:rPr lang="en-US" dirty="0"/>
              <a:t> </a:t>
            </a:r>
            <a:r>
              <a:rPr lang="en-US" dirty="0" err="1"/>
              <a:t>fonction</a:t>
            </a:r>
            <a:endParaRPr lang="en-US" dirty="0"/>
          </a:p>
        </p:txBody>
      </p:sp>
      <p:sp>
        <p:nvSpPr>
          <p:cNvPr id="4" name="Slide Number Placeholder 3"/>
          <p:cNvSpPr>
            <a:spLocks noGrp="1"/>
          </p:cNvSpPr>
          <p:nvPr>
            <p:ph type="sldNum" sz="quarter" idx="10"/>
          </p:nvPr>
        </p:nvSpPr>
        <p:spPr/>
        <p:txBody>
          <a:bodyPr/>
          <a:lstStyle/>
          <a:p>
            <a:fld id="{3D0D040F-9137-4945-AC10-6E5761DA0916}" type="slidenum">
              <a:rPr lang="en-US" smtClean="0"/>
              <a:t>36</a:t>
            </a:fld>
            <a:endParaRPr lang="en-US"/>
          </a:p>
        </p:txBody>
      </p:sp>
    </p:spTree>
    <p:extLst>
      <p:ext uri="{BB962C8B-B14F-4D97-AF65-F5344CB8AC3E}">
        <p14:creationId xmlns:p14="http://schemas.microsoft.com/office/powerpoint/2010/main" val="3877312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Principe de </a:t>
            </a:r>
            <a:r>
              <a:rPr lang="en-US" dirty="0" err="1"/>
              <a:t>fonctionnement</a:t>
            </a:r>
            <a:r>
              <a:rPr lang="en-US" dirty="0"/>
              <a:t> et </a:t>
            </a:r>
            <a:r>
              <a:rPr lang="en-US" dirty="0" err="1"/>
              <a:t>résultat</a:t>
            </a:r>
            <a:r>
              <a:rPr lang="en-US" dirty="0"/>
              <a:t>*</a:t>
            </a:r>
          </a:p>
          <a:p>
            <a:r>
              <a:rPr lang="en-US" dirty="0"/>
              <a:t>*   *Sans stimulation :* le point </a:t>
            </a:r>
            <a:r>
              <a:rPr lang="en-US" dirty="0" err="1"/>
              <a:t>lumineux</a:t>
            </a:r>
            <a:r>
              <a:rPr lang="en-US" dirty="0"/>
              <a:t> </a:t>
            </a:r>
            <a:r>
              <a:rPr lang="en-US" dirty="0" err="1"/>
              <a:t>apparaît</a:t>
            </a:r>
            <a:r>
              <a:rPr lang="en-US" dirty="0"/>
              <a:t> en position de repos (</a:t>
            </a:r>
            <a:r>
              <a:rPr lang="en-US" dirty="0" err="1"/>
              <a:t>ligne</a:t>
            </a:r>
            <a:r>
              <a:rPr lang="en-US" dirty="0"/>
              <a:t> </a:t>
            </a:r>
            <a:r>
              <a:rPr lang="en-US" dirty="0" err="1"/>
              <a:t>horizontale</a:t>
            </a:r>
            <a:r>
              <a:rPr lang="en-US" dirty="0"/>
              <a:t> </a:t>
            </a:r>
            <a:r>
              <a:rPr lang="en-US" dirty="0" err="1"/>
              <a:t>ou</a:t>
            </a:r>
            <a:r>
              <a:rPr lang="en-US" dirty="0"/>
              <a:t> point central).</a:t>
            </a:r>
          </a:p>
          <a:p>
            <a:r>
              <a:rPr lang="en-US" dirty="0"/>
              <a:t>*   *</a:t>
            </a:r>
            <a:r>
              <a:rPr lang="en-US" dirty="0" err="1"/>
              <a:t>Lors</a:t>
            </a:r>
            <a:r>
              <a:rPr lang="en-US" dirty="0"/>
              <a:t> de la stimulation :* le signal </a:t>
            </a:r>
            <a:r>
              <a:rPr lang="en-US" dirty="0" err="1"/>
              <a:t>est</a:t>
            </a:r>
            <a:r>
              <a:rPr lang="en-US" dirty="0"/>
              <a:t> </a:t>
            </a:r>
            <a:r>
              <a:rPr lang="en-US" dirty="0" err="1"/>
              <a:t>amplifié</a:t>
            </a:r>
            <a:r>
              <a:rPr lang="en-US" dirty="0"/>
              <a:t> et </a:t>
            </a:r>
            <a:r>
              <a:rPr lang="en-US" dirty="0" err="1"/>
              <a:t>envoyé</a:t>
            </a:r>
            <a:r>
              <a:rPr lang="en-US" dirty="0"/>
              <a:t> aux plaques, </a:t>
            </a:r>
            <a:r>
              <a:rPr lang="en-US" dirty="0" err="1"/>
              <a:t>provoquant</a:t>
            </a:r>
            <a:r>
              <a:rPr lang="en-US" dirty="0"/>
              <a:t> </a:t>
            </a:r>
            <a:r>
              <a:rPr lang="en-US" dirty="0" err="1"/>
              <a:t>une</a:t>
            </a:r>
            <a:r>
              <a:rPr lang="en-US" dirty="0"/>
              <a:t> </a:t>
            </a:r>
            <a:r>
              <a:rPr lang="en-US" dirty="0" err="1"/>
              <a:t>déviation</a:t>
            </a:r>
            <a:r>
              <a:rPr lang="en-US" dirty="0"/>
              <a:t> </a:t>
            </a:r>
            <a:r>
              <a:rPr lang="en-US" dirty="0" err="1"/>
              <a:t>verticale</a:t>
            </a:r>
            <a:r>
              <a:rPr lang="en-US" dirty="0"/>
              <a:t> et </a:t>
            </a:r>
            <a:r>
              <a:rPr lang="en-US" dirty="0" err="1"/>
              <a:t>horizontale</a:t>
            </a:r>
            <a:r>
              <a:rPr lang="en-US" dirty="0"/>
              <a:t> </a:t>
            </a:r>
            <a:r>
              <a:rPr lang="en-US" dirty="0" err="1"/>
              <a:t>simultanée</a:t>
            </a:r>
            <a:r>
              <a:rPr lang="en-US" dirty="0"/>
              <a:t> du </a:t>
            </a:r>
            <a:r>
              <a:rPr lang="en-US" dirty="0" err="1"/>
              <a:t>faisceau</a:t>
            </a:r>
            <a:r>
              <a:rPr lang="en-US" dirty="0"/>
              <a:t>. </a:t>
            </a:r>
          </a:p>
          <a:p>
            <a:r>
              <a:rPr lang="en-US" dirty="0"/>
              <a:t>*La DDP </a:t>
            </a:r>
            <a:r>
              <a:rPr lang="en-US" dirty="0" err="1"/>
              <a:t>est</a:t>
            </a:r>
            <a:r>
              <a:rPr lang="en-US" dirty="0"/>
              <a:t> la </a:t>
            </a:r>
            <a:r>
              <a:rPr lang="en-US" dirty="0" err="1"/>
              <a:t>mesure</a:t>
            </a:r>
            <a:r>
              <a:rPr lang="en-US" dirty="0"/>
              <a:t> de </a:t>
            </a:r>
            <a:r>
              <a:rPr lang="en-US" dirty="0" err="1"/>
              <a:t>l'écart</a:t>
            </a:r>
            <a:r>
              <a:rPr lang="en-US" dirty="0"/>
              <a:t> de charge </a:t>
            </a:r>
            <a:r>
              <a:rPr lang="en-US" dirty="0" err="1"/>
              <a:t>électrique</a:t>
            </a:r>
            <a:r>
              <a:rPr lang="en-US" dirty="0"/>
              <a:t> entre </a:t>
            </a:r>
            <a:r>
              <a:rPr lang="en-US" dirty="0" err="1"/>
              <a:t>deux</a:t>
            </a:r>
            <a:r>
              <a:rPr lang="en-US" dirty="0"/>
              <a:t> points. </a:t>
            </a:r>
            <a:r>
              <a:rPr lang="en-US" dirty="0" err="1"/>
              <a:t>Dans</a:t>
            </a:r>
            <a:r>
              <a:rPr lang="en-US" dirty="0"/>
              <a:t> un circuit </a:t>
            </a:r>
            <a:r>
              <a:rPr lang="en-US" dirty="0" err="1"/>
              <a:t>ou</a:t>
            </a:r>
            <a:r>
              <a:rPr lang="en-US" dirty="0"/>
              <a:t> </a:t>
            </a:r>
            <a:r>
              <a:rPr lang="en-US" dirty="0" err="1"/>
              <a:t>une</a:t>
            </a:r>
            <a:r>
              <a:rPr lang="en-US" dirty="0"/>
              <a:t> cellule, </a:t>
            </a:r>
            <a:r>
              <a:rPr lang="en-US" dirty="0" err="1"/>
              <a:t>elle</a:t>
            </a:r>
            <a:r>
              <a:rPr lang="en-US" dirty="0"/>
              <a:t> </a:t>
            </a:r>
            <a:r>
              <a:rPr lang="en-US" dirty="0" err="1"/>
              <a:t>représente</a:t>
            </a:r>
            <a:r>
              <a:rPr lang="en-US" dirty="0"/>
              <a:t> la "</a:t>
            </a:r>
            <a:r>
              <a:rPr lang="en-US" dirty="0" err="1"/>
              <a:t>pression</a:t>
            </a:r>
            <a:r>
              <a:rPr lang="en-US" dirty="0"/>
              <a:t>" qui force les charges </a:t>
            </a:r>
            <a:r>
              <a:rPr lang="en-US" dirty="0" err="1"/>
              <a:t>à</a:t>
            </a:r>
            <a:r>
              <a:rPr lang="en-US" dirty="0"/>
              <a:t> se </a:t>
            </a:r>
            <a:r>
              <a:rPr lang="en-US" dirty="0" err="1"/>
              <a:t>déplacer</a:t>
            </a:r>
            <a:r>
              <a:rPr lang="en-US" dirty="0"/>
              <a:t> pour </a:t>
            </a:r>
            <a:r>
              <a:rPr lang="en-US" dirty="0" err="1"/>
              <a:t>créer</a:t>
            </a:r>
            <a:r>
              <a:rPr lang="en-US" dirty="0"/>
              <a:t> un courant.</a:t>
            </a:r>
          </a:p>
        </p:txBody>
      </p:sp>
      <p:sp>
        <p:nvSpPr>
          <p:cNvPr id="4" name="Slide Number Placeholder 3"/>
          <p:cNvSpPr>
            <a:spLocks noGrp="1"/>
          </p:cNvSpPr>
          <p:nvPr>
            <p:ph type="sldNum" sz="quarter" idx="10"/>
          </p:nvPr>
        </p:nvSpPr>
        <p:spPr/>
        <p:txBody>
          <a:bodyPr/>
          <a:lstStyle/>
          <a:p>
            <a:fld id="{3D0D040F-9137-4945-AC10-6E5761DA0916}" type="slidenum">
              <a:rPr lang="en-US" smtClean="0"/>
              <a:t>37</a:t>
            </a:fld>
            <a:endParaRPr lang="en-US"/>
          </a:p>
        </p:txBody>
      </p:sp>
    </p:spTree>
    <p:extLst>
      <p:ext uri="{BB962C8B-B14F-4D97-AF65-F5344CB8AC3E}">
        <p14:creationId xmlns:p14="http://schemas.microsoft.com/office/powerpoint/2010/main" val="2171804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membrane </a:t>
            </a:r>
            <a:r>
              <a:rPr lang="en-US" dirty="0" err="1"/>
              <a:t>cytoplasmique</a:t>
            </a:r>
            <a:r>
              <a:rPr lang="en-US" dirty="0"/>
              <a:t> du </a:t>
            </a:r>
            <a:r>
              <a:rPr lang="en-US" dirty="0" err="1"/>
              <a:t>neurone</a:t>
            </a:r>
            <a:r>
              <a:rPr lang="en-US" dirty="0"/>
              <a:t> ne </a:t>
            </a:r>
            <a:r>
              <a:rPr lang="en-US" dirty="0" err="1"/>
              <a:t>laisse</a:t>
            </a:r>
            <a:r>
              <a:rPr lang="en-US" dirty="0"/>
              <a:t> pas passer </a:t>
            </a:r>
            <a:r>
              <a:rPr lang="en-US" dirty="0" err="1"/>
              <a:t>tous</a:t>
            </a:r>
            <a:r>
              <a:rPr lang="en-US" dirty="0"/>
              <a:t> les ions de la </a:t>
            </a:r>
            <a:r>
              <a:rPr lang="en-US" dirty="0" err="1"/>
              <a:t>même</a:t>
            </a:r>
            <a:r>
              <a:rPr lang="en-US" dirty="0"/>
              <a:t> </a:t>
            </a:r>
            <a:r>
              <a:rPr lang="en-US" dirty="0" err="1"/>
              <a:t>façon</a:t>
            </a:r>
            <a:r>
              <a:rPr lang="en-US" dirty="0"/>
              <a:t> :</a:t>
            </a:r>
          </a:p>
          <a:p>
            <a:r>
              <a:rPr lang="en-US" dirty="0"/>
              <a:t>*   Elle </a:t>
            </a:r>
            <a:r>
              <a:rPr lang="en-US" dirty="0" err="1"/>
              <a:t>bloque</a:t>
            </a:r>
            <a:r>
              <a:rPr lang="en-US" dirty="0"/>
              <a:t> les </a:t>
            </a:r>
            <a:r>
              <a:rPr lang="en-US" dirty="0" err="1"/>
              <a:t>protéinates</a:t>
            </a:r>
            <a:r>
              <a:rPr lang="en-US" dirty="0"/>
              <a:t> ($</a:t>
            </a:r>
            <a:r>
              <a:rPr lang="en-US" dirty="0" err="1"/>
              <a:t>Pr</a:t>
            </a:r>
            <a:r>
              <a:rPr lang="en-US" dirty="0"/>
              <a:t>^-$) </a:t>
            </a:r>
            <a:r>
              <a:rPr lang="en-US" dirty="0" err="1"/>
              <a:t>à</a:t>
            </a:r>
            <a:r>
              <a:rPr lang="en-US" dirty="0"/>
              <a:t> cause de </a:t>
            </a:r>
            <a:r>
              <a:rPr lang="en-US" dirty="0" err="1"/>
              <a:t>leur</a:t>
            </a:r>
            <a:r>
              <a:rPr lang="en-US" dirty="0"/>
              <a:t> </a:t>
            </a:r>
            <a:r>
              <a:rPr lang="en-US" dirty="0" err="1"/>
              <a:t>grande</a:t>
            </a:r>
            <a:r>
              <a:rPr lang="en-US" dirty="0"/>
              <a:t> </a:t>
            </a:r>
            <a:r>
              <a:rPr lang="en-US" dirty="0" err="1"/>
              <a:t>taille</a:t>
            </a:r>
            <a:r>
              <a:rPr lang="en-US" dirty="0"/>
              <a:t>.</a:t>
            </a:r>
          </a:p>
          <a:p>
            <a:r>
              <a:rPr lang="en-US" dirty="0"/>
              <a:t>*  </a:t>
            </a:r>
            <a:r>
              <a:rPr lang="en-US" baseline="0" dirty="0"/>
              <a:t> </a:t>
            </a:r>
            <a:r>
              <a:rPr lang="en-US" dirty="0" err="1"/>
              <a:t>Faiblement</a:t>
            </a:r>
            <a:r>
              <a:rPr lang="en-US" dirty="0"/>
              <a:t> </a:t>
            </a:r>
            <a:r>
              <a:rPr lang="en-US" dirty="0" err="1"/>
              <a:t>perméable</a:t>
            </a:r>
            <a:r>
              <a:rPr lang="en-US" dirty="0"/>
              <a:t> :* Elle </a:t>
            </a:r>
            <a:r>
              <a:rPr lang="en-US" dirty="0" err="1"/>
              <a:t>laisse</a:t>
            </a:r>
            <a:r>
              <a:rPr lang="en-US" dirty="0"/>
              <a:t> </a:t>
            </a:r>
            <a:r>
              <a:rPr lang="en-US" dirty="0" err="1"/>
              <a:t>très</a:t>
            </a:r>
            <a:r>
              <a:rPr lang="en-US" dirty="0"/>
              <a:t> </a:t>
            </a:r>
            <a:r>
              <a:rPr lang="en-US" dirty="0" err="1"/>
              <a:t>peu</a:t>
            </a:r>
            <a:r>
              <a:rPr lang="en-US" dirty="0"/>
              <a:t> passer le $Na^+$ et le $</a:t>
            </a:r>
            <a:r>
              <a:rPr lang="en-US" dirty="0" err="1"/>
              <a:t>Cl</a:t>
            </a:r>
            <a:r>
              <a:rPr lang="en-US" dirty="0"/>
              <a:t>^-$.</a:t>
            </a:r>
          </a:p>
          <a:p>
            <a:r>
              <a:rPr lang="en-US" dirty="0"/>
              <a:t>*   </a:t>
            </a:r>
            <a:r>
              <a:rPr lang="en-US" dirty="0" err="1"/>
              <a:t>Perméable</a:t>
            </a:r>
            <a:r>
              <a:rPr lang="en-US" dirty="0"/>
              <a:t> :* Elle </a:t>
            </a:r>
            <a:r>
              <a:rPr lang="en-US" dirty="0" err="1"/>
              <a:t>laisse</a:t>
            </a:r>
            <a:r>
              <a:rPr lang="en-US" dirty="0"/>
              <a:t> </a:t>
            </a:r>
            <a:r>
              <a:rPr lang="en-US" dirty="0" err="1"/>
              <a:t>circuler</a:t>
            </a:r>
            <a:r>
              <a:rPr lang="en-US" dirty="0"/>
              <a:t> </a:t>
            </a:r>
            <a:r>
              <a:rPr lang="en-US" dirty="0" err="1"/>
              <a:t>librement</a:t>
            </a:r>
            <a:r>
              <a:rPr lang="en-US" dirty="0"/>
              <a:t> les ions *$K^+$*.</a:t>
            </a:r>
          </a:p>
        </p:txBody>
      </p:sp>
      <p:sp>
        <p:nvSpPr>
          <p:cNvPr id="4" name="Slide Number Placeholder 3"/>
          <p:cNvSpPr>
            <a:spLocks noGrp="1"/>
          </p:cNvSpPr>
          <p:nvPr>
            <p:ph type="sldNum" sz="quarter" idx="10"/>
          </p:nvPr>
        </p:nvSpPr>
        <p:spPr/>
        <p:txBody>
          <a:bodyPr/>
          <a:lstStyle/>
          <a:p>
            <a:fld id="{3D0D040F-9137-4945-AC10-6E5761DA0916}" type="slidenum">
              <a:rPr lang="en-US" smtClean="0"/>
              <a:t>41</a:t>
            </a:fld>
            <a:endParaRPr lang="en-US"/>
          </a:p>
        </p:txBody>
      </p:sp>
    </p:spTree>
    <p:extLst>
      <p:ext uri="{BB962C8B-B14F-4D97-AF65-F5344CB8AC3E}">
        <p14:creationId xmlns:p14="http://schemas.microsoft.com/office/powerpoint/2010/main" val="2510647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Étape</a:t>
            </a:r>
            <a:r>
              <a:rPr lang="en-US" dirty="0"/>
              <a:t> 1 :* Au repos, </a:t>
            </a:r>
            <a:r>
              <a:rPr lang="en-US" dirty="0" err="1"/>
              <a:t>l'aiguille</a:t>
            </a:r>
            <a:r>
              <a:rPr lang="en-US" dirty="0"/>
              <a:t> du </a:t>
            </a:r>
            <a:r>
              <a:rPr lang="en-US" dirty="0" err="1"/>
              <a:t>galvanomètre</a:t>
            </a:r>
            <a:r>
              <a:rPr lang="en-US" dirty="0"/>
              <a:t> ne </a:t>
            </a:r>
            <a:r>
              <a:rPr lang="en-US" dirty="0" err="1"/>
              <a:t>dévie</a:t>
            </a:r>
            <a:r>
              <a:rPr lang="en-US" dirty="0"/>
              <a:t> pas (</a:t>
            </a:r>
            <a:r>
              <a:rPr lang="en-US" dirty="0" err="1"/>
              <a:t>aucune</a:t>
            </a:r>
            <a:r>
              <a:rPr lang="en-US" dirty="0"/>
              <a:t> </a:t>
            </a:r>
            <a:r>
              <a:rPr lang="en-US" dirty="0" err="1"/>
              <a:t>ddp</a:t>
            </a:r>
            <a:r>
              <a:rPr lang="en-US" dirty="0"/>
              <a:t>) car les </a:t>
            </a:r>
            <a:r>
              <a:rPr lang="en-US" dirty="0" err="1"/>
              <a:t>deux</a:t>
            </a:r>
            <a:r>
              <a:rPr lang="en-US" dirty="0"/>
              <a:t> </a:t>
            </a:r>
            <a:r>
              <a:rPr lang="en-US" dirty="0" err="1"/>
              <a:t>électrodes</a:t>
            </a:r>
            <a:r>
              <a:rPr lang="en-US" dirty="0"/>
              <a:t> </a:t>
            </a:r>
            <a:r>
              <a:rPr lang="en-US" dirty="0" err="1"/>
              <a:t>réceptrices</a:t>
            </a:r>
            <a:r>
              <a:rPr lang="en-US" dirty="0"/>
              <a:t> </a:t>
            </a:r>
            <a:r>
              <a:rPr lang="en-US" dirty="0" err="1"/>
              <a:t>sont</a:t>
            </a:r>
            <a:r>
              <a:rPr lang="en-US" dirty="0"/>
              <a:t> </a:t>
            </a:r>
            <a:r>
              <a:rPr lang="en-US" dirty="0" err="1"/>
              <a:t>situées</a:t>
            </a:r>
            <a:r>
              <a:rPr lang="en-US" dirty="0"/>
              <a:t> </a:t>
            </a:r>
            <a:r>
              <a:rPr lang="en-US" dirty="0" err="1"/>
              <a:t>sur</a:t>
            </a:r>
            <a:r>
              <a:rPr lang="en-US" dirty="0"/>
              <a:t> des zones de charge positive </a:t>
            </a:r>
            <a:r>
              <a:rPr lang="en-US" dirty="0" err="1"/>
              <a:t>à</a:t>
            </a:r>
            <a:r>
              <a:rPr lang="en-US" dirty="0"/>
              <a:t> la surface de la </a:t>
            </a:r>
            <a:r>
              <a:rPr lang="en-US" dirty="0" err="1"/>
              <a:t>fibre</a:t>
            </a:r>
            <a:r>
              <a:rPr lang="en-US" dirty="0"/>
              <a:t>.</a:t>
            </a:r>
          </a:p>
          <a:p>
            <a:r>
              <a:rPr lang="en-US" dirty="0"/>
              <a:t>*   *</a:t>
            </a:r>
            <a:r>
              <a:rPr lang="en-US" dirty="0" err="1"/>
              <a:t>Étape</a:t>
            </a:r>
            <a:r>
              <a:rPr lang="en-US" dirty="0"/>
              <a:t> 2 :* </a:t>
            </a:r>
            <a:r>
              <a:rPr lang="en-US" dirty="0" err="1"/>
              <a:t>Lorsque</a:t>
            </a:r>
            <a:r>
              <a:rPr lang="en-US" dirty="0"/>
              <a:t> </a:t>
            </a:r>
            <a:r>
              <a:rPr lang="en-US" dirty="0" err="1"/>
              <a:t>l'onde</a:t>
            </a:r>
            <a:r>
              <a:rPr lang="en-US" dirty="0"/>
              <a:t> </a:t>
            </a:r>
            <a:r>
              <a:rPr lang="en-US" dirty="0" err="1"/>
              <a:t>atteint</a:t>
            </a:r>
            <a:r>
              <a:rPr lang="en-US" dirty="0"/>
              <a:t> la première </a:t>
            </a:r>
            <a:r>
              <a:rPr lang="en-US" dirty="0" err="1"/>
              <a:t>électrode</a:t>
            </a:r>
            <a:r>
              <a:rPr lang="en-US" dirty="0"/>
              <a:t>, </a:t>
            </a:r>
            <a:r>
              <a:rPr lang="en-US" dirty="0" err="1"/>
              <a:t>l'aiguille</a:t>
            </a:r>
            <a:r>
              <a:rPr lang="en-US" dirty="0"/>
              <a:t> </a:t>
            </a:r>
            <a:r>
              <a:rPr lang="en-US" dirty="0" err="1"/>
              <a:t>dévie</a:t>
            </a:r>
            <a:r>
              <a:rPr lang="en-US" dirty="0"/>
              <a:t> car </a:t>
            </a:r>
            <a:r>
              <a:rPr lang="en-US" dirty="0" err="1"/>
              <a:t>cette</a:t>
            </a:r>
            <a:r>
              <a:rPr lang="en-US" dirty="0"/>
              <a:t> </a:t>
            </a:r>
            <a:r>
              <a:rPr lang="en-US" dirty="0" err="1"/>
              <a:t>électrode</a:t>
            </a:r>
            <a:r>
              <a:rPr lang="en-US" dirty="0"/>
              <a:t> </a:t>
            </a:r>
            <a:r>
              <a:rPr lang="en-US" dirty="0" err="1"/>
              <a:t>devient</a:t>
            </a:r>
            <a:r>
              <a:rPr lang="en-US" dirty="0"/>
              <a:t> </a:t>
            </a:r>
            <a:r>
              <a:rPr lang="en-US" dirty="0" err="1"/>
              <a:t>négative</a:t>
            </a:r>
            <a:r>
              <a:rPr lang="en-US" dirty="0"/>
              <a:t> par rapport </a:t>
            </a:r>
            <a:r>
              <a:rPr lang="en-US" dirty="0" err="1"/>
              <a:t>à</a:t>
            </a:r>
            <a:r>
              <a:rPr lang="en-US" dirty="0"/>
              <a:t> la </a:t>
            </a:r>
            <a:r>
              <a:rPr lang="en-US" dirty="0" err="1"/>
              <a:t>seconde</a:t>
            </a:r>
            <a:r>
              <a:rPr lang="en-US" dirty="0"/>
              <a:t>, </a:t>
            </a:r>
            <a:r>
              <a:rPr lang="en-US" dirty="0" err="1"/>
              <a:t>créant</a:t>
            </a:r>
            <a:r>
              <a:rPr lang="en-US" dirty="0"/>
              <a:t> </a:t>
            </a:r>
            <a:r>
              <a:rPr lang="en-US" dirty="0" err="1"/>
              <a:t>une</a:t>
            </a:r>
            <a:r>
              <a:rPr lang="en-US" dirty="0"/>
              <a:t> </a:t>
            </a:r>
            <a:r>
              <a:rPr lang="en-US" dirty="0" err="1"/>
              <a:t>différence</a:t>
            </a:r>
            <a:r>
              <a:rPr lang="en-US" dirty="0"/>
              <a:t> de </a:t>
            </a:r>
            <a:r>
              <a:rPr lang="en-US" dirty="0" err="1"/>
              <a:t>potentiel</a:t>
            </a:r>
            <a:r>
              <a:rPr lang="en-US" dirty="0"/>
              <a:t> (</a:t>
            </a:r>
            <a:r>
              <a:rPr lang="en-US" dirty="0" err="1"/>
              <a:t>ddp</a:t>
            </a:r>
            <a:r>
              <a:rPr lang="en-US" dirty="0"/>
              <a:t>).</a:t>
            </a:r>
          </a:p>
          <a:p>
            <a:r>
              <a:rPr lang="en-US" dirty="0"/>
              <a:t>*   *</a:t>
            </a:r>
            <a:r>
              <a:rPr lang="en-US" dirty="0" err="1"/>
              <a:t>Étape</a:t>
            </a:r>
            <a:r>
              <a:rPr lang="en-US" dirty="0"/>
              <a:t> 3 :* </a:t>
            </a:r>
            <a:r>
              <a:rPr lang="en-US" dirty="0" err="1"/>
              <a:t>L'aiguille</a:t>
            </a:r>
            <a:r>
              <a:rPr lang="en-US" dirty="0"/>
              <a:t> </a:t>
            </a:r>
            <a:r>
              <a:rPr lang="en-US" dirty="0" err="1"/>
              <a:t>revient</a:t>
            </a:r>
            <a:r>
              <a:rPr lang="en-US" dirty="0"/>
              <a:t> </a:t>
            </a:r>
            <a:r>
              <a:rPr lang="en-US" dirty="0" err="1"/>
              <a:t>à</a:t>
            </a:r>
            <a:r>
              <a:rPr lang="en-US" dirty="0"/>
              <a:t> </a:t>
            </a:r>
            <a:r>
              <a:rPr lang="en-US" dirty="0" err="1"/>
              <a:t>zéro</a:t>
            </a:r>
            <a:r>
              <a:rPr lang="en-US" dirty="0"/>
              <a:t> (</a:t>
            </a:r>
            <a:r>
              <a:rPr lang="en-US" dirty="0" err="1"/>
              <a:t>aucune</a:t>
            </a:r>
            <a:r>
              <a:rPr lang="en-US" dirty="0"/>
              <a:t> </a:t>
            </a:r>
            <a:r>
              <a:rPr lang="en-US" dirty="0" err="1"/>
              <a:t>ddp</a:t>
            </a:r>
            <a:r>
              <a:rPr lang="en-US" dirty="0"/>
              <a:t>) </a:t>
            </a:r>
            <a:r>
              <a:rPr lang="en-US" dirty="0" err="1"/>
              <a:t>une</a:t>
            </a:r>
            <a:r>
              <a:rPr lang="en-US" dirty="0"/>
              <a:t> </a:t>
            </a:r>
            <a:r>
              <a:rPr lang="en-US" dirty="0" err="1"/>
              <a:t>fois</a:t>
            </a:r>
            <a:r>
              <a:rPr lang="en-US" dirty="0"/>
              <a:t> </a:t>
            </a:r>
            <a:r>
              <a:rPr lang="en-US" dirty="0" err="1"/>
              <a:t>que</a:t>
            </a:r>
            <a:r>
              <a:rPr lang="en-US" dirty="0"/>
              <a:t> </a:t>
            </a:r>
            <a:r>
              <a:rPr lang="en-US" dirty="0" err="1"/>
              <a:t>l'onde</a:t>
            </a:r>
            <a:r>
              <a:rPr lang="en-US" dirty="0"/>
              <a:t> a </a:t>
            </a:r>
            <a:r>
              <a:rPr lang="en-US" dirty="0" err="1"/>
              <a:t>dépassé</a:t>
            </a:r>
            <a:r>
              <a:rPr lang="en-US" dirty="0"/>
              <a:t> la première </a:t>
            </a:r>
            <a:r>
              <a:rPr lang="en-US" dirty="0" err="1"/>
              <a:t>électrode</a:t>
            </a:r>
            <a:r>
              <a:rPr lang="en-US" dirty="0"/>
              <a:t>, </a:t>
            </a:r>
            <a:r>
              <a:rPr lang="en-US" dirty="0" err="1"/>
              <a:t>celle</a:t>
            </a:r>
            <a:r>
              <a:rPr lang="en-US" dirty="0"/>
              <a:t>-ci </a:t>
            </a:r>
            <a:r>
              <a:rPr lang="en-US" dirty="0" err="1"/>
              <a:t>redevenant</a:t>
            </a:r>
            <a:r>
              <a:rPr lang="en-US" dirty="0"/>
              <a:t> positive.</a:t>
            </a:r>
          </a:p>
          <a:p>
            <a:r>
              <a:rPr lang="en-US" dirty="0"/>
              <a:t>*   *</a:t>
            </a:r>
            <a:r>
              <a:rPr lang="en-US" dirty="0" err="1"/>
              <a:t>Étape</a:t>
            </a:r>
            <a:r>
              <a:rPr lang="en-US" dirty="0"/>
              <a:t> 4 :* </a:t>
            </a:r>
            <a:r>
              <a:rPr lang="en-US" dirty="0" err="1"/>
              <a:t>L'onde</a:t>
            </a:r>
            <a:r>
              <a:rPr lang="en-US" dirty="0"/>
              <a:t> </a:t>
            </a:r>
            <a:r>
              <a:rPr lang="en-US" dirty="0" err="1"/>
              <a:t>atteint</a:t>
            </a:r>
            <a:r>
              <a:rPr lang="en-US" dirty="0"/>
              <a:t> </a:t>
            </a:r>
            <a:r>
              <a:rPr lang="en-US" dirty="0" err="1"/>
              <a:t>ensuite</a:t>
            </a:r>
            <a:r>
              <a:rPr lang="en-US" dirty="0"/>
              <a:t> la </a:t>
            </a:r>
            <a:r>
              <a:rPr lang="en-US" dirty="0" err="1"/>
              <a:t>deuxième</a:t>
            </a:r>
            <a:r>
              <a:rPr lang="en-US" dirty="0"/>
              <a:t> </a:t>
            </a:r>
            <a:r>
              <a:rPr lang="en-US" dirty="0" err="1"/>
              <a:t>électrode</a:t>
            </a:r>
            <a:r>
              <a:rPr lang="en-US" dirty="0"/>
              <a:t> </a:t>
            </a:r>
            <a:r>
              <a:rPr lang="en-US" dirty="0" err="1"/>
              <a:t>réceptrice</a:t>
            </a:r>
            <a:r>
              <a:rPr lang="en-US" dirty="0"/>
              <a:t>. Celle-ci </a:t>
            </a:r>
            <a:r>
              <a:rPr lang="en-US" dirty="0" err="1"/>
              <a:t>devient</a:t>
            </a:r>
            <a:r>
              <a:rPr lang="en-US" dirty="0"/>
              <a:t> </a:t>
            </a:r>
            <a:r>
              <a:rPr lang="en-US" dirty="0" err="1"/>
              <a:t>négative</a:t>
            </a:r>
            <a:r>
              <a:rPr lang="en-US" dirty="0"/>
              <a:t>, </a:t>
            </a:r>
            <a:r>
              <a:rPr lang="en-US" dirty="0" err="1"/>
              <a:t>provoquant</a:t>
            </a:r>
            <a:r>
              <a:rPr lang="en-US" dirty="0"/>
              <a:t> </a:t>
            </a:r>
            <a:r>
              <a:rPr lang="en-US" dirty="0" err="1"/>
              <a:t>une</a:t>
            </a:r>
            <a:r>
              <a:rPr lang="en-US" dirty="0"/>
              <a:t> nouvelle </a:t>
            </a:r>
            <a:r>
              <a:rPr lang="en-US" dirty="0" err="1"/>
              <a:t>déviation</a:t>
            </a:r>
            <a:r>
              <a:rPr lang="en-US" dirty="0"/>
              <a:t> de </a:t>
            </a:r>
            <a:r>
              <a:rPr lang="en-US" dirty="0" err="1"/>
              <a:t>l'aiguille</a:t>
            </a:r>
            <a:r>
              <a:rPr lang="en-US" dirty="0"/>
              <a:t> </a:t>
            </a:r>
            <a:r>
              <a:rPr lang="en-US" dirty="0" err="1"/>
              <a:t>dans</a:t>
            </a:r>
            <a:r>
              <a:rPr lang="en-US" dirty="0"/>
              <a:t> le </a:t>
            </a:r>
            <a:r>
              <a:rPr lang="en-US" dirty="0" err="1"/>
              <a:t>sens</a:t>
            </a:r>
            <a:r>
              <a:rPr lang="en-US" dirty="0"/>
              <a:t> </a:t>
            </a:r>
            <a:r>
              <a:rPr lang="en-US" dirty="0" err="1"/>
              <a:t>opposé</a:t>
            </a:r>
            <a:r>
              <a:rPr lang="en-US" dirty="0"/>
              <a:t>.</a:t>
            </a:r>
          </a:p>
          <a:p>
            <a:r>
              <a:rPr lang="en-US" dirty="0"/>
              <a:t>*   *</a:t>
            </a:r>
            <a:r>
              <a:rPr lang="en-US" dirty="0" err="1"/>
              <a:t>Étape</a:t>
            </a:r>
            <a:r>
              <a:rPr lang="en-US" dirty="0"/>
              <a:t> 5 :* </a:t>
            </a:r>
            <a:r>
              <a:rPr lang="en-US" dirty="0" err="1"/>
              <a:t>Enfin</a:t>
            </a:r>
            <a:r>
              <a:rPr lang="en-US" dirty="0"/>
              <a:t>, </a:t>
            </a:r>
            <a:r>
              <a:rPr lang="en-US" dirty="0" err="1"/>
              <a:t>l'aiguille</a:t>
            </a:r>
            <a:r>
              <a:rPr lang="en-US" dirty="0"/>
              <a:t> </a:t>
            </a:r>
            <a:r>
              <a:rPr lang="en-US" dirty="0" err="1"/>
              <a:t>revient</a:t>
            </a:r>
            <a:r>
              <a:rPr lang="en-US" dirty="0"/>
              <a:t> </a:t>
            </a:r>
            <a:r>
              <a:rPr lang="en-US" dirty="0" err="1"/>
              <a:t>à</a:t>
            </a:r>
            <a:r>
              <a:rPr lang="en-US" dirty="0"/>
              <a:t> </a:t>
            </a:r>
            <a:r>
              <a:rPr lang="en-US" dirty="0" err="1"/>
              <a:t>sa</a:t>
            </a:r>
            <a:r>
              <a:rPr lang="en-US" dirty="0"/>
              <a:t> position </a:t>
            </a:r>
            <a:r>
              <a:rPr lang="en-US" dirty="0" err="1"/>
              <a:t>initiale</a:t>
            </a:r>
            <a:r>
              <a:rPr lang="en-US" dirty="0"/>
              <a:t> de repos car la </a:t>
            </a:r>
            <a:r>
              <a:rPr lang="en-US" dirty="0" err="1"/>
              <a:t>deuxième</a:t>
            </a:r>
            <a:r>
              <a:rPr lang="en-US" dirty="0"/>
              <a:t> </a:t>
            </a:r>
            <a:r>
              <a:rPr lang="en-US" dirty="0" err="1"/>
              <a:t>électrode</a:t>
            </a:r>
            <a:r>
              <a:rPr lang="en-US" dirty="0"/>
              <a:t> </a:t>
            </a:r>
            <a:r>
              <a:rPr lang="en-US" dirty="0" err="1"/>
              <a:t>est</a:t>
            </a:r>
            <a:r>
              <a:rPr lang="en-US" dirty="0"/>
              <a:t> </a:t>
            </a:r>
            <a:r>
              <a:rPr lang="en-US" dirty="0" err="1"/>
              <a:t>redevenue</a:t>
            </a:r>
            <a:r>
              <a:rPr lang="en-US" dirty="0"/>
              <a:t> positive après le passage de </a:t>
            </a:r>
            <a:r>
              <a:rPr lang="en-US" dirty="0" err="1"/>
              <a:t>l'onde</a:t>
            </a:r>
            <a:r>
              <a:rPr lang="en-US" dirty="0"/>
              <a:t>.</a:t>
            </a:r>
          </a:p>
        </p:txBody>
      </p:sp>
      <p:sp>
        <p:nvSpPr>
          <p:cNvPr id="4" name="Slide Number Placeholder 3"/>
          <p:cNvSpPr>
            <a:spLocks noGrp="1"/>
          </p:cNvSpPr>
          <p:nvPr>
            <p:ph type="sldNum" sz="quarter" idx="10"/>
          </p:nvPr>
        </p:nvSpPr>
        <p:spPr/>
        <p:txBody>
          <a:bodyPr/>
          <a:lstStyle/>
          <a:p>
            <a:fld id="{3D0D040F-9137-4945-AC10-6E5761DA0916}" type="slidenum">
              <a:rPr lang="en-US" smtClean="0"/>
              <a:t>43</a:t>
            </a:fld>
            <a:endParaRPr lang="en-US"/>
          </a:p>
        </p:txBody>
      </p:sp>
    </p:spTree>
    <p:extLst>
      <p:ext uri="{BB962C8B-B14F-4D97-AF65-F5344CB8AC3E}">
        <p14:creationId xmlns:p14="http://schemas.microsoft.com/office/powerpoint/2010/main" val="3379327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a:t>
            </a:r>
            <a:r>
              <a:rPr lang="en-US" dirty="0" err="1"/>
              <a:t>potentiel</a:t>
            </a:r>
            <a:r>
              <a:rPr lang="en-US" dirty="0"/>
              <a:t> </a:t>
            </a:r>
            <a:r>
              <a:rPr lang="en-US" dirty="0" err="1"/>
              <a:t>d'action</a:t>
            </a:r>
            <a:r>
              <a:rPr lang="en-US" dirty="0"/>
              <a:t> </a:t>
            </a:r>
            <a:r>
              <a:rPr lang="en-US" dirty="0" err="1"/>
              <a:t>provient</a:t>
            </a:r>
            <a:r>
              <a:rPr lang="en-US" dirty="0"/>
              <a:t> de variations de la </a:t>
            </a:r>
            <a:r>
              <a:rPr lang="en-US" dirty="0" err="1"/>
              <a:t>perméabilité</a:t>
            </a:r>
            <a:r>
              <a:rPr lang="en-US" dirty="0"/>
              <a:t> </a:t>
            </a:r>
            <a:r>
              <a:rPr lang="en-US" dirty="0" err="1"/>
              <a:t>membranaire</a:t>
            </a:r>
            <a:r>
              <a:rPr lang="en-US" dirty="0"/>
              <a:t> via des </a:t>
            </a:r>
            <a:r>
              <a:rPr lang="en-US" dirty="0" err="1"/>
              <a:t>canaux</a:t>
            </a:r>
            <a:r>
              <a:rPr lang="en-US" dirty="0"/>
              <a:t> voltage-</a:t>
            </a:r>
            <a:r>
              <a:rPr lang="en-US" dirty="0" err="1"/>
              <a:t>dépendants</a:t>
            </a:r>
            <a:r>
              <a:rPr lang="en-US" dirty="0"/>
              <a:t>. </a:t>
            </a:r>
            <a:r>
              <a:rPr lang="en-US" dirty="0" err="1"/>
              <a:t>Une</a:t>
            </a:r>
            <a:r>
              <a:rPr lang="en-US" dirty="0"/>
              <a:t> entrée massive </a:t>
            </a:r>
            <a:r>
              <a:rPr lang="en-US" dirty="0" err="1"/>
              <a:t>d’ions</a:t>
            </a:r>
            <a:r>
              <a:rPr lang="en-US" dirty="0"/>
              <a:t> </a:t>
            </a:r>
            <a:r>
              <a:rPr lang="en-US" dirty="0" err="1"/>
              <a:t>Na+provoque</a:t>
            </a:r>
            <a:r>
              <a:rPr lang="en-US" dirty="0"/>
              <a:t> </a:t>
            </a:r>
            <a:r>
              <a:rPr lang="en-US" dirty="0" err="1"/>
              <a:t>d’abord</a:t>
            </a:r>
            <a:r>
              <a:rPr lang="en-US" dirty="0"/>
              <a:t> </a:t>
            </a:r>
            <a:r>
              <a:rPr lang="en-US" dirty="0" err="1"/>
              <a:t>l’inversion</a:t>
            </a:r>
            <a:r>
              <a:rPr lang="en-US" dirty="0"/>
              <a:t> de </a:t>
            </a:r>
            <a:r>
              <a:rPr lang="en-US" dirty="0" err="1"/>
              <a:t>polarité</a:t>
            </a:r>
            <a:r>
              <a:rPr lang="en-US" dirty="0"/>
              <a:t> (</a:t>
            </a:r>
            <a:r>
              <a:rPr lang="en-US" dirty="0" err="1"/>
              <a:t>dépolarisation</a:t>
            </a:r>
            <a:r>
              <a:rPr lang="en-US" dirty="0"/>
              <a:t>). </a:t>
            </a:r>
            <a:r>
              <a:rPr lang="en-US" dirty="0" err="1"/>
              <a:t>Ensuite</a:t>
            </a:r>
            <a:r>
              <a:rPr lang="en-US" dirty="0"/>
              <a:t>, la sortie </a:t>
            </a:r>
            <a:r>
              <a:rPr lang="en-US" dirty="0" err="1"/>
              <a:t>d’ions</a:t>
            </a:r>
            <a:r>
              <a:rPr lang="en-US" dirty="0"/>
              <a:t> K+ </a:t>
            </a:r>
            <a:r>
              <a:rPr lang="en-US" dirty="0" err="1"/>
              <a:t>permet</a:t>
            </a:r>
            <a:r>
              <a:rPr lang="en-US" dirty="0"/>
              <a:t> la </a:t>
            </a:r>
            <a:r>
              <a:rPr lang="en-US" dirty="0" err="1"/>
              <a:t>repolarisation</a:t>
            </a:r>
            <a:r>
              <a:rPr lang="en-US" dirty="0"/>
              <a:t> pour </a:t>
            </a:r>
            <a:r>
              <a:rPr lang="en-US" dirty="0" err="1"/>
              <a:t>revenir</a:t>
            </a:r>
            <a:r>
              <a:rPr lang="en-US" dirty="0"/>
              <a:t> </a:t>
            </a:r>
            <a:r>
              <a:rPr lang="en-US" dirty="0" err="1"/>
              <a:t>à</a:t>
            </a:r>
            <a:r>
              <a:rPr lang="en-US" dirty="0"/>
              <a:t> </a:t>
            </a:r>
            <a:r>
              <a:rPr lang="en-US" dirty="0" err="1"/>
              <a:t>l'état</a:t>
            </a:r>
            <a:r>
              <a:rPr lang="en-US" dirty="0"/>
              <a:t> initial. </a:t>
            </a:r>
            <a:r>
              <a:rPr lang="en-US" dirty="0" err="1"/>
              <a:t>Enfin</a:t>
            </a:r>
            <a:r>
              <a:rPr lang="en-US" dirty="0"/>
              <a:t>, la </a:t>
            </a:r>
            <a:r>
              <a:rPr lang="en-US" dirty="0" err="1"/>
              <a:t>pompe</a:t>
            </a:r>
            <a:r>
              <a:rPr lang="en-US" dirty="0"/>
              <a:t> Na^+/K^+$ </a:t>
            </a:r>
            <a:r>
              <a:rPr lang="en-US" dirty="0" err="1"/>
              <a:t>consomme</a:t>
            </a:r>
            <a:r>
              <a:rPr lang="en-US" dirty="0"/>
              <a:t> de </a:t>
            </a:r>
            <a:r>
              <a:rPr lang="en-US" dirty="0" err="1"/>
              <a:t>l'énergie</a:t>
            </a:r>
            <a:r>
              <a:rPr lang="en-US" dirty="0"/>
              <a:t> pour </a:t>
            </a:r>
            <a:r>
              <a:rPr lang="en-US" dirty="0" err="1"/>
              <a:t>rétablir</a:t>
            </a:r>
            <a:r>
              <a:rPr lang="en-US" dirty="0"/>
              <a:t> </a:t>
            </a:r>
            <a:r>
              <a:rPr lang="en-US" dirty="0" err="1"/>
              <a:t>activement</a:t>
            </a:r>
            <a:r>
              <a:rPr lang="en-US" dirty="0"/>
              <a:t> </a:t>
            </a:r>
            <a:r>
              <a:rPr lang="en-US" dirty="0" err="1"/>
              <a:t>l'équilibre</a:t>
            </a:r>
            <a:r>
              <a:rPr lang="en-US" dirty="0"/>
              <a:t> </a:t>
            </a:r>
            <a:r>
              <a:rPr lang="en-US" dirty="0" err="1"/>
              <a:t>ionique</a:t>
            </a:r>
            <a:r>
              <a:rPr lang="en-US" dirty="0"/>
              <a:t> de repos</a:t>
            </a:r>
          </a:p>
        </p:txBody>
      </p:sp>
      <p:sp>
        <p:nvSpPr>
          <p:cNvPr id="4" name="Slide Number Placeholder 3"/>
          <p:cNvSpPr>
            <a:spLocks noGrp="1"/>
          </p:cNvSpPr>
          <p:nvPr>
            <p:ph type="sldNum" sz="quarter" idx="10"/>
          </p:nvPr>
        </p:nvSpPr>
        <p:spPr/>
        <p:txBody>
          <a:bodyPr/>
          <a:lstStyle/>
          <a:p>
            <a:fld id="{3D0D040F-9137-4945-AC10-6E5761DA0916}" type="slidenum">
              <a:rPr lang="en-US" smtClean="0"/>
              <a:t>47</a:t>
            </a:fld>
            <a:endParaRPr lang="en-US"/>
          </a:p>
        </p:txBody>
      </p:sp>
    </p:spTree>
    <p:extLst>
      <p:ext uri="{BB962C8B-B14F-4D97-AF65-F5344CB8AC3E}">
        <p14:creationId xmlns:p14="http://schemas.microsoft.com/office/powerpoint/2010/main" val="1089418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a:t>
            </a:r>
            <a:r>
              <a:rPr lang="en-US" dirty="0" err="1"/>
              <a:t>température</a:t>
            </a:r>
            <a:r>
              <a:rPr lang="en-US" dirty="0"/>
              <a:t> </a:t>
            </a:r>
            <a:r>
              <a:rPr lang="en-US" dirty="0" err="1"/>
              <a:t>élevée</a:t>
            </a:r>
            <a:r>
              <a:rPr lang="en-US" dirty="0"/>
              <a:t> chez les </a:t>
            </a:r>
            <a:r>
              <a:rPr lang="en-US" dirty="0" err="1"/>
              <a:t>mammifères</a:t>
            </a:r>
            <a:r>
              <a:rPr lang="en-US" dirty="0"/>
              <a:t> </a:t>
            </a:r>
            <a:r>
              <a:rPr lang="en-US" dirty="0" err="1"/>
              <a:t>accélère</a:t>
            </a:r>
            <a:r>
              <a:rPr lang="en-US" dirty="0"/>
              <a:t> la </a:t>
            </a:r>
            <a:r>
              <a:rPr lang="en-US" dirty="0" err="1"/>
              <a:t>vitesse</a:t>
            </a:r>
            <a:r>
              <a:rPr lang="en-US" dirty="0"/>
              <a:t> </a:t>
            </a:r>
            <a:r>
              <a:rPr lang="en-US" dirty="0" err="1"/>
              <a:t>d'ouverture</a:t>
            </a:r>
            <a:r>
              <a:rPr lang="en-US" dirty="0"/>
              <a:t> des </a:t>
            </a:r>
            <a:r>
              <a:rPr lang="en-US" dirty="0" err="1"/>
              <a:t>canaux</a:t>
            </a:r>
            <a:r>
              <a:rPr lang="en-US" dirty="0"/>
              <a:t> </a:t>
            </a:r>
            <a:r>
              <a:rPr lang="en-US" dirty="0" err="1"/>
              <a:t>ioniques</a:t>
            </a:r>
            <a:r>
              <a:rPr lang="en-US" dirty="0"/>
              <a:t> et la diffusion des ions. </a:t>
            </a:r>
            <a:r>
              <a:rPr lang="en-US" dirty="0" err="1"/>
              <a:t>Cette</a:t>
            </a:r>
            <a:r>
              <a:rPr lang="en-US" dirty="0"/>
              <a:t> </a:t>
            </a:r>
            <a:r>
              <a:rPr lang="en-US" dirty="0" err="1"/>
              <a:t>chaleur</a:t>
            </a:r>
            <a:r>
              <a:rPr lang="en-US" dirty="0"/>
              <a:t> </a:t>
            </a:r>
            <a:r>
              <a:rPr lang="en-US" dirty="0" err="1"/>
              <a:t>augmente</a:t>
            </a:r>
            <a:r>
              <a:rPr lang="en-US" dirty="0"/>
              <a:t> </a:t>
            </a:r>
            <a:r>
              <a:rPr lang="en-US" dirty="0" err="1"/>
              <a:t>aussi</a:t>
            </a:r>
            <a:r>
              <a:rPr lang="en-US" dirty="0"/>
              <a:t> la </a:t>
            </a:r>
            <a:r>
              <a:rPr lang="en-US" dirty="0" err="1"/>
              <a:t>fluidité</a:t>
            </a:r>
            <a:r>
              <a:rPr lang="en-US" dirty="0"/>
              <a:t> de la membrane, </a:t>
            </a:r>
            <a:r>
              <a:rPr lang="en-US" dirty="0" err="1"/>
              <a:t>facilitant</a:t>
            </a:r>
            <a:r>
              <a:rPr lang="en-US" dirty="0"/>
              <a:t> </a:t>
            </a:r>
            <a:r>
              <a:rPr lang="en-US" dirty="0" err="1"/>
              <a:t>ainsi</a:t>
            </a:r>
            <a:r>
              <a:rPr lang="en-US" dirty="0"/>
              <a:t> </a:t>
            </a:r>
            <a:r>
              <a:rPr lang="en-US" dirty="0" err="1"/>
              <a:t>une</a:t>
            </a:r>
            <a:r>
              <a:rPr lang="en-US" dirty="0"/>
              <a:t> conduction </a:t>
            </a:r>
            <a:r>
              <a:rPr lang="en-US" dirty="0" err="1"/>
              <a:t>nerveuse</a:t>
            </a:r>
            <a:r>
              <a:rPr lang="en-US" dirty="0"/>
              <a:t> beaucoup plus </a:t>
            </a:r>
            <a:r>
              <a:rPr lang="en-US" dirty="0" err="1"/>
              <a:t>rapide</a:t>
            </a:r>
            <a:r>
              <a:rPr lang="en-US" dirty="0"/>
              <a:t> </a:t>
            </a:r>
            <a:r>
              <a:rPr lang="en-US" dirty="0" err="1"/>
              <a:t>que</a:t>
            </a:r>
            <a:r>
              <a:rPr lang="en-US" dirty="0"/>
              <a:t> chez les </a:t>
            </a:r>
            <a:r>
              <a:rPr lang="en-US" dirty="0" err="1"/>
              <a:t>amphibiens</a:t>
            </a:r>
            <a:r>
              <a:rPr lang="en-US" dirty="0"/>
              <a:t>.</a:t>
            </a:r>
          </a:p>
        </p:txBody>
      </p:sp>
      <p:sp>
        <p:nvSpPr>
          <p:cNvPr id="4" name="Slide Number Placeholder 3"/>
          <p:cNvSpPr>
            <a:spLocks noGrp="1"/>
          </p:cNvSpPr>
          <p:nvPr>
            <p:ph type="sldNum" sz="quarter" idx="10"/>
          </p:nvPr>
        </p:nvSpPr>
        <p:spPr/>
        <p:txBody>
          <a:bodyPr/>
          <a:lstStyle/>
          <a:p>
            <a:fld id="{3D0D040F-9137-4945-AC10-6E5761DA0916}" type="slidenum">
              <a:rPr lang="en-US" smtClean="0"/>
              <a:t>49</a:t>
            </a:fld>
            <a:endParaRPr lang="en-US"/>
          </a:p>
        </p:txBody>
      </p:sp>
    </p:spTree>
    <p:extLst>
      <p:ext uri="{BB962C8B-B14F-4D97-AF65-F5344CB8AC3E}">
        <p14:creationId xmlns:p14="http://schemas.microsoft.com/office/powerpoint/2010/main" val="2509139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Au niveau des cellules cibles, l’insuline facilite la pénétration du glucose dans les cellules en augmentant la perméabilité au glucose de leur membrane, grâce à la stimulation de la synthèse d’un récepteur au glucose GLUT4 et à la translocation de celui-ci vers la membrane.</a:t>
            </a:r>
          </a:p>
        </p:txBody>
      </p:sp>
      <p:sp>
        <p:nvSpPr>
          <p:cNvPr id="4" name="Espace réservé du numéro de diapositive 3"/>
          <p:cNvSpPr>
            <a:spLocks noGrp="1"/>
          </p:cNvSpPr>
          <p:nvPr>
            <p:ph type="sldNum" sz="quarter" idx="10"/>
          </p:nvPr>
        </p:nvSpPr>
        <p:spPr/>
        <p:txBody>
          <a:bodyPr/>
          <a:lstStyle/>
          <a:p>
            <a:fld id="{00A94C12-FD1B-4D6A-8A64-8C48F64BD1DD}" type="slidenum">
              <a:rPr lang="fr-FR" smtClean="0"/>
              <a:t>102</a:t>
            </a:fld>
            <a:endParaRPr lang="fr-FR"/>
          </a:p>
        </p:txBody>
      </p:sp>
    </p:spTree>
    <p:extLst>
      <p:ext uri="{BB962C8B-B14F-4D97-AF65-F5344CB8AC3E}">
        <p14:creationId xmlns:p14="http://schemas.microsoft.com/office/powerpoint/2010/main" val="3928739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fif"/></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3.sv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6.jfif"/><Relationship Id="rId11" Type="http://schemas.openxmlformats.org/officeDocument/2006/relationships/image" Target="../media/image28.png"/><Relationship Id="rId5" Type="http://schemas.openxmlformats.org/officeDocument/2006/relationships/image" Target="../media/image1.jpg"/><Relationship Id="rId10" Type="http://schemas.openxmlformats.org/officeDocument/2006/relationships/image" Target="../media/image27.svg"/><Relationship Id="rId4" Type="http://schemas.openxmlformats.org/officeDocument/2006/relationships/image" Target="../media/image7.png"/><Relationship Id="rId9" Type="http://schemas.openxmlformats.org/officeDocument/2006/relationships/image" Target="../media/image26.png"/><Relationship Id="rId14" Type="http://schemas.openxmlformats.org/officeDocument/2006/relationships/image" Target="../media/image31.sv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3.sv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6.jfif"/><Relationship Id="rId11" Type="http://schemas.openxmlformats.org/officeDocument/2006/relationships/image" Target="../media/image28.png"/><Relationship Id="rId5" Type="http://schemas.openxmlformats.org/officeDocument/2006/relationships/image" Target="../media/image1.jpg"/><Relationship Id="rId10" Type="http://schemas.openxmlformats.org/officeDocument/2006/relationships/image" Target="../media/image27.svg"/><Relationship Id="rId4" Type="http://schemas.openxmlformats.org/officeDocument/2006/relationships/image" Target="../media/image7.png"/><Relationship Id="rId9" Type="http://schemas.openxmlformats.org/officeDocument/2006/relationships/image" Target="../media/image26.png"/><Relationship Id="rId14" Type="http://schemas.openxmlformats.org/officeDocument/2006/relationships/image" Target="../media/image31.svg"/></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3.sv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6.jfif"/><Relationship Id="rId11" Type="http://schemas.openxmlformats.org/officeDocument/2006/relationships/image" Target="../media/image28.png"/><Relationship Id="rId5" Type="http://schemas.openxmlformats.org/officeDocument/2006/relationships/image" Target="../media/image1.jpg"/><Relationship Id="rId10" Type="http://schemas.openxmlformats.org/officeDocument/2006/relationships/image" Target="../media/image27.svg"/><Relationship Id="rId4" Type="http://schemas.openxmlformats.org/officeDocument/2006/relationships/image" Target="../media/image7.png"/><Relationship Id="rId9" Type="http://schemas.openxmlformats.org/officeDocument/2006/relationships/image" Target="../media/image26.png"/><Relationship Id="rId14" Type="http://schemas.openxmlformats.org/officeDocument/2006/relationships/image" Target="../media/image31.svg"/></Relationships>
</file>

<file path=ppt/slides/_rels/slide8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8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8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3.sv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6.jfif"/><Relationship Id="rId11" Type="http://schemas.openxmlformats.org/officeDocument/2006/relationships/image" Target="../media/image28.png"/><Relationship Id="rId5" Type="http://schemas.openxmlformats.org/officeDocument/2006/relationships/image" Target="../media/image1.jpg"/><Relationship Id="rId10" Type="http://schemas.openxmlformats.org/officeDocument/2006/relationships/image" Target="../media/image27.svg"/><Relationship Id="rId4" Type="http://schemas.openxmlformats.org/officeDocument/2006/relationships/image" Target="../media/image7.png"/><Relationship Id="rId9" Type="http://schemas.openxmlformats.org/officeDocument/2006/relationships/image" Target="../media/image26.png"/><Relationship Id="rId14" Type="http://schemas.openxmlformats.org/officeDocument/2006/relationships/image" Target="../media/image31.svg"/></Relationships>
</file>

<file path=ppt/slides/_rels/slide9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92.png"/><Relationship Id="rId4" Type="http://schemas.openxmlformats.org/officeDocument/2006/relationships/image" Target="../media/image91.png"/></Relationships>
</file>

<file path=ppt/slides/_rels/slide9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9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9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8.png"/></Relationships>
</file>

<file path=ppt/slides/_rels/slide10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10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3.sv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6.jfif"/><Relationship Id="rId11" Type="http://schemas.openxmlformats.org/officeDocument/2006/relationships/image" Target="../media/image28.png"/><Relationship Id="rId5" Type="http://schemas.openxmlformats.org/officeDocument/2006/relationships/image" Target="../media/image1.jpg"/><Relationship Id="rId10" Type="http://schemas.openxmlformats.org/officeDocument/2006/relationships/image" Target="../media/image27.svg"/><Relationship Id="rId4" Type="http://schemas.openxmlformats.org/officeDocument/2006/relationships/image" Target="../media/image7.png"/><Relationship Id="rId9" Type="http://schemas.openxmlformats.org/officeDocument/2006/relationships/image" Target="../media/image26.png"/><Relationship Id="rId14"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D60ACA3B-3686-4EA9-B533-693152D65A27}"/>
              </a:ext>
            </a:extLst>
          </p:cNvPr>
          <p:cNvSpPr/>
          <p:nvPr/>
        </p:nvSpPr>
        <p:spPr>
          <a:xfrm flipH="1">
            <a:off x="787879" y="2247900"/>
            <a:ext cx="9144000" cy="52578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sp>
      <p:pic>
        <p:nvPicPr>
          <p:cNvPr id="3" name="Image 2">
            <a:extLst>
              <a:ext uri="{FF2B5EF4-FFF2-40B4-BE49-F238E27FC236}">
                <a16:creationId xmlns:a16="http://schemas.microsoft.com/office/drawing/2014/main" id="{158446EC-A6C3-412F-8D80-B57E236465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1879" y="2247900"/>
            <a:ext cx="8203721" cy="5257800"/>
          </a:xfrm>
          <a:prstGeom prst="rect">
            <a:avLst/>
          </a:prstGeom>
        </p:spPr>
      </p:pic>
      <p:sp>
        <p:nvSpPr>
          <p:cNvPr id="5" name="TextBox 4">
            <a:extLst>
              <a:ext uri="{FF2B5EF4-FFF2-40B4-BE49-F238E27FC236}">
                <a16:creationId xmlns:a16="http://schemas.microsoft.com/office/drawing/2014/main" id="{CBB33047-0D1B-4B62-831C-A70E7BA81176}"/>
              </a:ext>
            </a:extLst>
          </p:cNvPr>
          <p:cNvSpPr txBox="1"/>
          <p:nvPr/>
        </p:nvSpPr>
        <p:spPr>
          <a:xfrm>
            <a:off x="11430000" y="8877300"/>
            <a:ext cx="5594608" cy="707886"/>
          </a:xfrm>
          <a:prstGeom prst="rect">
            <a:avLst/>
          </a:prstGeom>
          <a:noFill/>
        </p:spPr>
        <p:txBody>
          <a:bodyPr wrap="none" rtlCol="0">
            <a:spAutoFit/>
          </a:bodyPr>
          <a:lstStyle/>
          <a:p>
            <a:r>
              <a:rPr lang="en-IE" sz="4000" b="1" dirty="0" err="1"/>
              <a:t>Pr</a:t>
            </a:r>
            <a:r>
              <a:rPr lang="en-IE" sz="4000" b="1" dirty="0"/>
              <a:t>  ABOUELFATH </a:t>
            </a:r>
            <a:r>
              <a:rPr lang="en-IE" sz="4000" b="1" dirty="0" err="1"/>
              <a:t>Rhizlane</a:t>
            </a:r>
            <a:endParaRPr lang="fr-FR" sz="4000" b="1" dirty="0"/>
          </a:p>
        </p:txBody>
      </p:sp>
      <p:pic>
        <p:nvPicPr>
          <p:cNvPr id="6" name="Image 17">
            <a:extLst>
              <a:ext uri="{FF2B5EF4-FFF2-40B4-BE49-F238E27FC236}">
                <a16:creationId xmlns:a16="http://schemas.microsoft.com/office/drawing/2014/main" id="{5349403A-4E86-4E5D-B804-887166D11BAD}"/>
              </a:ext>
            </a:extLst>
          </p:cNvPr>
          <p:cNvPicPr>
            <a:picLocks noChangeAspect="1"/>
          </p:cNvPicPr>
          <p:nvPr/>
        </p:nvPicPr>
        <p:blipFill>
          <a:blip r:embed="rId4"/>
          <a:stretch>
            <a:fillRect/>
          </a:stretch>
        </p:blipFill>
        <p:spPr>
          <a:xfrm>
            <a:off x="2323534" y="0"/>
            <a:ext cx="15050065" cy="1866900"/>
          </a:xfrm>
          <a:prstGeom prst="rect">
            <a:avLst/>
          </a:prstGeom>
        </p:spPr>
      </p:pic>
      <p:sp>
        <p:nvSpPr>
          <p:cNvPr id="7" name="TextBox 6">
            <a:extLst>
              <a:ext uri="{FF2B5EF4-FFF2-40B4-BE49-F238E27FC236}">
                <a16:creationId xmlns:a16="http://schemas.microsoft.com/office/drawing/2014/main" id="{E5EA38A2-2CF1-4007-806B-BD6550E212F7}"/>
              </a:ext>
            </a:extLst>
          </p:cNvPr>
          <p:cNvSpPr txBox="1"/>
          <p:nvPr/>
        </p:nvSpPr>
        <p:spPr>
          <a:xfrm>
            <a:off x="3124200" y="7505700"/>
            <a:ext cx="8839200" cy="769441"/>
          </a:xfrm>
          <a:prstGeom prst="rect">
            <a:avLst/>
          </a:prstGeom>
          <a:noFill/>
        </p:spPr>
        <p:txBody>
          <a:bodyPr wrap="square" rtlCol="0">
            <a:spAutoFit/>
          </a:bodyPr>
          <a:lstStyle/>
          <a:p>
            <a:r>
              <a:rPr lang="en-IE" sz="4400" b="1" dirty="0">
                <a:solidFill>
                  <a:srgbClr val="FF0000"/>
                </a:solidFill>
              </a:rPr>
              <a:t>Communication neuro-</a:t>
            </a:r>
            <a:r>
              <a:rPr lang="en-IE" sz="4400" b="1" dirty="0" err="1">
                <a:solidFill>
                  <a:srgbClr val="FF0000"/>
                </a:solidFill>
              </a:rPr>
              <a:t>Hormonale</a:t>
            </a:r>
            <a:endParaRPr lang="fr-FR" sz="4400" b="1" dirty="0">
              <a:solidFill>
                <a:srgbClr val="FF0000"/>
              </a:solidFill>
            </a:endParaRPr>
          </a:p>
        </p:txBody>
      </p:sp>
    </p:spTree>
    <p:extLst>
      <p:ext uri="{BB962C8B-B14F-4D97-AF65-F5344CB8AC3E}">
        <p14:creationId xmlns:p14="http://schemas.microsoft.com/office/powerpoint/2010/main" val="3747364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292861">
                <a:alpha val="100000"/>
              </a:srgbClr>
            </a:gs>
            <a:gs pos="100000">
              <a:srgbClr val="08ADC3">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rot="-720000" flipH="1">
            <a:off x="-2359295" y="4322680"/>
            <a:ext cx="23678768" cy="17909759"/>
          </a:xfrm>
          <a:custGeom>
            <a:avLst/>
            <a:gdLst/>
            <a:ahLst/>
            <a:cxnLst/>
            <a:rect l="l" t="t" r="r" b="b"/>
            <a:pathLst>
              <a:path w="23678768" h="17909759">
                <a:moveTo>
                  <a:pt x="23678769" y="0"/>
                </a:moveTo>
                <a:lnTo>
                  <a:pt x="0" y="0"/>
                </a:lnTo>
                <a:lnTo>
                  <a:pt x="0" y="17909760"/>
                </a:lnTo>
                <a:lnTo>
                  <a:pt x="23678769" y="17909760"/>
                </a:lnTo>
                <a:lnTo>
                  <a:pt x="23678769"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6" name="Group 6"/>
          <p:cNvGrpSpPr/>
          <p:nvPr/>
        </p:nvGrpSpPr>
        <p:grpSpPr>
          <a:xfrm rot="2700000">
            <a:off x="12525043" y="3484937"/>
            <a:ext cx="4079802" cy="4079802"/>
            <a:chOff x="0" y="0"/>
            <a:chExt cx="812800" cy="812800"/>
          </a:xfrm>
          <a:blipFill dpi="0" rotWithShape="1">
            <a:blip r:embed="rId4">
              <a:extLst>
                <a:ext uri="{28A0092B-C50C-407E-A947-70E740481C1C}">
                  <a14:useLocalDpi xmlns:a14="http://schemas.microsoft.com/office/drawing/2010/main" val="0"/>
                </a:ext>
              </a:extLst>
            </a:blip>
            <a:srcRect/>
            <a:stretch>
              <a:fillRect/>
            </a:stretch>
          </a:blipFill>
        </p:grpSpPr>
        <p:sp>
          <p:nvSpPr>
            <p:cNvPr id="7" name="Freeform 7"/>
            <p:cNvSpPr/>
            <p:nvPr/>
          </p:nvSpPr>
          <p:spPr>
            <a:xfrm rot="-2700000">
              <a:off x="-113315" y="-113315"/>
              <a:ext cx="1039430" cy="1039430"/>
            </a:xfrm>
            <a:custGeom>
              <a:avLst/>
              <a:gdLst/>
              <a:ahLst/>
              <a:cxnLst/>
              <a:rect l="l" t="t" r="r" b="b"/>
              <a:pathLst>
                <a:path w="1039430" h="1039430">
                  <a:moveTo>
                    <a:pt x="613642" y="38906"/>
                  </a:moveTo>
                  <a:lnTo>
                    <a:pt x="1000524" y="425788"/>
                  </a:lnTo>
                  <a:cubicBezTo>
                    <a:pt x="1025435" y="450699"/>
                    <a:pt x="1039430" y="484485"/>
                    <a:pt x="1039430" y="519715"/>
                  </a:cubicBezTo>
                  <a:cubicBezTo>
                    <a:pt x="1039430" y="554945"/>
                    <a:pt x="1025435" y="588731"/>
                    <a:pt x="1000524" y="613642"/>
                  </a:cubicBezTo>
                  <a:lnTo>
                    <a:pt x="613642" y="1000524"/>
                  </a:lnTo>
                  <a:cubicBezTo>
                    <a:pt x="588731" y="1025435"/>
                    <a:pt x="554945" y="1039430"/>
                    <a:pt x="519715" y="1039430"/>
                  </a:cubicBezTo>
                  <a:cubicBezTo>
                    <a:pt x="484485" y="1039430"/>
                    <a:pt x="450699" y="1025435"/>
                    <a:pt x="425788" y="1000524"/>
                  </a:cubicBezTo>
                  <a:lnTo>
                    <a:pt x="38906" y="613642"/>
                  </a:lnTo>
                  <a:cubicBezTo>
                    <a:pt x="13995" y="588731"/>
                    <a:pt x="0" y="554945"/>
                    <a:pt x="0" y="519715"/>
                  </a:cubicBezTo>
                  <a:cubicBezTo>
                    <a:pt x="0" y="484485"/>
                    <a:pt x="13995" y="450699"/>
                    <a:pt x="38906" y="425788"/>
                  </a:cubicBezTo>
                  <a:lnTo>
                    <a:pt x="425788" y="38906"/>
                  </a:lnTo>
                  <a:cubicBezTo>
                    <a:pt x="450699" y="13995"/>
                    <a:pt x="484485" y="0"/>
                    <a:pt x="519715" y="0"/>
                  </a:cubicBezTo>
                  <a:cubicBezTo>
                    <a:pt x="554945" y="0"/>
                    <a:pt x="588731" y="13995"/>
                    <a:pt x="613642" y="38906"/>
                  </a:cubicBezTo>
                  <a:close/>
                </a:path>
              </a:pathLst>
            </a:custGeom>
            <a:grpFill/>
          </p:spPr>
        </p:sp>
      </p:grpSp>
      <p:grpSp>
        <p:nvGrpSpPr>
          <p:cNvPr id="8" name="Group 8"/>
          <p:cNvGrpSpPr/>
          <p:nvPr/>
        </p:nvGrpSpPr>
        <p:grpSpPr>
          <a:xfrm rot="2700000">
            <a:off x="12613926" y="3573820"/>
            <a:ext cx="3902036" cy="3902036"/>
            <a:chOff x="0" y="0"/>
            <a:chExt cx="912477" cy="912477"/>
          </a:xfrm>
        </p:grpSpPr>
        <p:sp>
          <p:nvSpPr>
            <p:cNvPr id="9" name="Freeform 9"/>
            <p:cNvSpPr/>
            <p:nvPr/>
          </p:nvSpPr>
          <p:spPr>
            <a:xfrm>
              <a:off x="0" y="0"/>
              <a:ext cx="912477" cy="912477"/>
            </a:xfrm>
            <a:custGeom>
              <a:avLst/>
              <a:gdLst/>
              <a:ahLst/>
              <a:cxnLst/>
              <a:rect l="l" t="t" r="r" b="b"/>
              <a:pathLst>
                <a:path w="912477" h="912477">
                  <a:moveTo>
                    <a:pt x="128965" y="0"/>
                  </a:moveTo>
                  <a:lnTo>
                    <a:pt x="783513" y="0"/>
                  </a:lnTo>
                  <a:cubicBezTo>
                    <a:pt x="854738" y="0"/>
                    <a:pt x="912477" y="57739"/>
                    <a:pt x="912477" y="128965"/>
                  </a:cubicBezTo>
                  <a:lnTo>
                    <a:pt x="912477" y="783513"/>
                  </a:lnTo>
                  <a:cubicBezTo>
                    <a:pt x="912477" y="854738"/>
                    <a:pt x="854738" y="912477"/>
                    <a:pt x="783513" y="912477"/>
                  </a:cubicBezTo>
                  <a:lnTo>
                    <a:pt x="128965" y="912477"/>
                  </a:lnTo>
                  <a:cubicBezTo>
                    <a:pt x="57739" y="912477"/>
                    <a:pt x="0" y="854738"/>
                    <a:pt x="0" y="783513"/>
                  </a:cubicBezTo>
                  <a:lnTo>
                    <a:pt x="0" y="128965"/>
                  </a:lnTo>
                  <a:cubicBezTo>
                    <a:pt x="0" y="57739"/>
                    <a:pt x="57739" y="0"/>
                    <a:pt x="128965" y="0"/>
                  </a:cubicBezTo>
                  <a:close/>
                </a:path>
              </a:pathLst>
            </a:custGeom>
            <a:ln w="476250" cap="rnd">
              <a:solidFill>
                <a:srgbClr val="F4F4F4">
                  <a:alpha val="69804"/>
                </a:srgbClr>
              </a:solidFill>
              <a:prstDash val="solid"/>
              <a:round/>
            </a:ln>
          </p:spPr>
        </p:sp>
        <p:sp>
          <p:nvSpPr>
            <p:cNvPr id="10" name="TextBox 10"/>
            <p:cNvSpPr txBox="1"/>
            <p:nvPr/>
          </p:nvSpPr>
          <p:spPr>
            <a:xfrm>
              <a:off x="0" y="-38100"/>
              <a:ext cx="912477" cy="950577"/>
            </a:xfrm>
            <a:prstGeom prst="rect">
              <a:avLst/>
            </a:prstGeom>
          </p:spPr>
          <p:txBody>
            <a:bodyPr lIns="50800" tIns="50800" rIns="50800" bIns="50800" rtlCol="0" anchor="ctr"/>
            <a:lstStyle/>
            <a:p>
              <a:pPr algn="ctr">
                <a:lnSpc>
                  <a:spcPts val="2659"/>
                </a:lnSpc>
              </a:pPr>
              <a:endParaRPr/>
            </a:p>
          </p:txBody>
        </p:sp>
      </p:grpSp>
      <p:sp>
        <p:nvSpPr>
          <p:cNvPr id="19" name="AutoShape 19"/>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8" name="TextBox 24">
            <a:extLst>
              <a:ext uri="{FF2B5EF4-FFF2-40B4-BE49-F238E27FC236}">
                <a16:creationId xmlns:a16="http://schemas.microsoft.com/office/drawing/2014/main" id="{900AC429-5729-3B41-39C3-1E7BB23A8189}"/>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Introduction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bg1">
                    <a:lumMod val="85000"/>
                  </a:schemeClr>
                </a:solidFill>
                <a:latin typeface="+mj-lt"/>
                <a:ea typeface="Poppins Semi-Bold"/>
                <a:cs typeface="Poppins Semi-Bold"/>
                <a:sym typeface="Poppins Semi-Bold"/>
              </a:rPr>
              <a:t>Les corrélations nerveuses dans l'organisme</a:t>
            </a:r>
            <a:endParaRPr lang="fr-FR" sz="4800" spc="-67" noProof="0" dirty="0">
              <a:solidFill>
                <a:schemeClr val="bg1">
                  <a:lumMod val="85000"/>
                </a:schemeClr>
              </a:solidFill>
              <a:latin typeface="+mj-lt"/>
              <a:ea typeface="Poppins Semi-Bold"/>
              <a:cs typeface="Poppins Semi-Bold"/>
              <a:sym typeface="Poppins Semi-Bold"/>
            </a:endParaRPr>
          </a:p>
        </p:txBody>
      </p:sp>
      <p:sp>
        <p:nvSpPr>
          <p:cNvPr id="29" name="object 6">
            <a:extLst>
              <a:ext uri="{FF2B5EF4-FFF2-40B4-BE49-F238E27FC236}">
                <a16:creationId xmlns:a16="http://schemas.microsoft.com/office/drawing/2014/main" id="{52C647E3-4B13-41B1-A472-E29264A1E3AF}"/>
              </a:ext>
            </a:extLst>
          </p:cNvPr>
          <p:cNvSpPr txBox="1"/>
          <p:nvPr/>
        </p:nvSpPr>
        <p:spPr>
          <a:xfrm>
            <a:off x="890999" y="2606844"/>
            <a:ext cx="9167401" cy="5432256"/>
          </a:xfrm>
          <a:prstGeom prst="rect">
            <a:avLst/>
          </a:prstGeom>
        </p:spPr>
        <p:txBody>
          <a:bodyPr vert="horz" wrap="square" lIns="0" tIns="12700" rIns="0" bIns="0" rtlCol="0">
            <a:spAutoFit/>
          </a:bodyPr>
          <a:lstStyle/>
          <a:p>
            <a:pPr marL="12700" marR="5080" algn="just">
              <a:lnSpc>
                <a:spcPct val="100000"/>
              </a:lnSpc>
              <a:spcBef>
                <a:spcPts val="100"/>
              </a:spcBef>
            </a:pPr>
            <a:r>
              <a:rPr lang="fr-FR" sz="3200" b="1" dirty="0">
                <a:solidFill>
                  <a:schemeClr val="bg1"/>
                </a:solidFill>
                <a:effectLst>
                  <a:outerShdw blurRad="38100" dist="38100" dir="2700000" algn="tl">
                    <a:srgbClr val="000000">
                      <a:alpha val="43137"/>
                    </a:srgbClr>
                  </a:outerShdw>
                </a:effectLst>
              </a:rPr>
              <a:t>L’organisme met en relation ses différents organes grâce à deux systèmes complémentaires :</a:t>
            </a:r>
          </a:p>
          <a:p>
            <a:pPr marL="12700" marR="5080" algn="just">
              <a:lnSpc>
                <a:spcPct val="100000"/>
              </a:lnSpc>
              <a:spcBef>
                <a:spcPts val="100"/>
              </a:spcBef>
            </a:pPr>
            <a:endParaRPr lang="fr-FR" sz="3200" dirty="0">
              <a:solidFill>
                <a:schemeClr val="bg1"/>
              </a:solidFill>
              <a:effectLst>
                <a:outerShdw blurRad="38100" dist="38100" dir="2700000" algn="tl">
                  <a:srgbClr val="000000">
                    <a:alpha val="43137"/>
                  </a:srgbClr>
                </a:outerShdw>
              </a:effectLst>
            </a:endParaRPr>
          </a:p>
          <a:p>
            <a:pPr marL="527050" marR="5080" indent="-514350" algn="just">
              <a:lnSpc>
                <a:spcPct val="100000"/>
              </a:lnSpc>
              <a:spcBef>
                <a:spcPts val="100"/>
              </a:spcBef>
              <a:buFont typeface="+mj-lt"/>
              <a:buAutoNum type="arabicParenR"/>
            </a:pPr>
            <a:r>
              <a:rPr lang="fr-FR" sz="3200" b="1" dirty="0">
                <a:solidFill>
                  <a:srgbClr val="FFFF00"/>
                </a:solidFill>
                <a:effectLst>
                  <a:outerShdw blurRad="38100" dist="38100" dir="2700000" algn="tl">
                    <a:srgbClr val="000000">
                      <a:alpha val="43137"/>
                    </a:srgbClr>
                  </a:outerShdw>
                </a:effectLst>
              </a:rPr>
              <a:t>Le système nerveux : </a:t>
            </a:r>
            <a:r>
              <a:rPr lang="fr-FR" sz="3200" dirty="0"/>
              <a:t>assure une communication rapide, localisée et de courte durée, par l’intermédiaire d’un réseau de neurones.</a:t>
            </a:r>
          </a:p>
          <a:p>
            <a:pPr marL="527050" marR="5080" indent="-514350" algn="just">
              <a:lnSpc>
                <a:spcPct val="100000"/>
              </a:lnSpc>
              <a:spcBef>
                <a:spcPts val="100"/>
              </a:spcBef>
              <a:buFont typeface="+mj-lt"/>
              <a:buAutoNum type="arabicParenR"/>
            </a:pPr>
            <a:endParaRPr lang="fr-FR" sz="3200" dirty="0">
              <a:solidFill>
                <a:schemeClr val="bg1"/>
              </a:solidFill>
              <a:effectLst>
                <a:outerShdw blurRad="38100" dist="38100" dir="2700000" algn="tl">
                  <a:srgbClr val="000000">
                    <a:alpha val="43137"/>
                  </a:srgbClr>
                </a:outerShdw>
              </a:effectLst>
            </a:endParaRPr>
          </a:p>
          <a:p>
            <a:pPr marL="527050" marR="5080" indent="-514350" algn="just">
              <a:spcBef>
                <a:spcPts val="100"/>
              </a:spcBef>
              <a:buFont typeface="+mj-lt"/>
              <a:buAutoNum type="arabicParenR"/>
            </a:pPr>
            <a:r>
              <a:rPr lang="fr-FR" sz="3200" b="1" dirty="0">
                <a:solidFill>
                  <a:srgbClr val="FFFF00"/>
                </a:solidFill>
                <a:effectLst>
                  <a:outerShdw blurRad="38100" dist="38100" dir="2700000" algn="tl">
                    <a:srgbClr val="000000">
                      <a:alpha val="43137"/>
                    </a:srgbClr>
                  </a:outerShdw>
                </a:effectLst>
              </a:rPr>
              <a:t>Le système hormonal (endocrinien) : </a:t>
            </a:r>
            <a:r>
              <a:rPr lang="fr-FR" sz="3200" dirty="0"/>
              <a:t>assure une communication plus lente (véhiculée par le sang), diffuse et à effet prolongé, par des hormones.</a:t>
            </a:r>
          </a:p>
          <a:p>
            <a:pPr marL="12700" marR="5080" algn="just">
              <a:lnSpc>
                <a:spcPct val="100000"/>
              </a:lnSpc>
              <a:spcBef>
                <a:spcPts val="100"/>
              </a:spcBef>
            </a:pPr>
            <a:endParaRPr lang="fr-FR" sz="28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10481175" y="5983423"/>
            <a:ext cx="6940050" cy="3332072"/>
            <a:chOff x="0" y="0"/>
            <a:chExt cx="1543498" cy="741068"/>
          </a:xfrm>
          <a:blipFill dpi="0" rotWithShape="1">
            <a:blip r:embed="rId2">
              <a:extLst>
                <a:ext uri="{28A0092B-C50C-407E-A947-70E740481C1C}">
                  <a14:useLocalDpi xmlns:a14="http://schemas.microsoft.com/office/drawing/2010/main" val="0"/>
                </a:ext>
              </a:extLst>
            </a:blip>
            <a:srcRect/>
            <a:stretch>
              <a:fillRect/>
            </a:stretch>
          </a:blipFill>
        </p:grpSpPr>
        <p:sp>
          <p:nvSpPr>
            <p:cNvPr id="3" name="Freeform 3"/>
            <p:cNvSpPr/>
            <p:nvPr/>
          </p:nvSpPr>
          <p:spPr>
            <a:xfrm>
              <a:off x="0" y="0"/>
              <a:ext cx="1543498" cy="741068"/>
            </a:xfrm>
            <a:custGeom>
              <a:avLst/>
              <a:gdLst/>
              <a:ahLst/>
              <a:cxnLst/>
              <a:rect l="l" t="t" r="r" b="b"/>
              <a:pathLst>
                <a:path w="1543498" h="741068">
                  <a:moveTo>
                    <a:pt x="27889" y="0"/>
                  </a:moveTo>
                  <a:lnTo>
                    <a:pt x="1515610" y="0"/>
                  </a:lnTo>
                  <a:cubicBezTo>
                    <a:pt x="1531012" y="0"/>
                    <a:pt x="1543498" y="12486"/>
                    <a:pt x="1543498" y="27889"/>
                  </a:cubicBezTo>
                  <a:lnTo>
                    <a:pt x="1543498" y="713179"/>
                  </a:lnTo>
                  <a:cubicBezTo>
                    <a:pt x="1543498" y="728581"/>
                    <a:pt x="1531012" y="741068"/>
                    <a:pt x="1515610" y="741068"/>
                  </a:cubicBezTo>
                  <a:lnTo>
                    <a:pt x="27889" y="741068"/>
                  </a:lnTo>
                  <a:cubicBezTo>
                    <a:pt x="12486" y="741068"/>
                    <a:pt x="0" y="728581"/>
                    <a:pt x="0" y="713179"/>
                  </a:cubicBezTo>
                  <a:lnTo>
                    <a:pt x="0" y="27889"/>
                  </a:lnTo>
                  <a:cubicBezTo>
                    <a:pt x="0" y="12486"/>
                    <a:pt x="12486" y="0"/>
                    <a:pt x="27889" y="0"/>
                  </a:cubicBezTo>
                  <a:close/>
                </a:path>
              </a:pathLst>
            </a:custGeom>
            <a:grpFill/>
          </p:spPr>
        </p:sp>
      </p:grpSp>
      <p:grpSp>
        <p:nvGrpSpPr>
          <p:cNvPr id="4" name="Group 4"/>
          <p:cNvGrpSpPr/>
          <p:nvPr/>
        </p:nvGrpSpPr>
        <p:grpSpPr>
          <a:xfrm>
            <a:off x="10481175" y="2076124"/>
            <a:ext cx="6940050" cy="3332072"/>
            <a:chOff x="0" y="0"/>
            <a:chExt cx="1543498" cy="741068"/>
          </a:xfrm>
          <a:blipFill dpi="0" rotWithShape="1">
            <a:blip r:embed="rId3">
              <a:extLst>
                <a:ext uri="{28A0092B-C50C-407E-A947-70E740481C1C}">
                  <a14:useLocalDpi xmlns:a14="http://schemas.microsoft.com/office/drawing/2010/main" val="0"/>
                </a:ext>
              </a:extLst>
            </a:blip>
            <a:srcRect/>
            <a:stretch>
              <a:fillRect/>
            </a:stretch>
          </a:blipFill>
        </p:grpSpPr>
        <p:sp>
          <p:nvSpPr>
            <p:cNvPr id="5" name="Freeform 5"/>
            <p:cNvSpPr/>
            <p:nvPr/>
          </p:nvSpPr>
          <p:spPr>
            <a:xfrm>
              <a:off x="0" y="0"/>
              <a:ext cx="1543498" cy="741068"/>
            </a:xfrm>
            <a:custGeom>
              <a:avLst/>
              <a:gdLst/>
              <a:ahLst/>
              <a:cxnLst/>
              <a:rect l="l" t="t" r="r" b="b"/>
              <a:pathLst>
                <a:path w="1543498" h="741068">
                  <a:moveTo>
                    <a:pt x="27889" y="0"/>
                  </a:moveTo>
                  <a:lnTo>
                    <a:pt x="1515610" y="0"/>
                  </a:lnTo>
                  <a:cubicBezTo>
                    <a:pt x="1531012" y="0"/>
                    <a:pt x="1543498" y="12486"/>
                    <a:pt x="1543498" y="27889"/>
                  </a:cubicBezTo>
                  <a:lnTo>
                    <a:pt x="1543498" y="713179"/>
                  </a:lnTo>
                  <a:cubicBezTo>
                    <a:pt x="1543498" y="728581"/>
                    <a:pt x="1531012" y="741068"/>
                    <a:pt x="1515610" y="741068"/>
                  </a:cubicBezTo>
                  <a:lnTo>
                    <a:pt x="27889" y="741068"/>
                  </a:lnTo>
                  <a:cubicBezTo>
                    <a:pt x="12486" y="741068"/>
                    <a:pt x="0" y="728581"/>
                    <a:pt x="0" y="713179"/>
                  </a:cubicBezTo>
                  <a:lnTo>
                    <a:pt x="0" y="27889"/>
                  </a:lnTo>
                  <a:cubicBezTo>
                    <a:pt x="0" y="12486"/>
                    <a:pt x="12486" y="0"/>
                    <a:pt x="27889" y="0"/>
                  </a:cubicBezTo>
                  <a:close/>
                </a:path>
              </a:pathLst>
            </a:custGeom>
            <a:grpFill/>
          </p:spPr>
        </p:sp>
      </p:grpSp>
      <p:sp>
        <p:nvSpPr>
          <p:cNvPr id="19" name="AutoShape 19"/>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sp>
        <p:nvSpPr>
          <p:cNvPr id="23" name="TextBox 24">
            <a:extLst>
              <a:ext uri="{FF2B5EF4-FFF2-40B4-BE49-F238E27FC236}">
                <a16:creationId xmlns:a16="http://schemas.microsoft.com/office/drawing/2014/main" id="{EA01FDF3-111A-1D3A-2C9D-DD9EBBEC77D8}"/>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Introduction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rgbClr val="002060"/>
                </a:solidFill>
                <a:latin typeface="+mj-lt"/>
                <a:ea typeface="Poppins Semi-Bold"/>
                <a:cs typeface="Poppins Semi-Bold"/>
                <a:sym typeface="Poppins Semi-Bold"/>
              </a:rPr>
              <a:t>Les corrélations nerveuses dans l'organisme</a:t>
            </a:r>
            <a:endParaRPr lang="fr-FR" sz="4800" spc="-67" noProof="0" dirty="0">
              <a:solidFill>
                <a:srgbClr val="002060"/>
              </a:solidFill>
              <a:latin typeface="+mj-lt"/>
              <a:ea typeface="Poppins Semi-Bold"/>
              <a:cs typeface="Poppins Semi-Bold"/>
              <a:sym typeface="Poppins Semi-Bold"/>
            </a:endParaRPr>
          </a:p>
        </p:txBody>
      </p:sp>
      <p:sp>
        <p:nvSpPr>
          <p:cNvPr id="24" name="object 6">
            <a:extLst>
              <a:ext uri="{FF2B5EF4-FFF2-40B4-BE49-F238E27FC236}">
                <a16:creationId xmlns:a16="http://schemas.microsoft.com/office/drawing/2014/main" id="{8FF8512A-3868-08FD-4488-A14FF2BAE715}"/>
              </a:ext>
            </a:extLst>
          </p:cNvPr>
          <p:cNvSpPr txBox="1"/>
          <p:nvPr/>
        </p:nvSpPr>
        <p:spPr>
          <a:xfrm>
            <a:off x="890999" y="2206646"/>
            <a:ext cx="9167401" cy="1010533"/>
          </a:xfrm>
          <a:prstGeom prst="rect">
            <a:avLst/>
          </a:prstGeom>
        </p:spPr>
        <p:txBody>
          <a:bodyPr vert="horz" wrap="square" lIns="0" tIns="12700" rIns="0" bIns="0" rtlCol="0">
            <a:spAutoFit/>
          </a:bodyPr>
          <a:lstStyle/>
          <a:p>
            <a:pPr marL="12700" marR="5080" algn="ctr">
              <a:lnSpc>
                <a:spcPct val="100000"/>
              </a:lnSpc>
              <a:spcBef>
                <a:spcPts val="100"/>
              </a:spcBef>
            </a:pPr>
            <a:r>
              <a:rPr lang="fr-FR" sz="3200" b="1" dirty="0">
                <a:solidFill>
                  <a:srgbClr val="002060"/>
                </a:solidFill>
              </a:rPr>
              <a:t>Ces deux systèmes interagissent constamment </a:t>
            </a:r>
          </a:p>
          <a:p>
            <a:pPr marL="12700" marR="5080" algn="ctr">
              <a:lnSpc>
                <a:spcPct val="100000"/>
              </a:lnSpc>
              <a:spcBef>
                <a:spcPts val="100"/>
              </a:spcBef>
            </a:pPr>
            <a:r>
              <a:rPr lang="fr-FR" sz="3200" b="1" dirty="0">
                <a:solidFill>
                  <a:srgbClr val="002060"/>
                </a:solidFill>
              </a:rPr>
              <a:t>On parle donc de corrélations neuro-hormonales :</a:t>
            </a:r>
          </a:p>
        </p:txBody>
      </p:sp>
      <p:graphicFrame>
        <p:nvGraphicFramePr>
          <p:cNvPr id="25" name="Tableau 24">
            <a:extLst>
              <a:ext uri="{FF2B5EF4-FFF2-40B4-BE49-F238E27FC236}">
                <a16:creationId xmlns:a16="http://schemas.microsoft.com/office/drawing/2014/main" id="{550B0194-43B9-F059-089A-3E7D5DE2E1A3}"/>
              </a:ext>
            </a:extLst>
          </p:cNvPr>
          <p:cNvGraphicFramePr>
            <a:graphicFrameLocks noGrp="1"/>
          </p:cNvGraphicFramePr>
          <p:nvPr>
            <p:extLst>
              <p:ext uri="{D42A27DB-BD31-4B8C-83A1-F6EECF244321}">
                <p14:modId xmlns:p14="http://schemas.microsoft.com/office/powerpoint/2010/main" val="2906596250"/>
              </p:ext>
            </p:extLst>
          </p:nvPr>
        </p:nvGraphicFramePr>
        <p:xfrm>
          <a:off x="533400" y="3755542"/>
          <a:ext cx="9677400" cy="5583876"/>
        </p:xfrm>
        <a:graphic>
          <a:graphicData uri="http://schemas.openxmlformats.org/drawingml/2006/table">
            <a:tbl>
              <a:tblPr firstRow="1" bandRow="1">
                <a:tableStyleId>{5C22544A-7EE6-4342-B048-85BDC9FD1C3A}</a:tableStyleId>
              </a:tblPr>
              <a:tblGrid>
                <a:gridCol w="3225800">
                  <a:extLst>
                    <a:ext uri="{9D8B030D-6E8A-4147-A177-3AD203B41FA5}">
                      <a16:colId xmlns:a16="http://schemas.microsoft.com/office/drawing/2014/main" val="829712879"/>
                    </a:ext>
                  </a:extLst>
                </a:gridCol>
                <a:gridCol w="3225800">
                  <a:extLst>
                    <a:ext uri="{9D8B030D-6E8A-4147-A177-3AD203B41FA5}">
                      <a16:colId xmlns:a16="http://schemas.microsoft.com/office/drawing/2014/main" val="2468784287"/>
                    </a:ext>
                  </a:extLst>
                </a:gridCol>
                <a:gridCol w="3225800">
                  <a:extLst>
                    <a:ext uri="{9D8B030D-6E8A-4147-A177-3AD203B41FA5}">
                      <a16:colId xmlns:a16="http://schemas.microsoft.com/office/drawing/2014/main" val="2290463380"/>
                    </a:ext>
                  </a:extLst>
                </a:gridCol>
              </a:tblGrid>
              <a:tr h="928704">
                <a:tc>
                  <a:txBody>
                    <a:bodyPr/>
                    <a:lstStyle/>
                    <a:p>
                      <a:pPr algn="ctr">
                        <a:lnSpc>
                          <a:spcPts val="1875"/>
                        </a:lnSpc>
                        <a:buNone/>
                      </a:pPr>
                      <a:r>
                        <a:rPr lang="fr-FR" sz="4000" b="1" dirty="0">
                          <a:effectLst>
                            <a:outerShdw blurRad="38100" dist="38100" dir="2700000" algn="tl">
                              <a:srgbClr val="000000">
                                <a:alpha val="43137"/>
                              </a:srgbClr>
                            </a:outerShdw>
                          </a:effectLst>
                          <a:latin typeface="+mn-lt"/>
                        </a:rPr>
                        <a:t>Critère</a:t>
                      </a:r>
                      <a:endParaRPr lang="fr-FR" sz="2800" b="1" dirty="0">
                        <a:effectLst>
                          <a:outerShdw blurRad="38100" dist="38100" dir="2700000" algn="tl">
                            <a:srgbClr val="000000">
                              <a:alpha val="43137"/>
                            </a:srgbClr>
                          </a:outerShdw>
                        </a:effectLst>
                        <a:latin typeface="+mn-lt"/>
                      </a:endParaRPr>
                    </a:p>
                  </a:txBody>
                  <a:tcPr marR="152400" marT="95250" marB="95250" anchor="ctr"/>
                </a:tc>
                <a:tc>
                  <a:txBody>
                    <a:bodyPr/>
                    <a:lstStyle/>
                    <a:p>
                      <a:pPr algn="ctr">
                        <a:lnSpc>
                          <a:spcPts val="1875"/>
                        </a:lnSpc>
                        <a:buNone/>
                      </a:pPr>
                      <a:r>
                        <a:rPr lang="fr-FR" sz="3200" b="1" dirty="0">
                          <a:solidFill>
                            <a:srgbClr val="FFFF00"/>
                          </a:solidFill>
                          <a:effectLst>
                            <a:outerShdw blurRad="38100" dist="38100" dir="2700000" algn="tl">
                              <a:srgbClr val="000000">
                                <a:alpha val="43137"/>
                              </a:srgbClr>
                            </a:outerShdw>
                          </a:effectLst>
                          <a:latin typeface="+mn-lt"/>
                        </a:rPr>
                        <a:t>Système nerveux</a:t>
                      </a:r>
                    </a:p>
                  </a:txBody>
                  <a:tcPr marL="152400" marR="152400" marT="95250" marB="95250" anchor="ctr"/>
                </a:tc>
                <a:tc>
                  <a:txBody>
                    <a:bodyPr/>
                    <a:lstStyle/>
                    <a:p>
                      <a:pPr algn="ctr">
                        <a:lnSpc>
                          <a:spcPts val="1875"/>
                        </a:lnSpc>
                        <a:buNone/>
                      </a:pPr>
                      <a:r>
                        <a:rPr lang="fr-FR" sz="3200" b="1" dirty="0">
                          <a:solidFill>
                            <a:schemeClr val="accent4">
                              <a:lumMod val="50000"/>
                            </a:schemeClr>
                          </a:solidFill>
                          <a:effectLst/>
                          <a:latin typeface="+mn-lt"/>
                        </a:rPr>
                        <a:t>Système hormonal</a:t>
                      </a:r>
                    </a:p>
                  </a:txBody>
                  <a:tcPr marL="152400" marR="152400" marT="95250" marB="95250" anchor="ctr"/>
                </a:tc>
                <a:extLst>
                  <a:ext uri="{0D108BD9-81ED-4DB2-BD59-A6C34878D82A}">
                    <a16:rowId xmlns:a16="http://schemas.microsoft.com/office/drawing/2014/main" val="562638197"/>
                  </a:ext>
                </a:extLst>
              </a:tr>
              <a:tr h="928704">
                <a:tc>
                  <a:txBody>
                    <a:bodyPr/>
                    <a:lstStyle/>
                    <a:p>
                      <a:pPr algn="ctr">
                        <a:lnSpc>
                          <a:spcPts val="1875"/>
                        </a:lnSpc>
                        <a:buNone/>
                      </a:pPr>
                      <a:r>
                        <a:rPr lang="fr-FR" sz="2400" b="1" dirty="0">
                          <a:solidFill>
                            <a:srgbClr val="002060"/>
                          </a:solidFill>
                          <a:effectLst/>
                          <a:latin typeface="+mn-lt"/>
                        </a:rPr>
                        <a:t>Nature du message</a:t>
                      </a:r>
                      <a:endParaRPr lang="fr-FR" sz="2400" b="0" dirty="0">
                        <a:solidFill>
                          <a:srgbClr val="002060"/>
                        </a:solidFill>
                        <a:effectLst/>
                        <a:latin typeface="+mn-lt"/>
                      </a:endParaRPr>
                    </a:p>
                  </a:txBody>
                  <a:tcPr marR="152400" marT="95250" marB="95250" anchor="ctr"/>
                </a:tc>
                <a:tc>
                  <a:txBody>
                    <a:bodyPr/>
                    <a:lstStyle/>
                    <a:p>
                      <a:pPr algn="ctr">
                        <a:lnSpc>
                          <a:spcPts val="1875"/>
                        </a:lnSpc>
                        <a:buNone/>
                      </a:pPr>
                      <a:r>
                        <a:rPr lang="fr-FR" sz="2400" dirty="0"/>
                        <a:t>Électrique (influx nerveux) puis chimique (neurotransmetteur)</a:t>
                      </a:r>
                    </a:p>
                  </a:txBody>
                  <a:tcPr marL="152400" marR="152400" marT="95250" marB="95250" anchor="ctr"/>
                </a:tc>
                <a:tc>
                  <a:txBody>
                    <a:bodyPr/>
                    <a:lstStyle/>
                    <a:p>
                      <a:pPr algn="ctr">
                        <a:lnSpc>
                          <a:spcPts val="1875"/>
                        </a:lnSpc>
                        <a:buNone/>
                      </a:pPr>
                      <a:r>
                        <a:rPr lang="fr-FR" sz="2400"/>
                        <a:t>Chimique (hormones)</a:t>
                      </a:r>
                    </a:p>
                  </a:txBody>
                  <a:tcPr marL="152400" marT="95250" marB="95250" anchor="ctr"/>
                </a:tc>
                <a:extLst>
                  <a:ext uri="{0D108BD9-81ED-4DB2-BD59-A6C34878D82A}">
                    <a16:rowId xmlns:a16="http://schemas.microsoft.com/office/drawing/2014/main" val="2971026839"/>
                  </a:ext>
                </a:extLst>
              </a:tr>
              <a:tr h="928704">
                <a:tc>
                  <a:txBody>
                    <a:bodyPr/>
                    <a:lstStyle/>
                    <a:p>
                      <a:pPr algn="ctr">
                        <a:lnSpc>
                          <a:spcPts val="1875"/>
                        </a:lnSpc>
                        <a:buNone/>
                      </a:pPr>
                      <a:r>
                        <a:rPr lang="fr-FR" sz="2400" b="1" dirty="0">
                          <a:solidFill>
                            <a:srgbClr val="002060"/>
                          </a:solidFill>
                          <a:effectLst/>
                          <a:latin typeface="+mn-lt"/>
                        </a:rPr>
                        <a:t>Voie de transmission</a:t>
                      </a:r>
                      <a:endParaRPr lang="fr-FR" sz="2400" b="0" dirty="0">
                        <a:solidFill>
                          <a:srgbClr val="002060"/>
                        </a:solidFill>
                        <a:effectLst/>
                        <a:latin typeface="+mn-lt"/>
                      </a:endParaRPr>
                    </a:p>
                  </a:txBody>
                  <a:tcPr marR="152400" marT="95250" marB="95250" anchor="ctr"/>
                </a:tc>
                <a:tc>
                  <a:txBody>
                    <a:bodyPr/>
                    <a:lstStyle/>
                    <a:p>
                      <a:pPr algn="ctr">
                        <a:lnSpc>
                          <a:spcPts val="1875"/>
                        </a:lnSpc>
                        <a:buNone/>
                      </a:pPr>
                      <a:r>
                        <a:rPr lang="fr-FR" sz="2400" dirty="0"/>
                        <a:t>Fibres nerveuses</a:t>
                      </a:r>
                    </a:p>
                  </a:txBody>
                  <a:tcPr marL="152400" marR="152400" marT="95250" marB="95250" anchor="ctr"/>
                </a:tc>
                <a:tc>
                  <a:txBody>
                    <a:bodyPr/>
                    <a:lstStyle/>
                    <a:p>
                      <a:pPr algn="ctr">
                        <a:lnSpc>
                          <a:spcPts val="1875"/>
                        </a:lnSpc>
                        <a:buNone/>
                      </a:pPr>
                      <a:r>
                        <a:rPr lang="fr-FR" sz="2400" dirty="0"/>
                        <a:t>Sang</a:t>
                      </a:r>
                    </a:p>
                  </a:txBody>
                  <a:tcPr marL="152400" marT="95250" marB="95250" anchor="ctr"/>
                </a:tc>
                <a:extLst>
                  <a:ext uri="{0D108BD9-81ED-4DB2-BD59-A6C34878D82A}">
                    <a16:rowId xmlns:a16="http://schemas.microsoft.com/office/drawing/2014/main" val="2133007265"/>
                  </a:ext>
                </a:extLst>
              </a:tr>
              <a:tr h="928704">
                <a:tc>
                  <a:txBody>
                    <a:bodyPr/>
                    <a:lstStyle/>
                    <a:p>
                      <a:pPr algn="ctr">
                        <a:lnSpc>
                          <a:spcPts val="1875"/>
                        </a:lnSpc>
                        <a:buNone/>
                      </a:pPr>
                      <a:r>
                        <a:rPr lang="fr-FR" sz="2400" b="1" dirty="0">
                          <a:solidFill>
                            <a:srgbClr val="002060"/>
                          </a:solidFill>
                          <a:effectLst/>
                          <a:latin typeface="+mn-lt"/>
                        </a:rPr>
                        <a:t>Vitesse de transmission</a:t>
                      </a:r>
                      <a:endParaRPr lang="fr-FR" sz="2400" b="0" dirty="0">
                        <a:solidFill>
                          <a:srgbClr val="002060"/>
                        </a:solidFill>
                        <a:effectLst/>
                        <a:latin typeface="+mn-lt"/>
                      </a:endParaRPr>
                    </a:p>
                  </a:txBody>
                  <a:tcPr marR="152400" marT="95250" marB="95250" anchor="ctr"/>
                </a:tc>
                <a:tc>
                  <a:txBody>
                    <a:bodyPr/>
                    <a:lstStyle/>
                    <a:p>
                      <a:pPr algn="ctr">
                        <a:lnSpc>
                          <a:spcPts val="1875"/>
                        </a:lnSpc>
                        <a:buNone/>
                      </a:pPr>
                      <a:r>
                        <a:rPr lang="fr-FR" sz="2400" dirty="0"/>
                        <a:t>Très rapide (jusqu’à 120 m/s)</a:t>
                      </a:r>
                    </a:p>
                  </a:txBody>
                  <a:tcPr marL="152400" marR="152400" marT="95250" marB="95250" anchor="ctr"/>
                </a:tc>
                <a:tc>
                  <a:txBody>
                    <a:bodyPr/>
                    <a:lstStyle/>
                    <a:p>
                      <a:pPr algn="ctr">
                        <a:lnSpc>
                          <a:spcPts val="1875"/>
                        </a:lnSpc>
                        <a:buNone/>
                      </a:pPr>
                      <a:r>
                        <a:rPr lang="fr-FR" sz="2400" dirty="0"/>
                        <a:t>Lente</a:t>
                      </a:r>
                    </a:p>
                  </a:txBody>
                  <a:tcPr marL="152400" marT="95250" marB="95250" anchor="ctr"/>
                </a:tc>
                <a:extLst>
                  <a:ext uri="{0D108BD9-81ED-4DB2-BD59-A6C34878D82A}">
                    <a16:rowId xmlns:a16="http://schemas.microsoft.com/office/drawing/2014/main" val="1485345241"/>
                  </a:ext>
                </a:extLst>
              </a:tr>
              <a:tr h="928704">
                <a:tc>
                  <a:txBody>
                    <a:bodyPr/>
                    <a:lstStyle/>
                    <a:p>
                      <a:pPr algn="ctr">
                        <a:lnSpc>
                          <a:spcPts val="1875"/>
                        </a:lnSpc>
                        <a:buNone/>
                      </a:pPr>
                      <a:r>
                        <a:rPr lang="fr-FR" sz="2400" b="1" dirty="0">
                          <a:solidFill>
                            <a:srgbClr val="002060"/>
                          </a:solidFill>
                          <a:effectLst/>
                          <a:latin typeface="+mn-lt"/>
                        </a:rPr>
                        <a:t>Durée d’action</a:t>
                      </a:r>
                      <a:endParaRPr lang="fr-FR" sz="2400" b="0" dirty="0">
                        <a:solidFill>
                          <a:srgbClr val="002060"/>
                        </a:solidFill>
                        <a:effectLst/>
                        <a:latin typeface="+mn-lt"/>
                      </a:endParaRPr>
                    </a:p>
                  </a:txBody>
                  <a:tcPr marR="152400" marT="95250" marB="95250" anchor="ctr"/>
                </a:tc>
                <a:tc>
                  <a:txBody>
                    <a:bodyPr/>
                    <a:lstStyle/>
                    <a:p>
                      <a:pPr algn="ctr">
                        <a:lnSpc>
                          <a:spcPts val="1875"/>
                        </a:lnSpc>
                        <a:buNone/>
                      </a:pPr>
                      <a:r>
                        <a:rPr lang="fr-FR" sz="2400" dirty="0"/>
                        <a:t>Brève (quelques millisecondes)</a:t>
                      </a:r>
                    </a:p>
                  </a:txBody>
                  <a:tcPr marL="152400" marR="152400" marT="95250" marB="95250" anchor="ctr"/>
                </a:tc>
                <a:tc>
                  <a:txBody>
                    <a:bodyPr/>
                    <a:lstStyle/>
                    <a:p>
                      <a:pPr algn="ctr">
                        <a:lnSpc>
                          <a:spcPts val="1875"/>
                        </a:lnSpc>
                        <a:buNone/>
                      </a:pPr>
                      <a:r>
                        <a:rPr lang="fr-FR" sz="2400" dirty="0"/>
                        <a:t>Longue (minutes à jours)</a:t>
                      </a:r>
                    </a:p>
                  </a:txBody>
                  <a:tcPr marL="152400" marT="95250" marB="95250" anchor="ctr"/>
                </a:tc>
                <a:extLst>
                  <a:ext uri="{0D108BD9-81ED-4DB2-BD59-A6C34878D82A}">
                    <a16:rowId xmlns:a16="http://schemas.microsoft.com/office/drawing/2014/main" val="2378404536"/>
                  </a:ext>
                </a:extLst>
              </a:tr>
              <a:tr h="928704">
                <a:tc>
                  <a:txBody>
                    <a:bodyPr/>
                    <a:lstStyle/>
                    <a:p>
                      <a:pPr algn="ctr">
                        <a:lnSpc>
                          <a:spcPts val="1875"/>
                        </a:lnSpc>
                        <a:buNone/>
                      </a:pPr>
                      <a:r>
                        <a:rPr lang="fr-FR" sz="2400" b="1" dirty="0">
                          <a:solidFill>
                            <a:srgbClr val="002060"/>
                          </a:solidFill>
                          <a:effectLst/>
                          <a:latin typeface="+mn-lt"/>
                        </a:rPr>
                        <a:t>Cibles</a:t>
                      </a:r>
                      <a:endParaRPr lang="fr-FR" sz="2400" b="0" dirty="0">
                        <a:solidFill>
                          <a:srgbClr val="002060"/>
                        </a:solidFill>
                        <a:effectLst/>
                        <a:latin typeface="+mn-lt"/>
                      </a:endParaRPr>
                    </a:p>
                  </a:txBody>
                  <a:tcPr marR="152400" marT="95250" marB="95250" anchor="ctr"/>
                </a:tc>
                <a:tc>
                  <a:txBody>
                    <a:bodyPr/>
                    <a:lstStyle/>
                    <a:p>
                      <a:pPr algn="ctr">
                        <a:lnSpc>
                          <a:spcPts val="1875"/>
                        </a:lnSpc>
                        <a:buNone/>
                      </a:pPr>
                      <a:r>
                        <a:rPr lang="fr-FR" sz="2400"/>
                        <a:t>Très localisées (un muscle, une glande)</a:t>
                      </a:r>
                    </a:p>
                  </a:txBody>
                  <a:tcPr marL="152400" marR="152400" marT="95250" marB="95250" anchor="ctr"/>
                </a:tc>
                <a:tc>
                  <a:txBody>
                    <a:bodyPr/>
                    <a:lstStyle/>
                    <a:p>
                      <a:pPr algn="ctr">
                        <a:lnSpc>
                          <a:spcPts val="1875"/>
                        </a:lnSpc>
                        <a:buNone/>
                      </a:pPr>
                      <a:r>
                        <a:rPr lang="fr-FR" sz="2400" dirty="0"/>
                        <a:t>Multiples, cellules cibles porteuses du récepteur</a:t>
                      </a:r>
                    </a:p>
                  </a:txBody>
                  <a:tcPr marL="152400" marT="95250" marB="95250" anchor="ctr"/>
                </a:tc>
                <a:extLst>
                  <a:ext uri="{0D108BD9-81ED-4DB2-BD59-A6C34878D82A}">
                    <a16:rowId xmlns:a16="http://schemas.microsoft.com/office/drawing/2014/main" val="230993879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a:extLst>
            <a:ext uri="{FF2B5EF4-FFF2-40B4-BE49-F238E27FC236}">
              <a16:creationId xmlns:a16="http://schemas.microsoft.com/office/drawing/2014/main" id="{30D0CFE2-DAE6-0AEF-A86A-9E27ECDC634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D98C495-1584-D47C-BBB6-CF52D317EED5}"/>
              </a:ext>
            </a:extLst>
          </p:cNvPr>
          <p:cNvSpPr/>
          <p:nvPr/>
        </p:nvSpPr>
        <p:spPr>
          <a:xfrm rot="4589958" flipH="1">
            <a:off x="-2609086" y="496809"/>
            <a:ext cx="12286923" cy="9293381"/>
          </a:xfrm>
          <a:custGeom>
            <a:avLst/>
            <a:gdLst/>
            <a:ahLst/>
            <a:cxnLst/>
            <a:rect l="l" t="t" r="r" b="b"/>
            <a:pathLst>
              <a:path w="12286923" h="9293381">
                <a:moveTo>
                  <a:pt x="12286923" y="0"/>
                </a:moveTo>
                <a:lnTo>
                  <a:pt x="0" y="0"/>
                </a:lnTo>
                <a:lnTo>
                  <a:pt x="0" y="9293382"/>
                </a:lnTo>
                <a:lnTo>
                  <a:pt x="12286923" y="9293382"/>
                </a:lnTo>
                <a:lnTo>
                  <a:pt x="12286923"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AutoShape 21">
            <a:extLst>
              <a:ext uri="{FF2B5EF4-FFF2-40B4-BE49-F238E27FC236}">
                <a16:creationId xmlns:a16="http://schemas.microsoft.com/office/drawing/2014/main" id="{5D64DB12-BCB1-137B-CD6C-50F9F0FE117F}"/>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3" name="TextBox 24">
            <a:extLst>
              <a:ext uri="{FF2B5EF4-FFF2-40B4-BE49-F238E27FC236}">
                <a16:creationId xmlns:a16="http://schemas.microsoft.com/office/drawing/2014/main" id="{0CBD11C1-479F-97E3-8452-EC74EBECB847}"/>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L'Arc Réflexe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accent4">
                    <a:lumMod val="50000"/>
                  </a:schemeClr>
                </a:solidFill>
                <a:latin typeface="+mj-lt"/>
                <a:ea typeface="Poppins Semi-Bold"/>
                <a:cs typeface="Poppins Semi-Bold"/>
                <a:sym typeface="Poppins Semi-Bold"/>
              </a:rPr>
              <a:t>Mécanisme et Caractéristiques</a:t>
            </a:r>
            <a:endParaRPr lang="fr-FR" sz="4800" spc="-67" noProof="0" dirty="0">
              <a:solidFill>
                <a:schemeClr val="accent4">
                  <a:lumMod val="50000"/>
                </a:schemeClr>
              </a:solidFill>
              <a:latin typeface="+mj-lt"/>
              <a:ea typeface="Poppins Semi-Bold"/>
              <a:cs typeface="Poppins Semi-Bold"/>
              <a:sym typeface="Poppins Semi-Bold"/>
            </a:endParaRPr>
          </a:p>
        </p:txBody>
      </p:sp>
      <p:pic>
        <p:nvPicPr>
          <p:cNvPr id="10" name="Image 9">
            <a:extLst>
              <a:ext uri="{FF2B5EF4-FFF2-40B4-BE49-F238E27FC236}">
                <a16:creationId xmlns:a16="http://schemas.microsoft.com/office/drawing/2014/main" id="{2771C77B-65B3-A6D0-9C9A-4EDD657DB2E8}"/>
              </a:ext>
            </a:extLst>
          </p:cNvPr>
          <p:cNvPicPr>
            <a:picLocks noChangeAspect="1"/>
          </p:cNvPicPr>
          <p:nvPr/>
        </p:nvPicPr>
        <p:blipFill>
          <a:blip r:embed="rId4">
            <a:extLst>
              <a:ext uri="{28A0092B-C50C-407E-A947-70E740481C1C}">
                <a14:useLocalDpi xmlns:a14="http://schemas.microsoft.com/office/drawing/2010/main" val="0"/>
              </a:ext>
            </a:extLst>
          </a:blip>
          <a:srcRect b="20000"/>
          <a:stretch>
            <a:fillRect/>
          </a:stretch>
        </p:blipFill>
        <p:spPr>
          <a:xfrm>
            <a:off x="-37319" y="2705100"/>
            <a:ext cx="18288000" cy="7315200"/>
          </a:xfrm>
          <a:prstGeom prst="rect">
            <a:avLst/>
          </a:prstGeom>
        </p:spPr>
      </p:pic>
      <p:sp>
        <p:nvSpPr>
          <p:cNvPr id="11" name="object 6">
            <a:extLst>
              <a:ext uri="{FF2B5EF4-FFF2-40B4-BE49-F238E27FC236}">
                <a16:creationId xmlns:a16="http://schemas.microsoft.com/office/drawing/2014/main" id="{C87B9989-41B0-4116-CCD8-C2945A75E269}"/>
              </a:ext>
            </a:extLst>
          </p:cNvPr>
          <p:cNvSpPr txBox="1"/>
          <p:nvPr/>
        </p:nvSpPr>
        <p:spPr>
          <a:xfrm>
            <a:off x="3277381" y="2550843"/>
            <a:ext cx="11658600" cy="248786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0" tIns="12700" rIns="0" bIns="0" rtlCol="0">
            <a:spAutoFit/>
          </a:bodyPr>
          <a:lstStyle/>
          <a:p>
            <a:pPr marL="12700" marR="5080" algn="ctr">
              <a:lnSpc>
                <a:spcPct val="100000"/>
              </a:lnSpc>
              <a:spcBef>
                <a:spcPts val="100"/>
              </a:spcBef>
            </a:pPr>
            <a:r>
              <a:rPr lang="fr-FR" sz="3200" b="1" dirty="0"/>
              <a:t>Une corrélation nerveuse est l’ensemble des mécanismes qui, au sein du système nerveux, permettent de relier de manière rapide un stimulus à une réponse adaptée de l’organisme. Cette liaison suit un trajet anatomique précis appelé </a:t>
            </a:r>
            <a:r>
              <a:rPr lang="fr-FR" sz="3200" b="1" dirty="0">
                <a:solidFill>
                  <a:srgbClr val="0070C0"/>
                </a:solidFill>
              </a:rPr>
              <a:t>arc réflexe</a:t>
            </a:r>
            <a:r>
              <a:rPr lang="fr-FR" sz="3200" b="1" dirty="0"/>
              <a:t>.</a:t>
            </a:r>
          </a:p>
          <a:p>
            <a:pPr marL="12700" marR="5080" algn="ctr">
              <a:lnSpc>
                <a:spcPct val="100000"/>
              </a:lnSpc>
              <a:spcBef>
                <a:spcPts val="100"/>
              </a:spcBef>
            </a:pPr>
            <a:r>
              <a:rPr lang="fr-FR" sz="3200" b="1" dirty="0"/>
              <a:t>L’arc réflexe simple est constitué de :</a:t>
            </a:r>
          </a:p>
        </p:txBody>
      </p:sp>
    </p:spTree>
    <p:extLst>
      <p:ext uri="{BB962C8B-B14F-4D97-AF65-F5344CB8AC3E}">
        <p14:creationId xmlns:p14="http://schemas.microsoft.com/office/powerpoint/2010/main" val="1508885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9074B">
                <a:alpha val="100000"/>
              </a:srgbClr>
            </a:gs>
            <a:gs pos="100000">
              <a:srgbClr val="045964">
                <a:alpha val="100000"/>
              </a:srgbClr>
            </a:gs>
          </a:gsLst>
          <a:lin ang="5400000"/>
        </a:gradFill>
        <a:effectLst/>
      </p:bgPr>
    </p:bg>
    <p:spTree>
      <p:nvGrpSpPr>
        <p:cNvPr id="1" name=""/>
        <p:cNvGrpSpPr/>
        <p:nvPr/>
      </p:nvGrpSpPr>
      <p:grpSpPr>
        <a:xfrm>
          <a:off x="0" y="0"/>
          <a:ext cx="0" cy="0"/>
          <a:chOff x="0" y="0"/>
          <a:chExt cx="0" cy="0"/>
        </a:xfrm>
      </p:grpSpPr>
      <p:sp>
        <p:nvSpPr>
          <p:cNvPr id="21" name="AutoShape 21"/>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30" name="TextBox 24">
            <a:extLst>
              <a:ext uri="{FF2B5EF4-FFF2-40B4-BE49-F238E27FC236}">
                <a16:creationId xmlns:a16="http://schemas.microsoft.com/office/drawing/2014/main" id="{29D3C85A-D35D-B74B-B911-30AF6895749D}"/>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Fibre nerveuse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bg1">
                    <a:lumMod val="85000"/>
                  </a:schemeClr>
                </a:solidFill>
                <a:latin typeface="+mj-lt"/>
                <a:ea typeface="Poppins Semi-Bold"/>
                <a:cs typeface="Poppins Semi-Bold"/>
                <a:sym typeface="Poppins Semi-Bold"/>
              </a:rPr>
              <a:t>Mise en évidence expérimentale</a:t>
            </a:r>
            <a:endParaRPr lang="fr-FR" sz="4800" spc="-67" noProof="0" dirty="0">
              <a:solidFill>
                <a:schemeClr val="bg1">
                  <a:lumMod val="85000"/>
                </a:schemeClr>
              </a:solidFill>
              <a:latin typeface="+mj-lt"/>
              <a:ea typeface="Poppins Semi-Bold"/>
              <a:cs typeface="Poppins Semi-Bold"/>
              <a:sym typeface="Poppins Semi-Bold"/>
            </a:endParaRPr>
          </a:p>
        </p:txBody>
      </p:sp>
      <p:pic>
        <p:nvPicPr>
          <p:cNvPr id="3" name="Image 2">
            <a:extLst>
              <a:ext uri="{FF2B5EF4-FFF2-40B4-BE49-F238E27FC236}">
                <a16:creationId xmlns:a16="http://schemas.microsoft.com/office/drawing/2014/main" id="{86C59122-1FDD-CB99-8EBB-F3FB78A3C28E}"/>
              </a:ext>
            </a:extLst>
          </p:cNvPr>
          <p:cNvPicPr>
            <a:picLocks noChangeAspect="1"/>
          </p:cNvPicPr>
          <p:nvPr/>
        </p:nvPicPr>
        <p:blipFill>
          <a:blip r:embed="rId2"/>
          <a:stretch>
            <a:fillRect/>
          </a:stretch>
        </p:blipFill>
        <p:spPr>
          <a:xfrm>
            <a:off x="4463598" y="2095500"/>
            <a:ext cx="12957627" cy="7462205"/>
          </a:xfrm>
          <a:prstGeom prst="rect">
            <a:avLst/>
          </a:prstGeom>
        </p:spPr>
      </p:pic>
      <p:sp>
        <p:nvSpPr>
          <p:cNvPr id="13" name="ZoneTexte 12">
            <a:extLst>
              <a:ext uri="{FF2B5EF4-FFF2-40B4-BE49-F238E27FC236}">
                <a16:creationId xmlns:a16="http://schemas.microsoft.com/office/drawing/2014/main" id="{C59CAE5A-0BE2-F655-599C-C13F70E3B339}"/>
              </a:ext>
            </a:extLst>
          </p:cNvPr>
          <p:cNvSpPr txBox="1"/>
          <p:nvPr/>
        </p:nvSpPr>
        <p:spPr>
          <a:xfrm>
            <a:off x="381000" y="2095500"/>
            <a:ext cx="3657600" cy="7940635"/>
          </a:xfrm>
          <a:prstGeom prst="rect">
            <a:avLst/>
          </a:prstGeom>
          <a:noFill/>
        </p:spPr>
        <p:txBody>
          <a:bodyPr wrap="square">
            <a:spAutoFit/>
          </a:bodyPr>
          <a:lstStyle/>
          <a:p>
            <a:r>
              <a:rPr lang="fr-FR" sz="3000" b="1" i="0" dirty="0">
                <a:solidFill>
                  <a:srgbClr val="FFC000"/>
                </a:solidFill>
                <a:effectLst>
                  <a:outerShdw blurRad="38100" dist="38100" dir="2700000" algn="tl">
                    <a:srgbClr val="000000">
                      <a:alpha val="43137"/>
                    </a:srgbClr>
                  </a:outerShdw>
                </a:effectLst>
              </a:rPr>
              <a:t>Expérience de référence : </a:t>
            </a:r>
          </a:p>
          <a:p>
            <a:r>
              <a:rPr lang="fr-FR" sz="3000" b="1" i="0" dirty="0">
                <a:solidFill>
                  <a:srgbClr val="F9FAFB"/>
                </a:solidFill>
                <a:effectLst>
                  <a:outerShdw blurRad="38100" dist="38100" dir="2700000" algn="tl">
                    <a:srgbClr val="000000">
                      <a:alpha val="43137"/>
                    </a:srgbClr>
                  </a:outerShdw>
                </a:effectLst>
              </a:rPr>
              <a:t>On prélève un nerf sciatique de grenouille et on le place sur des électrodes reliées à un oscilloscope. </a:t>
            </a:r>
          </a:p>
          <a:p>
            <a:r>
              <a:rPr lang="fr-FR" sz="3000" b="1" i="0" dirty="0">
                <a:solidFill>
                  <a:srgbClr val="F9FAFB"/>
                </a:solidFill>
                <a:effectLst>
                  <a:outerShdw blurRad="38100" dist="38100" dir="2700000" algn="tl">
                    <a:srgbClr val="000000">
                      <a:alpha val="43137"/>
                    </a:srgbClr>
                  </a:outerShdw>
                </a:effectLst>
              </a:rPr>
              <a:t>La stimulation électrique efficace d’une extrémité du nerf provoque l’apparition sur l’écran d’une variation brève et brusque du signal électrique.</a:t>
            </a:r>
            <a:endParaRPr lang="fr-FR" sz="3000" b="1" dirty="0">
              <a:effectLst>
                <a:outerShdw blurRad="38100" dist="38100" dir="2700000" algn="tl">
                  <a:srgbClr val="000000">
                    <a:alpha val="43137"/>
                  </a:srgbClr>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292861">
                <a:alpha val="100000"/>
              </a:srgbClr>
            </a:gs>
            <a:gs pos="100000">
              <a:srgbClr val="08ADC3">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rot="-720000" flipH="1">
            <a:off x="-2695384" y="4246480"/>
            <a:ext cx="23678768" cy="17909759"/>
          </a:xfrm>
          <a:custGeom>
            <a:avLst/>
            <a:gdLst/>
            <a:ahLst/>
            <a:cxnLst/>
            <a:rect l="l" t="t" r="r" b="b"/>
            <a:pathLst>
              <a:path w="23678768" h="17909759">
                <a:moveTo>
                  <a:pt x="23678768" y="0"/>
                </a:moveTo>
                <a:lnTo>
                  <a:pt x="0" y="0"/>
                </a:lnTo>
                <a:lnTo>
                  <a:pt x="0" y="17909760"/>
                </a:lnTo>
                <a:lnTo>
                  <a:pt x="23678768" y="17909760"/>
                </a:lnTo>
                <a:lnTo>
                  <a:pt x="2367876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9" name="AutoShape 19"/>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8" name="TextBox 24">
            <a:extLst>
              <a:ext uri="{FF2B5EF4-FFF2-40B4-BE49-F238E27FC236}">
                <a16:creationId xmlns:a16="http://schemas.microsoft.com/office/drawing/2014/main" id="{257B951F-1E1B-8500-95C6-D6BFF34CE2FC}"/>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Potentiel d’action : </a:t>
            </a:r>
            <a:r>
              <a:rPr lang="fr-FR" sz="4800" b="1" spc="-67" dirty="0">
                <a:solidFill>
                  <a:schemeClr val="bg1">
                    <a:lumMod val="85000"/>
                  </a:schemeClr>
                </a:solidFill>
                <a:latin typeface="+mj-lt"/>
                <a:cs typeface="Poppins Semi-Bold"/>
                <a:sym typeface="Poppins Semi-Bold"/>
              </a:rPr>
              <a:t>L’u</a:t>
            </a:r>
            <a:r>
              <a:rPr lang="fr-FR" sz="4800" b="1" spc="-67" noProof="0" dirty="0">
                <a:solidFill>
                  <a:schemeClr val="bg1">
                    <a:lumMod val="85000"/>
                  </a:schemeClr>
                </a:solidFill>
                <a:latin typeface="+mj-lt"/>
                <a:ea typeface="Poppins Semi-Bold"/>
                <a:cs typeface="Poppins Semi-Bold"/>
                <a:sym typeface="Poppins Semi-Bold"/>
              </a:rPr>
              <a:t>nité élémentaire de l’influx nerveux</a:t>
            </a:r>
            <a:endParaRPr lang="fr-FR" sz="4800" spc="-67" noProof="0" dirty="0">
              <a:solidFill>
                <a:schemeClr val="bg1">
                  <a:lumMod val="85000"/>
                </a:schemeClr>
              </a:solidFill>
              <a:latin typeface="+mj-lt"/>
              <a:ea typeface="Poppins Semi-Bold"/>
              <a:cs typeface="Poppins Semi-Bold"/>
              <a:sym typeface="Poppins Semi-Bold"/>
            </a:endParaRPr>
          </a:p>
        </p:txBody>
      </p:sp>
      <p:pic>
        <p:nvPicPr>
          <p:cNvPr id="30" name="Image 29">
            <a:extLst>
              <a:ext uri="{FF2B5EF4-FFF2-40B4-BE49-F238E27FC236}">
                <a16:creationId xmlns:a16="http://schemas.microsoft.com/office/drawing/2014/main" id="{C70506A0-E3EF-B0F3-5DF3-14BF044C5C98}"/>
              </a:ext>
            </a:extLst>
          </p:cNvPr>
          <p:cNvPicPr>
            <a:picLocks noChangeAspect="1"/>
          </p:cNvPicPr>
          <p:nvPr/>
        </p:nvPicPr>
        <p:blipFill>
          <a:blip r:embed="rId4">
            <a:extLst>
              <a:ext uri="{28A0092B-C50C-407E-A947-70E740481C1C}">
                <a14:useLocalDpi xmlns:a14="http://schemas.microsoft.com/office/drawing/2010/main" val="0"/>
              </a:ext>
            </a:extLst>
          </a:blip>
          <a:srcRect b="72222"/>
          <a:stretch>
            <a:fillRect/>
          </a:stretch>
        </p:blipFill>
        <p:spPr>
          <a:xfrm>
            <a:off x="2305166" y="1980619"/>
            <a:ext cx="13603029" cy="4248150"/>
          </a:xfrm>
          <a:prstGeom prst="rect">
            <a:avLst/>
          </a:prstGeom>
          <a:effectLst>
            <a:outerShdw blurRad="50800" dist="38100" algn="l" rotWithShape="0">
              <a:prstClr val="black">
                <a:alpha val="40000"/>
              </a:prstClr>
            </a:outerShdw>
          </a:effectLst>
        </p:spPr>
      </p:pic>
      <p:sp>
        <p:nvSpPr>
          <p:cNvPr id="32" name="ZoneTexte 31">
            <a:extLst>
              <a:ext uri="{FF2B5EF4-FFF2-40B4-BE49-F238E27FC236}">
                <a16:creationId xmlns:a16="http://schemas.microsoft.com/office/drawing/2014/main" id="{166C69A4-3838-32E8-4DDD-11308F3C4E14}"/>
              </a:ext>
            </a:extLst>
          </p:cNvPr>
          <p:cNvSpPr txBox="1"/>
          <p:nvPr/>
        </p:nvSpPr>
        <p:spPr>
          <a:xfrm>
            <a:off x="2305165" y="6668762"/>
            <a:ext cx="13603029" cy="2277547"/>
          </a:xfrm>
          <a:prstGeom prst="rect">
            <a:avLst/>
          </a:prstGeom>
          <a:noFill/>
        </p:spPr>
        <p:txBody>
          <a:bodyPr wrap="square">
            <a:spAutoFit/>
          </a:bodyPr>
          <a:lstStyle/>
          <a:p>
            <a:pPr algn="ctr">
              <a:spcBef>
                <a:spcPts val="1200"/>
              </a:spcBef>
              <a:buNone/>
            </a:pPr>
            <a:r>
              <a:rPr lang="fr-FR" sz="2800" b="1" i="1" dirty="0">
                <a:effectLst/>
                <a:latin typeface="+mj-lt"/>
              </a:rPr>
              <a:t>Tracé typique d’un potentiel d’action (PA) enregistré sur un axone. Le PA est une inversion brève et stéréotypée du potentiel de membrane.</a:t>
            </a:r>
            <a:endParaRPr lang="fr-FR" sz="2800" b="1" i="0" dirty="0">
              <a:effectLst/>
              <a:latin typeface="+mj-lt"/>
            </a:endParaRPr>
          </a:p>
          <a:p>
            <a:pPr algn="ctr">
              <a:spcBef>
                <a:spcPts val="1200"/>
              </a:spcBef>
              <a:spcAft>
                <a:spcPts val="1200"/>
              </a:spcAft>
              <a:buNone/>
            </a:pPr>
            <a:r>
              <a:rPr lang="fr-FR" sz="2800" b="1" i="0" dirty="0">
                <a:solidFill>
                  <a:schemeClr val="accent6">
                    <a:lumMod val="50000"/>
                  </a:schemeClr>
                </a:solidFill>
                <a:effectLst/>
                <a:latin typeface="+mj-lt"/>
              </a:rPr>
              <a:t>Ce signal est appelé potentiel d’action (PA). </a:t>
            </a:r>
          </a:p>
          <a:p>
            <a:pPr algn="ctr">
              <a:spcBef>
                <a:spcPts val="1200"/>
              </a:spcBef>
              <a:spcAft>
                <a:spcPts val="1200"/>
              </a:spcAft>
              <a:buNone/>
            </a:pPr>
            <a:r>
              <a:rPr lang="fr-FR" sz="2800" b="1" i="0" dirty="0">
                <a:solidFill>
                  <a:srgbClr val="002060"/>
                </a:solidFill>
                <a:effectLst/>
                <a:latin typeface="+mj-lt"/>
              </a:rPr>
              <a:t>Il constitue l’unité élémentaire de l’influx nerveux.</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9074B">
                <a:alpha val="100000"/>
              </a:srgbClr>
            </a:gs>
            <a:gs pos="100000">
              <a:srgbClr val="045964">
                <a:alpha val="100000"/>
              </a:srgbClr>
            </a:gs>
          </a:gsLst>
          <a:lin ang="5400000"/>
        </a:gradFill>
        <a:effectLst/>
      </p:bgPr>
    </p:bg>
    <p:spTree>
      <p:nvGrpSpPr>
        <p:cNvPr id="1" name=""/>
        <p:cNvGrpSpPr/>
        <p:nvPr/>
      </p:nvGrpSpPr>
      <p:grpSpPr>
        <a:xfrm>
          <a:off x="0" y="0"/>
          <a:ext cx="0" cy="0"/>
          <a:chOff x="0" y="0"/>
          <a:chExt cx="0" cy="0"/>
        </a:xfrm>
      </p:grpSpPr>
      <p:sp>
        <p:nvSpPr>
          <p:cNvPr id="26" name="AutoShape 26"/>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30" name="TextBox 24">
            <a:extLst>
              <a:ext uri="{FF2B5EF4-FFF2-40B4-BE49-F238E27FC236}">
                <a16:creationId xmlns:a16="http://schemas.microsoft.com/office/drawing/2014/main" id="{735D2F0B-1C39-BDC3-397B-0CC1CBBC90E2}"/>
              </a:ext>
            </a:extLst>
          </p:cNvPr>
          <p:cNvSpPr txBox="1"/>
          <p:nvPr/>
        </p:nvSpPr>
        <p:spPr>
          <a:xfrm>
            <a:off x="792138" y="419100"/>
            <a:ext cx="16629087" cy="741742"/>
          </a:xfrm>
          <a:prstGeom prst="rect">
            <a:avLst/>
          </a:prstGeom>
        </p:spPr>
        <p:txBody>
          <a:bodyPr wrap="square" lIns="0" tIns="0" rIns="0" bIns="0" rtlCol="0" anchor="t">
            <a:spAutoFit/>
          </a:bodyPr>
          <a:lstStyle/>
          <a:p>
            <a:pPr>
              <a:lnSpc>
                <a:spcPts val="5567"/>
              </a:lnSpc>
            </a:pPr>
            <a:r>
              <a:rPr lang="fr-FR" sz="6000" b="1" spc="-67" dirty="0">
                <a:solidFill>
                  <a:srgbClr val="C1BF1F"/>
                </a:solidFill>
                <a:cs typeface="Poppins Semi-Bold"/>
                <a:sym typeface="Poppins Semi-Bold"/>
              </a:rPr>
              <a:t>Potentiel d’action : </a:t>
            </a:r>
            <a:r>
              <a:rPr lang="fr-FR" sz="5400" b="1" spc="-67" dirty="0">
                <a:solidFill>
                  <a:schemeClr val="bg1">
                    <a:lumMod val="85000"/>
                  </a:schemeClr>
                </a:solidFill>
                <a:cs typeface="Poppins Semi-Bold"/>
                <a:sym typeface="Poppins Semi-Bold"/>
              </a:rPr>
              <a:t>L’u</a:t>
            </a:r>
            <a:r>
              <a:rPr lang="fr-FR" sz="5400" b="1" spc="-67" dirty="0">
                <a:solidFill>
                  <a:schemeClr val="bg1">
                    <a:lumMod val="85000"/>
                  </a:schemeClr>
                </a:solidFill>
                <a:ea typeface="Poppins Semi-Bold"/>
                <a:cs typeface="Poppins Semi-Bold"/>
                <a:sym typeface="Poppins Semi-Bold"/>
              </a:rPr>
              <a:t>nité élémentaire de l’influx nerveux</a:t>
            </a:r>
            <a:endParaRPr lang="fr-FR" sz="5400" spc="-67" dirty="0">
              <a:solidFill>
                <a:schemeClr val="bg1">
                  <a:lumMod val="85000"/>
                </a:schemeClr>
              </a:solidFill>
              <a:ea typeface="Poppins Semi-Bold"/>
              <a:cs typeface="Poppins Semi-Bold"/>
              <a:sym typeface="Poppins Semi-Bold"/>
            </a:endParaRPr>
          </a:p>
        </p:txBody>
      </p:sp>
      <p:sp>
        <p:nvSpPr>
          <p:cNvPr id="31" name="object 6">
            <a:extLst>
              <a:ext uri="{FF2B5EF4-FFF2-40B4-BE49-F238E27FC236}">
                <a16:creationId xmlns:a16="http://schemas.microsoft.com/office/drawing/2014/main" id="{BD01BB13-3046-6FBB-F02E-CF83E956CCDE}"/>
              </a:ext>
            </a:extLst>
          </p:cNvPr>
          <p:cNvSpPr txBox="1"/>
          <p:nvPr/>
        </p:nvSpPr>
        <p:spPr>
          <a:xfrm>
            <a:off x="862925" y="2411489"/>
            <a:ext cx="9167401" cy="6491521"/>
          </a:xfrm>
          <a:prstGeom prst="rect">
            <a:avLst/>
          </a:prstGeom>
        </p:spPr>
        <p:txBody>
          <a:bodyPr vert="horz" wrap="square" lIns="0" tIns="12700" rIns="0" bIns="0" rtlCol="0">
            <a:spAutoFit/>
          </a:bodyPr>
          <a:lstStyle/>
          <a:p>
            <a:pPr marL="12700" marR="5080" algn="just">
              <a:lnSpc>
                <a:spcPct val="100000"/>
              </a:lnSpc>
              <a:spcBef>
                <a:spcPts val="100"/>
              </a:spcBef>
            </a:pPr>
            <a:r>
              <a:rPr lang="fr-FR" sz="3200" b="1" dirty="0">
                <a:solidFill>
                  <a:schemeClr val="bg1"/>
                </a:solidFill>
                <a:effectLst>
                  <a:outerShdw blurRad="38100" dist="38100" dir="2700000" algn="tl">
                    <a:srgbClr val="000000">
                      <a:alpha val="43137"/>
                    </a:srgbClr>
                  </a:outerShdw>
                </a:effectLst>
              </a:rPr>
              <a:t>L’influx nerveux est un message électrique codé en fréquence de potentiels d’action qui se propage le long de la membrane d’un neurone.</a:t>
            </a:r>
          </a:p>
          <a:p>
            <a:pPr marL="12700" marR="5080" algn="just">
              <a:lnSpc>
                <a:spcPct val="100000"/>
              </a:lnSpc>
              <a:spcBef>
                <a:spcPts val="100"/>
              </a:spcBef>
            </a:pPr>
            <a:endParaRPr lang="fr-FR" sz="3200" b="1" dirty="0">
              <a:solidFill>
                <a:schemeClr val="bg1"/>
              </a:solidFill>
              <a:effectLst>
                <a:outerShdw blurRad="38100" dist="38100" dir="2700000" algn="tl">
                  <a:srgbClr val="000000">
                    <a:alpha val="43137"/>
                  </a:srgbClr>
                </a:outerShdw>
              </a:effectLst>
            </a:endParaRPr>
          </a:p>
          <a:p>
            <a:pPr marL="12700" marR="5080" algn="just">
              <a:lnSpc>
                <a:spcPct val="100000"/>
              </a:lnSpc>
              <a:spcBef>
                <a:spcPts val="100"/>
              </a:spcBef>
            </a:pPr>
            <a:r>
              <a:rPr lang="fr-FR" sz="3200" b="1" dirty="0">
                <a:solidFill>
                  <a:srgbClr val="FFC000"/>
                </a:solidFill>
                <a:effectLst>
                  <a:outerShdw blurRad="38100" dist="38100" dir="2700000" algn="tl">
                    <a:srgbClr val="000000">
                      <a:alpha val="43137"/>
                    </a:srgbClr>
                  </a:outerShdw>
                </a:effectLst>
              </a:rPr>
              <a:t>Propriété fondamentale : </a:t>
            </a:r>
            <a:r>
              <a:rPr lang="fr-FR" sz="3200" b="1" dirty="0">
                <a:solidFill>
                  <a:schemeClr val="bg1"/>
                </a:solidFill>
                <a:effectLst>
                  <a:outerShdw blurRad="38100" dist="38100" dir="2700000" algn="tl">
                    <a:srgbClr val="000000">
                      <a:alpha val="43137"/>
                    </a:srgbClr>
                  </a:outerShdw>
                </a:effectLst>
              </a:rPr>
              <a:t>le potentiel d’action obéit à la loi du « tout ou rien ».</a:t>
            </a:r>
          </a:p>
          <a:p>
            <a:pPr marL="12700" marR="5080" algn="just">
              <a:lnSpc>
                <a:spcPct val="100000"/>
              </a:lnSpc>
              <a:spcBef>
                <a:spcPts val="100"/>
              </a:spcBef>
            </a:pPr>
            <a:endParaRPr lang="fr-FR" sz="3200" b="1" dirty="0">
              <a:solidFill>
                <a:schemeClr val="bg1"/>
              </a:solidFill>
              <a:effectLst>
                <a:outerShdw blurRad="38100" dist="38100" dir="2700000" algn="tl">
                  <a:srgbClr val="000000">
                    <a:alpha val="43137"/>
                  </a:srgbClr>
                </a:outerShdw>
              </a:effectLst>
            </a:endParaRPr>
          </a:p>
          <a:p>
            <a:pPr marL="527050" marR="5080" indent="-514350" algn="just">
              <a:spcBef>
                <a:spcPts val="100"/>
              </a:spcBef>
              <a:buFont typeface="+mj-lt"/>
              <a:buAutoNum type="arabicParenR"/>
            </a:pPr>
            <a:r>
              <a:rPr lang="fr-FR" sz="3200" b="1" dirty="0">
                <a:solidFill>
                  <a:schemeClr val="bg1"/>
                </a:solidFill>
                <a:effectLst>
                  <a:outerShdw blurRad="38100" dist="38100" dir="2700000" algn="tl">
                    <a:srgbClr val="000000">
                      <a:alpha val="43137"/>
                    </a:srgbClr>
                  </a:outerShdw>
                </a:effectLst>
              </a:rPr>
              <a:t>Si le stimulus est inférieur à un seuil d’excitation, aucun PA n’est émis.</a:t>
            </a:r>
          </a:p>
          <a:p>
            <a:pPr marL="527050" marR="5080" indent="-514350" algn="just">
              <a:spcBef>
                <a:spcPts val="100"/>
              </a:spcBef>
              <a:buFont typeface="+mj-lt"/>
              <a:buAutoNum type="arabicParenR"/>
            </a:pPr>
            <a:endParaRPr lang="fr-FR" sz="3200" b="1" dirty="0">
              <a:solidFill>
                <a:schemeClr val="bg1"/>
              </a:solidFill>
              <a:effectLst>
                <a:outerShdw blurRad="38100" dist="38100" dir="2700000" algn="tl">
                  <a:srgbClr val="000000">
                    <a:alpha val="43137"/>
                  </a:srgbClr>
                </a:outerShdw>
              </a:effectLst>
            </a:endParaRPr>
          </a:p>
          <a:p>
            <a:pPr marL="527050" marR="5080" indent="-514350" algn="just">
              <a:spcBef>
                <a:spcPts val="100"/>
              </a:spcBef>
              <a:buFont typeface="+mj-lt"/>
              <a:buAutoNum type="arabicParenR"/>
            </a:pPr>
            <a:r>
              <a:rPr lang="fr-FR" sz="3200" b="1" dirty="0">
                <a:solidFill>
                  <a:schemeClr val="bg1"/>
                </a:solidFill>
                <a:effectLst>
                  <a:outerShdw blurRad="38100" dist="38100" dir="2700000" algn="tl">
                    <a:srgbClr val="000000">
                      <a:alpha val="43137"/>
                    </a:srgbClr>
                  </a:outerShdw>
                </a:effectLst>
              </a:rPr>
              <a:t>Si le stimulus atteint ou dépasse ce seuil, un PA de même amplitude est généré. L’intensité du stimulus n’influence pas la forme du PA.</a:t>
            </a:r>
          </a:p>
        </p:txBody>
      </p:sp>
      <p:pic>
        <p:nvPicPr>
          <p:cNvPr id="3" name="Image 2">
            <a:extLst>
              <a:ext uri="{FF2B5EF4-FFF2-40B4-BE49-F238E27FC236}">
                <a16:creationId xmlns:a16="http://schemas.microsoft.com/office/drawing/2014/main" id="{8DDC44DF-ACE1-565E-E63A-3E039769D457}"/>
              </a:ext>
            </a:extLst>
          </p:cNvPr>
          <p:cNvPicPr>
            <a:picLocks noChangeAspect="1"/>
          </p:cNvPicPr>
          <p:nvPr/>
        </p:nvPicPr>
        <p:blipFill>
          <a:blip r:embed="rId2"/>
          <a:srcRect r="50356"/>
          <a:stretch>
            <a:fillRect/>
          </a:stretch>
        </p:blipFill>
        <p:spPr>
          <a:xfrm>
            <a:off x="11517415" y="1803732"/>
            <a:ext cx="5637611" cy="4101763"/>
          </a:xfrm>
          <a:prstGeom prst="rect">
            <a:avLst/>
          </a:prstGeom>
        </p:spPr>
      </p:pic>
      <p:pic>
        <p:nvPicPr>
          <p:cNvPr id="5" name="Image 4">
            <a:extLst>
              <a:ext uri="{FF2B5EF4-FFF2-40B4-BE49-F238E27FC236}">
                <a16:creationId xmlns:a16="http://schemas.microsoft.com/office/drawing/2014/main" id="{8EB2D9E1-4AB5-CA53-2FBC-0B7C7D777FE6}"/>
              </a:ext>
            </a:extLst>
          </p:cNvPr>
          <p:cNvPicPr>
            <a:picLocks noChangeAspect="1"/>
          </p:cNvPicPr>
          <p:nvPr/>
        </p:nvPicPr>
        <p:blipFill>
          <a:blip r:embed="rId2"/>
          <a:srcRect l="50356"/>
          <a:stretch>
            <a:fillRect/>
          </a:stretch>
        </p:blipFill>
        <p:spPr>
          <a:xfrm>
            <a:off x="11517417" y="6057900"/>
            <a:ext cx="5637609" cy="410176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p:cNvGrpSpPr/>
        <p:nvPr/>
      </p:nvGrpSpPr>
      <p:grpSpPr>
        <a:xfrm>
          <a:off x="0" y="0"/>
          <a:ext cx="0" cy="0"/>
          <a:chOff x="0" y="0"/>
          <a:chExt cx="0" cy="0"/>
        </a:xfrm>
      </p:grpSpPr>
      <p:sp>
        <p:nvSpPr>
          <p:cNvPr id="19" name="AutoShape 19"/>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sp>
        <p:nvSpPr>
          <p:cNvPr id="2" name="TextBox 24">
            <a:extLst>
              <a:ext uri="{FF2B5EF4-FFF2-40B4-BE49-F238E27FC236}">
                <a16:creationId xmlns:a16="http://schemas.microsoft.com/office/drawing/2014/main" id="{E2CEB7D8-888C-1FFD-FD07-B1837B0B85F3}"/>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La nature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accent4">
                    <a:lumMod val="50000"/>
                  </a:schemeClr>
                </a:solidFill>
                <a:latin typeface="+mj-lt"/>
                <a:ea typeface="Poppins Semi-Bold"/>
                <a:cs typeface="Poppins Semi-Bold"/>
                <a:sym typeface="Poppins Semi-Bold"/>
              </a:rPr>
              <a:t>de l’influx nerveux</a:t>
            </a:r>
            <a:endParaRPr lang="fr-FR" sz="4800" spc="-67" noProof="0" dirty="0">
              <a:solidFill>
                <a:schemeClr val="accent4">
                  <a:lumMod val="50000"/>
                </a:schemeClr>
              </a:solidFill>
              <a:latin typeface="+mj-lt"/>
              <a:ea typeface="Poppins Semi-Bold"/>
              <a:cs typeface="Poppins Semi-Bold"/>
              <a:sym typeface="Poppins Semi-Bold"/>
            </a:endParaRPr>
          </a:p>
        </p:txBody>
      </p:sp>
      <p:sp>
        <p:nvSpPr>
          <p:cNvPr id="3" name="object 6">
            <a:extLst>
              <a:ext uri="{FF2B5EF4-FFF2-40B4-BE49-F238E27FC236}">
                <a16:creationId xmlns:a16="http://schemas.microsoft.com/office/drawing/2014/main" id="{345C7312-9282-8C16-FE9A-D9D00B5DC055}"/>
              </a:ext>
            </a:extLst>
          </p:cNvPr>
          <p:cNvSpPr txBox="1"/>
          <p:nvPr/>
        </p:nvSpPr>
        <p:spPr>
          <a:xfrm>
            <a:off x="862925" y="2247900"/>
            <a:ext cx="7747677" cy="6945491"/>
          </a:xfrm>
          <a:prstGeom prst="rect">
            <a:avLst/>
          </a:prstGeom>
        </p:spPr>
        <p:txBody>
          <a:bodyPr vert="horz" wrap="square" lIns="0" tIns="12700" rIns="0" bIns="0" rtlCol="0">
            <a:spAutoFit/>
          </a:bodyPr>
          <a:lstStyle/>
          <a:p>
            <a:pPr marL="469900" marR="5080" indent="-457200" algn="just">
              <a:lnSpc>
                <a:spcPct val="100000"/>
              </a:lnSpc>
              <a:spcBef>
                <a:spcPts val="100"/>
              </a:spcBef>
              <a:buFont typeface="Wingdings" panose="05000000000000000000" pitchFamily="2" charset="2"/>
              <a:buChar char="v"/>
            </a:pPr>
            <a:r>
              <a:rPr lang="fr-FR" sz="3200" b="1" dirty="0"/>
              <a:t>L'influx nerveux </a:t>
            </a:r>
            <a:r>
              <a:rPr lang="fr-FR" sz="3200" dirty="0"/>
              <a:t>est le message de nature électrique qui circule le long des fibres nerveuses (</a:t>
            </a:r>
            <a:r>
              <a:rPr lang="fr-FR" sz="3200" b="1" dirty="0"/>
              <a:t>axones</a:t>
            </a:r>
            <a:r>
              <a:rPr lang="fr-FR" sz="3200" dirty="0"/>
              <a:t>).</a:t>
            </a:r>
          </a:p>
          <a:p>
            <a:pPr marL="469900" marR="5080" indent="-457200" algn="just">
              <a:lnSpc>
                <a:spcPct val="100000"/>
              </a:lnSpc>
              <a:spcBef>
                <a:spcPts val="100"/>
              </a:spcBef>
              <a:buFont typeface="Wingdings" panose="05000000000000000000" pitchFamily="2" charset="2"/>
              <a:buChar char="v"/>
            </a:pPr>
            <a:r>
              <a:rPr lang="fr-FR" sz="3200" dirty="0"/>
              <a:t>Il constitue le code utilisé par le système nerveux pour </a:t>
            </a:r>
            <a:r>
              <a:rPr lang="fr-FR" sz="3200" b="1" dirty="0"/>
              <a:t>transmettre</a:t>
            </a:r>
            <a:r>
              <a:rPr lang="fr-FR" sz="3200" dirty="0"/>
              <a:t> l'information de manière rapide et à distance.</a:t>
            </a:r>
          </a:p>
          <a:p>
            <a:pPr marL="469900" marR="5080" indent="-457200" algn="just">
              <a:lnSpc>
                <a:spcPct val="100000"/>
              </a:lnSpc>
              <a:spcBef>
                <a:spcPts val="100"/>
              </a:spcBef>
              <a:buFont typeface="Wingdings" panose="05000000000000000000" pitchFamily="2" charset="2"/>
              <a:buChar char="v"/>
            </a:pPr>
            <a:r>
              <a:rPr lang="fr-FR" sz="3200" b="1" dirty="0"/>
              <a:t>Au niveau cellulaire</a:t>
            </a:r>
            <a:r>
              <a:rPr lang="fr-FR" sz="3200" dirty="0"/>
              <a:t>, il se traduit par une inversion temporaire et propagée de la polarité électrique de la membrane de la fibre nerveuse. </a:t>
            </a:r>
          </a:p>
          <a:p>
            <a:pPr marL="469900" marR="5080" indent="-457200" algn="just">
              <a:lnSpc>
                <a:spcPct val="100000"/>
              </a:lnSpc>
              <a:spcBef>
                <a:spcPts val="100"/>
              </a:spcBef>
              <a:buFont typeface="Wingdings" panose="05000000000000000000" pitchFamily="2" charset="2"/>
              <a:buChar char="v"/>
            </a:pPr>
            <a:r>
              <a:rPr lang="fr-FR" sz="3200" dirty="0"/>
              <a:t>Ce message est déclenché par une excitation efficace (supraliminaire) et se propage sous la forme d'une "</a:t>
            </a:r>
            <a:r>
              <a:rPr lang="fr-FR" sz="3200" b="1" dirty="0"/>
              <a:t>onde de négativité</a:t>
            </a:r>
            <a:r>
              <a:rPr lang="fr-FR" sz="3200" dirty="0"/>
              <a:t>"</a:t>
            </a:r>
          </a:p>
        </p:txBody>
      </p:sp>
      <p:pic>
        <p:nvPicPr>
          <p:cNvPr id="5" name="Image 4">
            <a:extLst>
              <a:ext uri="{FF2B5EF4-FFF2-40B4-BE49-F238E27FC236}">
                <a16:creationId xmlns:a16="http://schemas.microsoft.com/office/drawing/2014/main" id="{11112D84-E16F-AE9D-0090-33DC8BC593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7399" y="1409700"/>
            <a:ext cx="7694275" cy="4018121"/>
          </a:xfrm>
          <a:prstGeom prst="rect">
            <a:avLst/>
          </a:prstGeom>
        </p:spPr>
      </p:pic>
      <p:pic>
        <p:nvPicPr>
          <p:cNvPr id="7" name="Image 6">
            <a:extLst>
              <a:ext uri="{FF2B5EF4-FFF2-40B4-BE49-F238E27FC236}">
                <a16:creationId xmlns:a16="http://schemas.microsoft.com/office/drawing/2014/main" id="{38A4891B-7102-728F-B5F7-F73FC3E3D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7399" y="5228034"/>
            <a:ext cx="7713346" cy="482084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9074B">
                <a:alpha val="100000"/>
              </a:srgbClr>
            </a:gs>
            <a:gs pos="100000">
              <a:srgbClr val="045964">
                <a:alpha val="100000"/>
              </a:srgbClr>
            </a:gs>
          </a:gsLst>
          <a:lin ang="5400000"/>
        </a:gradFill>
        <a:effectLst/>
      </p:bgPr>
    </p:bg>
    <p:spTree>
      <p:nvGrpSpPr>
        <p:cNvPr id="1" name="">
          <a:extLst>
            <a:ext uri="{FF2B5EF4-FFF2-40B4-BE49-F238E27FC236}">
              <a16:creationId xmlns:a16="http://schemas.microsoft.com/office/drawing/2014/main" id="{4DDDB1F8-26F5-99CD-4BC1-E2EA504367C2}"/>
            </a:ext>
          </a:extLst>
        </p:cNvPr>
        <p:cNvGrpSpPr/>
        <p:nvPr/>
      </p:nvGrpSpPr>
      <p:grpSpPr>
        <a:xfrm>
          <a:off x="0" y="0"/>
          <a:ext cx="0" cy="0"/>
          <a:chOff x="0" y="0"/>
          <a:chExt cx="0" cy="0"/>
        </a:xfrm>
      </p:grpSpPr>
      <p:sp>
        <p:nvSpPr>
          <p:cNvPr id="26" name="AutoShape 26">
            <a:extLst>
              <a:ext uri="{FF2B5EF4-FFF2-40B4-BE49-F238E27FC236}">
                <a16:creationId xmlns:a16="http://schemas.microsoft.com/office/drawing/2014/main" id="{58BCA22A-9766-EDF6-A1ED-AD907BF59E76}"/>
              </a:ext>
            </a:extLst>
          </p:cNvPr>
          <p:cNvSpPr/>
          <p:nvPr/>
        </p:nvSpPr>
        <p:spPr>
          <a:xfrm>
            <a:off x="864850" y="1181100"/>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pic>
        <p:nvPicPr>
          <p:cNvPr id="4" name="object 2">
            <a:extLst>
              <a:ext uri="{FF2B5EF4-FFF2-40B4-BE49-F238E27FC236}">
                <a16:creationId xmlns:a16="http://schemas.microsoft.com/office/drawing/2014/main" id="{CD1C1021-18C3-9026-C664-E975F10D66FE}"/>
              </a:ext>
            </a:extLst>
          </p:cNvPr>
          <p:cNvPicPr/>
          <p:nvPr/>
        </p:nvPicPr>
        <p:blipFill>
          <a:blip r:embed="rId2" cstate="print"/>
          <a:srcRect t="4687" b="4687"/>
          <a:stretch>
            <a:fillRect/>
          </a:stretch>
        </p:blipFill>
        <p:spPr>
          <a:xfrm>
            <a:off x="-15240" y="723900"/>
            <a:ext cx="18288000" cy="8839200"/>
          </a:xfrm>
          <a:prstGeom prst="rect">
            <a:avLst/>
          </a:prstGeom>
        </p:spPr>
      </p:pic>
      <p:sp>
        <p:nvSpPr>
          <p:cNvPr id="5" name="TextBox 24">
            <a:extLst>
              <a:ext uri="{FF2B5EF4-FFF2-40B4-BE49-F238E27FC236}">
                <a16:creationId xmlns:a16="http://schemas.microsoft.com/office/drawing/2014/main" id="{F132C887-1202-B789-338A-D239C26AE85E}"/>
              </a:ext>
            </a:extLst>
          </p:cNvPr>
          <p:cNvSpPr txBox="1"/>
          <p:nvPr/>
        </p:nvSpPr>
        <p:spPr>
          <a:xfrm>
            <a:off x="609600" y="688284"/>
            <a:ext cx="9494862" cy="798162"/>
          </a:xfrm>
          <a:prstGeom prst="roundRect">
            <a:avLst/>
          </a:prstGeom>
          <a:solidFill>
            <a:schemeClr val="bg1"/>
          </a:solidFill>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La nature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tx2"/>
                </a:solidFill>
                <a:latin typeface="+mj-lt"/>
                <a:ea typeface="Poppins Semi-Bold"/>
                <a:cs typeface="Poppins Semi-Bold"/>
                <a:sym typeface="Poppins Semi-Bold"/>
              </a:rPr>
              <a:t>de l’influx nerveux</a:t>
            </a:r>
            <a:endParaRPr lang="fr-FR" sz="4800" spc="-67" noProof="0" dirty="0">
              <a:solidFill>
                <a:schemeClr val="tx2"/>
              </a:solidFill>
              <a:latin typeface="+mj-lt"/>
              <a:ea typeface="Poppins Semi-Bold"/>
              <a:cs typeface="Poppins Semi-Bold"/>
              <a:sym typeface="Poppins Semi-Bold"/>
            </a:endParaRPr>
          </a:p>
        </p:txBody>
      </p:sp>
      <p:sp>
        <p:nvSpPr>
          <p:cNvPr id="6" name="ZoneTexte 5">
            <a:extLst>
              <a:ext uri="{FF2B5EF4-FFF2-40B4-BE49-F238E27FC236}">
                <a16:creationId xmlns:a16="http://schemas.microsoft.com/office/drawing/2014/main" id="{11ECEE3E-7E55-4D3B-FC3C-5D5C8F256F82}"/>
              </a:ext>
            </a:extLst>
          </p:cNvPr>
          <p:cNvSpPr txBox="1"/>
          <p:nvPr/>
        </p:nvSpPr>
        <p:spPr>
          <a:xfrm>
            <a:off x="609600" y="1790700"/>
            <a:ext cx="8534400" cy="3046988"/>
          </a:xfrm>
          <a:prstGeom prst="rect">
            <a:avLst/>
          </a:prstGeom>
          <a:solidFill>
            <a:schemeClr val="bg1"/>
          </a:solidFill>
        </p:spPr>
        <p:txBody>
          <a:bodyPr wrap="square">
            <a:spAutoFit/>
          </a:bodyPr>
          <a:lstStyle/>
          <a:p>
            <a:pPr>
              <a:buNone/>
            </a:pPr>
            <a:r>
              <a:rPr lang="fr-FR" sz="2400" b="1" dirty="0">
                <a:solidFill>
                  <a:srgbClr val="FF0000"/>
                </a:solidFill>
                <a:latin typeface="+mj-lt"/>
              </a:rPr>
              <a:t>Le Potentiel de Repos :</a:t>
            </a:r>
          </a:p>
          <a:p>
            <a:pPr>
              <a:buNone/>
            </a:pPr>
            <a:r>
              <a:rPr lang="fr-FR" sz="2400" b="1" dirty="0">
                <a:latin typeface="+mj-lt"/>
              </a:rPr>
              <a:t>À l'état de repos, la fibre nerveuse présente une différence de potentiel permanente (potentiel membranaire) d'environ -70 mV. Cette polarité est due à une répartition inégale des ions :</a:t>
            </a:r>
          </a:p>
          <a:p>
            <a:pPr marL="457200" indent="-457200" algn="l">
              <a:buFont typeface="Arial" panose="020B0604020202020204" pitchFamily="34" charset="0"/>
              <a:buChar char="•"/>
            </a:pPr>
            <a:r>
              <a:rPr lang="fr-FR" sz="2400" b="1" i="0" dirty="0">
                <a:latin typeface="+mj-lt"/>
              </a:rPr>
              <a:t>Surface (extérieur) : Charges positives, milieu riche en ions </a:t>
            </a:r>
            <a:r>
              <a:rPr lang="fr-FR" sz="2400" b="1" i="1" dirty="0">
                <a:latin typeface="+mj-lt"/>
              </a:rPr>
              <a:t>Na</a:t>
            </a:r>
            <a:r>
              <a:rPr lang="fr-FR" sz="2400" b="1" i="0" dirty="0">
                <a:latin typeface="+mj-lt"/>
              </a:rPr>
              <a:t>+ (Sodium) et pauvre en </a:t>
            </a:r>
            <a:r>
              <a:rPr lang="fr-FR" sz="2400" b="1" i="1" dirty="0">
                <a:latin typeface="+mj-lt"/>
              </a:rPr>
              <a:t>K</a:t>
            </a:r>
            <a:r>
              <a:rPr lang="fr-FR" sz="2400" b="1" i="0" dirty="0">
                <a:latin typeface="+mj-lt"/>
              </a:rPr>
              <a:t>+ (Potassium).</a:t>
            </a:r>
          </a:p>
          <a:p>
            <a:pPr marL="457200" indent="-457200" algn="l">
              <a:buFont typeface="Arial" panose="020B0604020202020204" pitchFamily="34" charset="0"/>
              <a:buChar char="•"/>
            </a:pPr>
            <a:r>
              <a:rPr lang="fr-FR" sz="2400" b="1" i="0" dirty="0">
                <a:latin typeface="+mj-lt"/>
              </a:rPr>
              <a:t>Intérieur : Charges négatives, milieu riche en ions </a:t>
            </a:r>
            <a:r>
              <a:rPr lang="fr-FR" sz="2400" b="1" i="1" dirty="0">
                <a:latin typeface="+mj-lt"/>
              </a:rPr>
              <a:t>K</a:t>
            </a:r>
            <a:r>
              <a:rPr lang="fr-FR" sz="2400" b="1" i="0" dirty="0">
                <a:latin typeface="+mj-lt"/>
              </a:rPr>
              <a:t>+ et pauvre en </a:t>
            </a:r>
            <a:r>
              <a:rPr lang="fr-FR" sz="2400" b="1" i="1" dirty="0">
                <a:latin typeface="+mj-lt"/>
              </a:rPr>
              <a:t>Na</a:t>
            </a:r>
            <a:r>
              <a:rPr lang="fr-FR" sz="2400" b="1" i="0" dirty="0">
                <a:latin typeface="+mj-lt"/>
              </a:rPr>
              <a:t>+.</a:t>
            </a:r>
          </a:p>
        </p:txBody>
      </p:sp>
      <p:sp>
        <p:nvSpPr>
          <p:cNvPr id="7" name="object 5">
            <a:extLst>
              <a:ext uri="{FF2B5EF4-FFF2-40B4-BE49-F238E27FC236}">
                <a16:creationId xmlns:a16="http://schemas.microsoft.com/office/drawing/2014/main" id="{6E2B0575-D404-A876-08C2-B47362915435}"/>
              </a:ext>
            </a:extLst>
          </p:cNvPr>
          <p:cNvSpPr txBox="1"/>
          <p:nvPr/>
        </p:nvSpPr>
        <p:spPr>
          <a:xfrm>
            <a:off x="697528" y="5372100"/>
            <a:ext cx="2506345" cy="618490"/>
          </a:xfrm>
          <a:prstGeom prst="rect">
            <a:avLst/>
          </a:prstGeom>
        </p:spPr>
        <p:txBody>
          <a:bodyPr vert="horz" wrap="square" lIns="0" tIns="17145" rIns="0" bIns="0" rtlCol="0">
            <a:spAutoFit/>
          </a:bodyPr>
          <a:lstStyle/>
          <a:p>
            <a:pPr marL="12700">
              <a:lnSpc>
                <a:spcPct val="100000"/>
              </a:lnSpc>
              <a:spcBef>
                <a:spcPts val="135"/>
              </a:spcBef>
            </a:pPr>
            <a:r>
              <a:rPr sz="3850" spc="-340" dirty="0">
                <a:latin typeface="Arial MT"/>
                <a:cs typeface="Arial MT"/>
              </a:rPr>
              <a:t>Extracellulaire</a:t>
            </a:r>
            <a:endParaRPr sz="3850" dirty="0">
              <a:latin typeface="Arial MT"/>
              <a:cs typeface="Arial MT"/>
            </a:endParaRPr>
          </a:p>
        </p:txBody>
      </p:sp>
    </p:spTree>
    <p:extLst>
      <p:ext uri="{BB962C8B-B14F-4D97-AF65-F5344CB8AC3E}">
        <p14:creationId xmlns:p14="http://schemas.microsoft.com/office/powerpoint/2010/main" val="3907676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rot="4589958" flipH="1">
            <a:off x="-2609086" y="496809"/>
            <a:ext cx="12286923" cy="9293381"/>
          </a:xfrm>
          <a:custGeom>
            <a:avLst/>
            <a:gdLst/>
            <a:ahLst/>
            <a:cxnLst/>
            <a:rect l="l" t="t" r="r" b="b"/>
            <a:pathLst>
              <a:path w="12286923" h="9293381">
                <a:moveTo>
                  <a:pt x="12286923" y="0"/>
                </a:moveTo>
                <a:lnTo>
                  <a:pt x="0" y="0"/>
                </a:lnTo>
                <a:lnTo>
                  <a:pt x="0" y="9293382"/>
                </a:lnTo>
                <a:lnTo>
                  <a:pt x="12286923" y="9293382"/>
                </a:lnTo>
                <a:lnTo>
                  <a:pt x="12286923"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AutoShape 21"/>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3" name="TextBox 24">
            <a:extLst>
              <a:ext uri="{FF2B5EF4-FFF2-40B4-BE49-F238E27FC236}">
                <a16:creationId xmlns:a16="http://schemas.microsoft.com/office/drawing/2014/main" id="{9551D321-5F2C-495F-41E9-ADAB708A82F8}"/>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La nature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accent4">
                    <a:lumMod val="50000"/>
                  </a:schemeClr>
                </a:solidFill>
                <a:latin typeface="+mj-lt"/>
                <a:ea typeface="Poppins Semi-Bold"/>
                <a:cs typeface="Poppins Semi-Bold"/>
                <a:sym typeface="Poppins Semi-Bold"/>
              </a:rPr>
              <a:t>de l’influx nerveux</a:t>
            </a:r>
            <a:endParaRPr lang="fr-FR" sz="4800" spc="-67" noProof="0" dirty="0">
              <a:solidFill>
                <a:schemeClr val="accent4">
                  <a:lumMod val="50000"/>
                </a:schemeClr>
              </a:solidFill>
              <a:latin typeface="+mj-lt"/>
              <a:ea typeface="Poppins Semi-Bold"/>
              <a:cs typeface="Poppins Semi-Bold"/>
              <a:sym typeface="Poppins Semi-Bold"/>
            </a:endParaRPr>
          </a:p>
        </p:txBody>
      </p:sp>
      <p:graphicFrame>
        <p:nvGraphicFramePr>
          <p:cNvPr id="6" name="Tableau 5">
            <a:extLst>
              <a:ext uri="{FF2B5EF4-FFF2-40B4-BE49-F238E27FC236}">
                <a16:creationId xmlns:a16="http://schemas.microsoft.com/office/drawing/2014/main" id="{B9FBC808-D89E-F66D-A82B-33C900A8C599}"/>
              </a:ext>
            </a:extLst>
          </p:cNvPr>
          <p:cNvGraphicFramePr>
            <a:graphicFrameLocks noGrp="1"/>
          </p:cNvGraphicFramePr>
          <p:nvPr>
            <p:extLst>
              <p:ext uri="{D42A27DB-BD31-4B8C-83A1-F6EECF244321}">
                <p14:modId xmlns:p14="http://schemas.microsoft.com/office/powerpoint/2010/main" val="2688132916"/>
              </p:ext>
            </p:extLst>
          </p:nvPr>
        </p:nvGraphicFramePr>
        <p:xfrm>
          <a:off x="8559165" y="2544982"/>
          <a:ext cx="8877300" cy="2903318"/>
        </p:xfrm>
        <a:graphic>
          <a:graphicData uri="http://schemas.openxmlformats.org/drawingml/2006/table">
            <a:tbl>
              <a:tblPr firstRow="1" bandRow="1">
                <a:tableStyleId>{5C22544A-7EE6-4342-B048-85BDC9FD1C3A}</a:tableStyleId>
              </a:tblPr>
              <a:tblGrid>
                <a:gridCol w="1719977">
                  <a:extLst>
                    <a:ext uri="{9D8B030D-6E8A-4147-A177-3AD203B41FA5}">
                      <a16:colId xmlns:a16="http://schemas.microsoft.com/office/drawing/2014/main" val="2404019167"/>
                    </a:ext>
                  </a:extLst>
                </a:gridCol>
                <a:gridCol w="3883819">
                  <a:extLst>
                    <a:ext uri="{9D8B030D-6E8A-4147-A177-3AD203B41FA5}">
                      <a16:colId xmlns:a16="http://schemas.microsoft.com/office/drawing/2014/main" val="106771983"/>
                    </a:ext>
                  </a:extLst>
                </a:gridCol>
                <a:gridCol w="3273504">
                  <a:extLst>
                    <a:ext uri="{9D8B030D-6E8A-4147-A177-3AD203B41FA5}">
                      <a16:colId xmlns:a16="http://schemas.microsoft.com/office/drawing/2014/main" val="2782279701"/>
                    </a:ext>
                  </a:extLst>
                </a:gridCol>
              </a:tblGrid>
              <a:tr h="1397894">
                <a:tc>
                  <a:txBody>
                    <a:bodyPr/>
                    <a:lstStyle/>
                    <a:p>
                      <a:pPr algn="ctr" fontAlgn="t">
                        <a:buNone/>
                      </a:pPr>
                      <a:r>
                        <a:rPr lang="fr-FR" sz="3600">
                          <a:effectLst/>
                          <a:latin typeface="+mj-lt"/>
                        </a:rPr>
                        <a:t>Ions</a:t>
                      </a:r>
                    </a:p>
                  </a:txBody>
                  <a:tcPr anchor="ctr"/>
                </a:tc>
                <a:tc>
                  <a:txBody>
                    <a:bodyPr/>
                    <a:lstStyle/>
                    <a:p>
                      <a:pPr algn="ctr" fontAlgn="t">
                        <a:buNone/>
                      </a:pPr>
                      <a:r>
                        <a:rPr lang="fr-FR" sz="3600" dirty="0">
                          <a:effectLst/>
                          <a:latin typeface="+mj-lt"/>
                        </a:rPr>
                        <a:t>Intérieur de l'axone (mg/L)</a:t>
                      </a:r>
                    </a:p>
                  </a:txBody>
                  <a:tcPr anchor="ctr"/>
                </a:tc>
                <a:tc>
                  <a:txBody>
                    <a:bodyPr/>
                    <a:lstStyle/>
                    <a:p>
                      <a:pPr algn="ctr" fontAlgn="t">
                        <a:buNone/>
                      </a:pPr>
                      <a:r>
                        <a:rPr lang="fr-FR" sz="3600">
                          <a:effectLst/>
                          <a:latin typeface="+mj-lt"/>
                        </a:rPr>
                        <a:t>Extérieur de l'axone (mg/L)</a:t>
                      </a:r>
                    </a:p>
                  </a:txBody>
                  <a:tcPr anchor="ctr"/>
                </a:tc>
                <a:extLst>
                  <a:ext uri="{0D108BD9-81ED-4DB2-BD59-A6C34878D82A}">
                    <a16:rowId xmlns:a16="http://schemas.microsoft.com/office/drawing/2014/main" val="2352975915"/>
                  </a:ext>
                </a:extLst>
              </a:tr>
              <a:tr h="752712">
                <a:tc>
                  <a:txBody>
                    <a:bodyPr/>
                    <a:lstStyle/>
                    <a:p>
                      <a:pPr algn="ctr" fontAlgn="t">
                        <a:buNone/>
                      </a:pPr>
                      <a:r>
                        <a:rPr lang="fr-FR" sz="3600" i="1">
                          <a:effectLst/>
                          <a:latin typeface="+mj-lt"/>
                        </a:rPr>
                        <a:t>Na</a:t>
                      </a:r>
                      <a:r>
                        <a:rPr lang="fr-FR" sz="3600">
                          <a:effectLst/>
                          <a:latin typeface="+mj-lt"/>
                        </a:rPr>
                        <a:t>+</a:t>
                      </a:r>
                    </a:p>
                  </a:txBody>
                  <a:tcPr anchor="ctr"/>
                </a:tc>
                <a:tc>
                  <a:txBody>
                    <a:bodyPr/>
                    <a:lstStyle/>
                    <a:p>
                      <a:pPr algn="ctr" fontAlgn="t">
                        <a:buNone/>
                      </a:pPr>
                      <a:r>
                        <a:rPr lang="fr-FR" sz="3600">
                          <a:effectLst/>
                          <a:latin typeface="+mj-lt"/>
                        </a:rPr>
                        <a:t>50</a:t>
                      </a:r>
                    </a:p>
                  </a:txBody>
                  <a:tcPr anchor="ctr"/>
                </a:tc>
                <a:tc>
                  <a:txBody>
                    <a:bodyPr/>
                    <a:lstStyle/>
                    <a:p>
                      <a:pPr algn="ctr" fontAlgn="t">
                        <a:buNone/>
                      </a:pPr>
                      <a:r>
                        <a:rPr lang="fr-FR" sz="3600">
                          <a:effectLst/>
                          <a:latin typeface="+mj-lt"/>
                        </a:rPr>
                        <a:t>440</a:t>
                      </a:r>
                    </a:p>
                  </a:txBody>
                  <a:tcPr anchor="ctr"/>
                </a:tc>
                <a:extLst>
                  <a:ext uri="{0D108BD9-81ED-4DB2-BD59-A6C34878D82A}">
                    <a16:rowId xmlns:a16="http://schemas.microsoft.com/office/drawing/2014/main" val="3039204329"/>
                  </a:ext>
                </a:extLst>
              </a:tr>
              <a:tr h="752712">
                <a:tc>
                  <a:txBody>
                    <a:bodyPr/>
                    <a:lstStyle/>
                    <a:p>
                      <a:pPr algn="ctr" fontAlgn="t">
                        <a:buNone/>
                      </a:pPr>
                      <a:r>
                        <a:rPr lang="fr-FR" sz="3600" i="1">
                          <a:effectLst/>
                          <a:latin typeface="+mj-lt"/>
                        </a:rPr>
                        <a:t>K</a:t>
                      </a:r>
                      <a:r>
                        <a:rPr lang="fr-FR" sz="3600">
                          <a:effectLst/>
                          <a:latin typeface="+mj-lt"/>
                        </a:rPr>
                        <a:t>+</a:t>
                      </a:r>
                    </a:p>
                  </a:txBody>
                  <a:tcPr anchor="ctr"/>
                </a:tc>
                <a:tc>
                  <a:txBody>
                    <a:bodyPr/>
                    <a:lstStyle/>
                    <a:p>
                      <a:pPr algn="ctr" fontAlgn="t">
                        <a:buNone/>
                      </a:pPr>
                      <a:r>
                        <a:rPr lang="fr-FR" sz="3600" dirty="0">
                          <a:effectLst/>
                          <a:latin typeface="+mj-lt"/>
                        </a:rPr>
                        <a:t>410</a:t>
                      </a:r>
                    </a:p>
                  </a:txBody>
                  <a:tcPr anchor="ctr"/>
                </a:tc>
                <a:tc>
                  <a:txBody>
                    <a:bodyPr/>
                    <a:lstStyle/>
                    <a:p>
                      <a:pPr algn="ctr" fontAlgn="t">
                        <a:buNone/>
                      </a:pPr>
                      <a:r>
                        <a:rPr lang="fr-FR" sz="3600" dirty="0">
                          <a:effectLst/>
                          <a:latin typeface="+mj-lt"/>
                        </a:rPr>
                        <a:t>22</a:t>
                      </a:r>
                    </a:p>
                  </a:txBody>
                  <a:tcPr anchor="ctr"/>
                </a:tc>
                <a:extLst>
                  <a:ext uri="{0D108BD9-81ED-4DB2-BD59-A6C34878D82A}">
                    <a16:rowId xmlns:a16="http://schemas.microsoft.com/office/drawing/2014/main" val="344178861"/>
                  </a:ext>
                </a:extLst>
              </a:tr>
            </a:tbl>
          </a:graphicData>
        </a:graphic>
      </p:graphicFrame>
      <p:sp>
        <p:nvSpPr>
          <p:cNvPr id="8" name="ZoneTexte 7">
            <a:extLst>
              <a:ext uri="{FF2B5EF4-FFF2-40B4-BE49-F238E27FC236}">
                <a16:creationId xmlns:a16="http://schemas.microsoft.com/office/drawing/2014/main" id="{DE97100E-66BB-3C99-3A30-C06FA961F2B6}"/>
              </a:ext>
            </a:extLst>
          </p:cNvPr>
          <p:cNvSpPr txBox="1"/>
          <p:nvPr/>
        </p:nvSpPr>
        <p:spPr>
          <a:xfrm>
            <a:off x="9645015" y="1861253"/>
            <a:ext cx="6705600" cy="518662"/>
          </a:xfrm>
          <a:prstGeom prst="rect">
            <a:avLst/>
          </a:prstGeom>
          <a:noFill/>
        </p:spPr>
        <p:txBody>
          <a:bodyPr wrap="square">
            <a:spAutoFit/>
          </a:bodyPr>
          <a:lstStyle/>
          <a:p>
            <a:r>
              <a:rPr lang="fr-FR" sz="2800" b="1" i="0" dirty="0">
                <a:effectLst/>
                <a:latin typeface="+mj-lt"/>
              </a:rPr>
              <a:t>Répartition ionique (exemple du Calmar) :</a:t>
            </a:r>
            <a:endParaRPr lang="fr-FR" sz="2800" dirty="0">
              <a:latin typeface="+mj-lt"/>
            </a:endParaRPr>
          </a:p>
        </p:txBody>
      </p:sp>
      <p:sp>
        <p:nvSpPr>
          <p:cNvPr id="10" name="ZoneTexte 9">
            <a:extLst>
              <a:ext uri="{FF2B5EF4-FFF2-40B4-BE49-F238E27FC236}">
                <a16:creationId xmlns:a16="http://schemas.microsoft.com/office/drawing/2014/main" id="{0BDD44E9-0D7B-11D3-2791-59E130E4C413}"/>
              </a:ext>
            </a:extLst>
          </p:cNvPr>
          <p:cNvSpPr txBox="1"/>
          <p:nvPr/>
        </p:nvSpPr>
        <p:spPr>
          <a:xfrm>
            <a:off x="9667875" y="6057900"/>
            <a:ext cx="6858000" cy="3539430"/>
          </a:xfrm>
          <a:prstGeom prst="rect">
            <a:avLst/>
          </a:prstGeom>
          <a:noFill/>
        </p:spPr>
        <p:txBody>
          <a:bodyPr wrap="square">
            <a:spAutoFit/>
          </a:bodyPr>
          <a:lstStyle/>
          <a:p>
            <a:pPr>
              <a:buNone/>
            </a:pPr>
            <a:r>
              <a:rPr lang="fr-FR" sz="2800" b="1" dirty="0">
                <a:effectLst/>
              </a:rPr>
              <a:t>Ce potentiel est maintenu par deux types de transport :</a:t>
            </a:r>
          </a:p>
          <a:p>
            <a:pPr marL="457200" indent="-457200" algn="l">
              <a:buFont typeface="Arial" panose="020B0604020202020204" pitchFamily="34" charset="0"/>
              <a:buChar char="•"/>
            </a:pPr>
            <a:r>
              <a:rPr lang="fr-FR" sz="2800" b="1" i="0" dirty="0">
                <a:solidFill>
                  <a:srgbClr val="002060"/>
                </a:solidFill>
                <a:effectLst/>
              </a:rPr>
              <a:t>Transport passif : </a:t>
            </a:r>
            <a:r>
              <a:rPr lang="fr-FR" sz="2800" i="0" dirty="0">
                <a:effectLst/>
              </a:rPr>
              <a:t>Diffusion des ions selon leur gradient de concentration.</a:t>
            </a:r>
          </a:p>
          <a:p>
            <a:pPr marL="457200" indent="-457200" algn="l">
              <a:buFont typeface="Arial" panose="020B0604020202020204" pitchFamily="34" charset="0"/>
              <a:buChar char="•"/>
            </a:pPr>
            <a:r>
              <a:rPr lang="fr-FR" sz="2800" b="1" i="0" dirty="0">
                <a:solidFill>
                  <a:srgbClr val="002060"/>
                </a:solidFill>
                <a:effectLst/>
              </a:rPr>
              <a:t>Transport actif : </a:t>
            </a:r>
            <a:r>
              <a:rPr lang="fr-FR" sz="2800" i="0" dirty="0">
                <a:effectLst/>
              </a:rPr>
              <a:t>La pompe </a:t>
            </a:r>
            <a:r>
              <a:rPr lang="fr-FR" sz="2800" i="1" dirty="0">
                <a:effectLst/>
              </a:rPr>
              <a:t>Na</a:t>
            </a:r>
            <a:r>
              <a:rPr lang="fr-FR" sz="2800" i="0" dirty="0">
                <a:effectLst/>
              </a:rPr>
              <a:t>+/</a:t>
            </a:r>
            <a:r>
              <a:rPr lang="fr-FR" sz="2800" i="1" dirty="0">
                <a:effectLst/>
              </a:rPr>
              <a:t>K</a:t>
            </a:r>
            <a:r>
              <a:rPr lang="fr-FR" sz="2800" i="0" dirty="0">
                <a:effectLst/>
              </a:rPr>
              <a:t>+, qui consomme de l'ATP pour rejeter 3 ions </a:t>
            </a:r>
            <a:r>
              <a:rPr lang="fr-FR" sz="2800" i="1" dirty="0">
                <a:effectLst/>
              </a:rPr>
              <a:t>Na</a:t>
            </a:r>
            <a:r>
              <a:rPr lang="fr-FR" sz="2800" i="0" dirty="0">
                <a:effectLst/>
              </a:rPr>
              <a:t>+ et faire entrer 2 ions </a:t>
            </a:r>
            <a:r>
              <a:rPr lang="fr-FR" sz="2800" i="1" dirty="0">
                <a:effectLst/>
              </a:rPr>
              <a:t>K</a:t>
            </a:r>
            <a:r>
              <a:rPr lang="fr-FR" sz="2800" i="0" dirty="0">
                <a:effectLst/>
              </a:rPr>
              <a:t>+, conservant ainsi la dissymétrie ionique.</a:t>
            </a:r>
          </a:p>
        </p:txBody>
      </p:sp>
      <p:pic>
        <p:nvPicPr>
          <p:cNvPr id="12" name="Image 11">
            <a:extLst>
              <a:ext uri="{FF2B5EF4-FFF2-40B4-BE49-F238E27FC236}">
                <a16:creationId xmlns:a16="http://schemas.microsoft.com/office/drawing/2014/main" id="{33D1C9F1-E660-E3D4-0555-8D1B2C309BE4}"/>
              </a:ext>
            </a:extLst>
          </p:cNvPr>
          <p:cNvPicPr>
            <a:picLocks noChangeAspect="1"/>
          </p:cNvPicPr>
          <p:nvPr/>
        </p:nvPicPr>
        <p:blipFill>
          <a:blip r:embed="rId4">
            <a:extLst>
              <a:ext uri="{28A0092B-C50C-407E-A947-70E740481C1C}">
                <a14:useLocalDpi xmlns:a14="http://schemas.microsoft.com/office/drawing/2010/main" val="0"/>
              </a:ext>
            </a:extLst>
          </a:blip>
          <a:srcRect t="13052" b="12550"/>
          <a:stretch>
            <a:fillRect/>
          </a:stretch>
        </p:blipFill>
        <p:spPr>
          <a:xfrm>
            <a:off x="917360" y="1992577"/>
            <a:ext cx="7483690" cy="3897374"/>
          </a:xfrm>
          <a:prstGeom prst="rect">
            <a:avLst/>
          </a:prstGeom>
          <a:effectLst>
            <a:outerShdw blurRad="50800" dist="38100" dir="2700000" algn="tl" rotWithShape="0">
              <a:prstClr val="black">
                <a:alpha val="40000"/>
              </a:prstClr>
            </a:outerShdw>
          </a:effectLst>
        </p:spPr>
      </p:pic>
      <p:pic>
        <p:nvPicPr>
          <p:cNvPr id="14" name="Image 13">
            <a:extLst>
              <a:ext uri="{FF2B5EF4-FFF2-40B4-BE49-F238E27FC236}">
                <a16:creationId xmlns:a16="http://schemas.microsoft.com/office/drawing/2014/main" id="{46BB15E8-6D4F-A806-FD79-058F26B29F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7360" y="6460861"/>
            <a:ext cx="7483690" cy="3667123"/>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a:extLst>
            <a:ext uri="{FF2B5EF4-FFF2-40B4-BE49-F238E27FC236}">
              <a16:creationId xmlns:a16="http://schemas.microsoft.com/office/drawing/2014/main" id="{F782E123-09E8-26B1-0226-DC60E72E78E2}"/>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99F78C0D-1F45-713D-4FF2-5B92727160AB}"/>
              </a:ext>
            </a:extLst>
          </p:cNvPr>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sp>
        <p:nvSpPr>
          <p:cNvPr id="2" name="TextBox 24">
            <a:extLst>
              <a:ext uri="{FF2B5EF4-FFF2-40B4-BE49-F238E27FC236}">
                <a16:creationId xmlns:a16="http://schemas.microsoft.com/office/drawing/2014/main" id="{45F8AB21-11D6-F066-1B83-6B4CE9C0985E}"/>
              </a:ext>
            </a:extLst>
          </p:cNvPr>
          <p:cNvSpPr txBox="1"/>
          <p:nvPr/>
        </p:nvSpPr>
        <p:spPr>
          <a:xfrm>
            <a:off x="792138" y="419100"/>
            <a:ext cx="16629087" cy="1436291"/>
          </a:xfrm>
          <a:prstGeom prst="rect">
            <a:avLst/>
          </a:prstGeom>
        </p:spPr>
        <p:txBody>
          <a:bodyPr wrap="square" lIns="0" tIns="0" rIns="0" bIns="0" rtlCol="0" anchor="t">
            <a:spAutoFit/>
          </a:bodyPr>
          <a:lstStyle/>
          <a:p>
            <a:pPr>
              <a:lnSpc>
                <a:spcPts val="5567"/>
              </a:lnSpc>
            </a:pPr>
            <a:r>
              <a:rPr lang="fr-FR" sz="4800" b="1" spc="-67" noProof="0" dirty="0">
                <a:solidFill>
                  <a:srgbClr val="002060"/>
                </a:solidFill>
                <a:latin typeface="+mj-lt"/>
                <a:ea typeface="Poppins Semi-Bold"/>
                <a:cs typeface="Poppins Semi-Bold"/>
                <a:sym typeface="Poppins Semi-Bold"/>
              </a:rPr>
              <a:t>Transmission de l’influx nerveux</a:t>
            </a:r>
          </a:p>
          <a:p>
            <a:pPr>
              <a:lnSpc>
                <a:spcPts val="5567"/>
              </a:lnSpc>
            </a:pPr>
            <a:endParaRPr lang="fr-FR" sz="4800" spc="-67" noProof="0" dirty="0">
              <a:solidFill>
                <a:schemeClr val="bg1">
                  <a:lumMod val="85000"/>
                </a:schemeClr>
              </a:solidFill>
              <a:latin typeface="+mj-lt"/>
              <a:ea typeface="Poppins Semi-Bold"/>
              <a:cs typeface="Poppins Semi-Bold"/>
              <a:sym typeface="Poppins Semi-Bold"/>
            </a:endParaRPr>
          </a:p>
        </p:txBody>
      </p:sp>
      <p:sp>
        <p:nvSpPr>
          <p:cNvPr id="3" name="ZoneTexte 2">
            <a:extLst>
              <a:ext uri="{FF2B5EF4-FFF2-40B4-BE49-F238E27FC236}">
                <a16:creationId xmlns:a16="http://schemas.microsoft.com/office/drawing/2014/main" id="{2BFFA72A-08A4-9D42-C774-FC08252FE01F}"/>
              </a:ext>
            </a:extLst>
          </p:cNvPr>
          <p:cNvSpPr txBox="1"/>
          <p:nvPr/>
        </p:nvSpPr>
        <p:spPr>
          <a:xfrm>
            <a:off x="1219200" y="1821302"/>
            <a:ext cx="16276662" cy="2554545"/>
          </a:xfrm>
          <a:prstGeom prst="rect">
            <a:avLst/>
          </a:prstGeom>
          <a:noFill/>
        </p:spPr>
        <p:txBody>
          <a:bodyPr wrap="square">
            <a:spAutoFit/>
          </a:bodyPr>
          <a:lstStyle/>
          <a:p>
            <a:pPr>
              <a:buNone/>
            </a:pPr>
            <a:r>
              <a:rPr lang="fr-FR" sz="3200" b="1" dirty="0"/>
              <a:t>La transmission de l'influx nerveux correspond à la propagation du potentiel d'action le long de la membrane nerveuse.</a:t>
            </a:r>
          </a:p>
          <a:p>
            <a:pPr marL="514350" indent="-514350" algn="l">
              <a:buFont typeface="+mj-lt"/>
              <a:buAutoNum type="arabicParenR"/>
            </a:pPr>
            <a:r>
              <a:rPr lang="fr-FR" sz="3200" b="1" i="0" dirty="0">
                <a:solidFill>
                  <a:srgbClr val="002060"/>
                </a:solidFill>
                <a:effectLst/>
              </a:rPr>
              <a:t>Mécanisme de propagation :</a:t>
            </a:r>
            <a:r>
              <a:rPr lang="fr-FR" sz="3200" b="0" i="0" dirty="0">
                <a:solidFill>
                  <a:srgbClr val="002060"/>
                </a:solidFill>
                <a:effectLst/>
              </a:rPr>
              <a:t> </a:t>
            </a:r>
            <a:r>
              <a:rPr lang="fr-FR" sz="3200" b="0" i="0" dirty="0">
                <a:effectLst/>
              </a:rPr>
              <a:t>L'excitation en un point précis provoque une inversion locale de polarité qui stimule les zones adjacentes de la membrane. Cette onde de dépolarisation se déplace ainsi de proche en proche.</a:t>
            </a:r>
          </a:p>
        </p:txBody>
      </p:sp>
      <p:pic>
        <p:nvPicPr>
          <p:cNvPr id="5" name="Image 4">
            <a:extLst>
              <a:ext uri="{FF2B5EF4-FFF2-40B4-BE49-F238E27FC236}">
                <a16:creationId xmlns:a16="http://schemas.microsoft.com/office/drawing/2014/main" id="{A6DAB29F-4686-AF09-C8DC-3B31AFE5EF17}"/>
              </a:ext>
            </a:extLst>
          </p:cNvPr>
          <p:cNvPicPr>
            <a:picLocks noChangeAspect="1"/>
          </p:cNvPicPr>
          <p:nvPr/>
        </p:nvPicPr>
        <p:blipFill>
          <a:blip r:embed="rId2"/>
          <a:stretch>
            <a:fillRect/>
          </a:stretch>
        </p:blipFill>
        <p:spPr>
          <a:xfrm>
            <a:off x="862925" y="4906806"/>
            <a:ext cx="16805713" cy="3687774"/>
          </a:xfrm>
          <a:prstGeom prst="rect">
            <a:avLst/>
          </a:prstGeom>
          <a:ln>
            <a:noFill/>
          </a:ln>
          <a:effectLst>
            <a:softEdge rad="112500"/>
          </a:effectLst>
        </p:spPr>
      </p:pic>
    </p:spTree>
    <p:extLst>
      <p:ext uri="{BB962C8B-B14F-4D97-AF65-F5344CB8AC3E}">
        <p14:creationId xmlns:p14="http://schemas.microsoft.com/office/powerpoint/2010/main" val="4236993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a:extLst>
            <a:ext uri="{FF2B5EF4-FFF2-40B4-BE49-F238E27FC236}">
              <a16:creationId xmlns:a16="http://schemas.microsoft.com/office/drawing/2014/main" id="{5C101DFD-FDD4-1CE6-C0E7-9E4F88E3AB0E}"/>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C5B708D1-D0D7-0E05-9E13-88F784E5FAF4}"/>
              </a:ext>
            </a:extLst>
          </p:cNvPr>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sp>
        <p:nvSpPr>
          <p:cNvPr id="2" name="TextBox 24">
            <a:extLst>
              <a:ext uri="{FF2B5EF4-FFF2-40B4-BE49-F238E27FC236}">
                <a16:creationId xmlns:a16="http://schemas.microsoft.com/office/drawing/2014/main" id="{2D7CD461-62F3-B3D6-8EC8-F93745F6CBFC}"/>
              </a:ext>
            </a:extLst>
          </p:cNvPr>
          <p:cNvSpPr txBox="1"/>
          <p:nvPr/>
        </p:nvSpPr>
        <p:spPr>
          <a:xfrm>
            <a:off x="792138" y="419100"/>
            <a:ext cx="16629087" cy="1436291"/>
          </a:xfrm>
          <a:prstGeom prst="rect">
            <a:avLst/>
          </a:prstGeom>
        </p:spPr>
        <p:txBody>
          <a:bodyPr wrap="square" lIns="0" tIns="0" rIns="0" bIns="0" rtlCol="0" anchor="t">
            <a:spAutoFit/>
          </a:bodyPr>
          <a:lstStyle/>
          <a:p>
            <a:pPr>
              <a:lnSpc>
                <a:spcPts val="5567"/>
              </a:lnSpc>
            </a:pPr>
            <a:r>
              <a:rPr lang="fr-FR" sz="4800" b="1" spc="-67" noProof="0" dirty="0">
                <a:solidFill>
                  <a:srgbClr val="002060"/>
                </a:solidFill>
                <a:latin typeface="+mj-lt"/>
                <a:ea typeface="Poppins Semi-Bold"/>
                <a:cs typeface="Poppins Semi-Bold"/>
                <a:sym typeface="Poppins Semi-Bold"/>
              </a:rPr>
              <a:t>Transmission de l’influx nerveux</a:t>
            </a:r>
          </a:p>
          <a:p>
            <a:pPr>
              <a:lnSpc>
                <a:spcPts val="5567"/>
              </a:lnSpc>
            </a:pPr>
            <a:endParaRPr lang="fr-FR" sz="4800" spc="-67" noProof="0" dirty="0">
              <a:solidFill>
                <a:schemeClr val="bg1">
                  <a:lumMod val="85000"/>
                </a:schemeClr>
              </a:solidFill>
              <a:latin typeface="+mj-lt"/>
              <a:ea typeface="Poppins Semi-Bold"/>
              <a:cs typeface="Poppins Semi-Bold"/>
              <a:sym typeface="Poppins Semi-Bold"/>
            </a:endParaRPr>
          </a:p>
        </p:txBody>
      </p:sp>
      <p:sp>
        <p:nvSpPr>
          <p:cNvPr id="3" name="ZoneTexte 2">
            <a:extLst>
              <a:ext uri="{FF2B5EF4-FFF2-40B4-BE49-F238E27FC236}">
                <a16:creationId xmlns:a16="http://schemas.microsoft.com/office/drawing/2014/main" id="{AEBBC9B4-115F-7509-A058-7828E0C3E45A}"/>
              </a:ext>
            </a:extLst>
          </p:cNvPr>
          <p:cNvSpPr txBox="1"/>
          <p:nvPr/>
        </p:nvSpPr>
        <p:spPr>
          <a:xfrm>
            <a:off x="1219200" y="1821302"/>
            <a:ext cx="16276662" cy="4524315"/>
          </a:xfrm>
          <a:prstGeom prst="rect">
            <a:avLst/>
          </a:prstGeom>
          <a:noFill/>
        </p:spPr>
        <p:txBody>
          <a:bodyPr wrap="square">
            <a:spAutoFit/>
          </a:bodyPr>
          <a:lstStyle/>
          <a:p>
            <a:pPr marL="514350" indent="-514350" algn="l">
              <a:buFont typeface="+mj-lt"/>
              <a:buAutoNum type="arabicParenR"/>
            </a:pPr>
            <a:r>
              <a:rPr lang="fr-FR" sz="3200" b="1" i="0" dirty="0">
                <a:solidFill>
                  <a:srgbClr val="002060"/>
                </a:solidFill>
                <a:effectLst/>
              </a:rPr>
              <a:t>Sens de transmission :</a:t>
            </a:r>
            <a:endParaRPr lang="fr-FR" sz="3200" b="0" i="0" dirty="0">
              <a:solidFill>
                <a:srgbClr val="002060"/>
              </a:solidFill>
              <a:effectLst/>
            </a:endParaRPr>
          </a:p>
          <a:p>
            <a:pPr marL="1371600" lvl="2" indent="-457200">
              <a:buFont typeface="Arial" panose="020B0604020202020204" pitchFamily="34" charset="0"/>
              <a:buChar char="•"/>
            </a:pPr>
            <a:r>
              <a:rPr lang="fr-FR" sz="3200" b="1" i="0" dirty="0">
                <a:solidFill>
                  <a:srgbClr val="002060"/>
                </a:solidFill>
                <a:effectLst/>
              </a:rPr>
              <a:t>Voies sensitives (Afférentes) :</a:t>
            </a:r>
            <a:r>
              <a:rPr lang="fr-FR" sz="3200" b="0" i="0" dirty="0">
                <a:effectLst/>
              </a:rPr>
              <a:t> L'influx part des récepteurs périphériques (ex: barorécepteurs) vers les centres nerveux bulbaires.</a:t>
            </a:r>
          </a:p>
          <a:p>
            <a:pPr marL="1371600" lvl="2" indent="-457200">
              <a:buFont typeface="Arial" panose="020B0604020202020204" pitchFamily="34" charset="0"/>
              <a:buChar char="•"/>
            </a:pPr>
            <a:r>
              <a:rPr lang="fr-FR" sz="3200" b="1" i="0" dirty="0">
                <a:solidFill>
                  <a:srgbClr val="002060"/>
                </a:solidFill>
                <a:effectLst/>
              </a:rPr>
              <a:t>Voies motrices ou modératrices (Efférentes) :</a:t>
            </a:r>
            <a:r>
              <a:rPr lang="fr-FR" sz="3200" b="0" i="0" dirty="0">
                <a:solidFill>
                  <a:srgbClr val="002060"/>
                </a:solidFill>
                <a:effectLst/>
              </a:rPr>
              <a:t> </a:t>
            </a:r>
            <a:r>
              <a:rPr lang="fr-FR" sz="3200" b="0" i="0" dirty="0">
                <a:effectLst/>
              </a:rPr>
              <a:t>L'influx part des centres nerveux vers les organes effecteurs (ex: cœur).</a:t>
            </a:r>
          </a:p>
          <a:p>
            <a:pPr marL="514350" indent="-514350" algn="l">
              <a:buFont typeface="+mj-lt"/>
              <a:buAutoNum type="arabicParenR"/>
            </a:pPr>
            <a:r>
              <a:rPr lang="fr-FR" sz="3200" b="1" i="0" dirty="0">
                <a:solidFill>
                  <a:srgbClr val="002060"/>
                </a:solidFill>
                <a:effectLst/>
              </a:rPr>
              <a:t>Codage de l'information :</a:t>
            </a:r>
            <a:r>
              <a:rPr lang="fr-FR" sz="3200" b="0" i="0" dirty="0">
                <a:effectLst/>
              </a:rPr>
              <a:t> L'intensité du message nerveux n'est pas codée par l'amplitude du potentiel d'action (qui reste constante), mais par la fréquence des potentiels d'action. Par exemple, une hypertension artérielle plus forte entraîne une augmentation de la fréquence des influx dans les nerfs de Hering et de Cyon.</a:t>
            </a:r>
          </a:p>
        </p:txBody>
      </p:sp>
      <p:pic>
        <p:nvPicPr>
          <p:cNvPr id="5" name="Image 4">
            <a:extLst>
              <a:ext uri="{FF2B5EF4-FFF2-40B4-BE49-F238E27FC236}">
                <a16:creationId xmlns:a16="http://schemas.microsoft.com/office/drawing/2014/main" id="{CCDC0B6B-0D82-C673-E2D0-FFE7B0E30EA1}"/>
              </a:ext>
            </a:extLst>
          </p:cNvPr>
          <p:cNvPicPr>
            <a:picLocks noChangeAspect="1"/>
          </p:cNvPicPr>
          <p:nvPr/>
        </p:nvPicPr>
        <p:blipFill>
          <a:blip r:embed="rId2"/>
          <a:stretch>
            <a:fillRect/>
          </a:stretch>
        </p:blipFill>
        <p:spPr>
          <a:xfrm>
            <a:off x="739369" y="6345617"/>
            <a:ext cx="16956518" cy="3522283"/>
          </a:xfrm>
          <a:prstGeom prst="rect">
            <a:avLst/>
          </a:prstGeom>
          <a:ln>
            <a:noFill/>
          </a:ln>
          <a:effectLst>
            <a:softEdge rad="112500"/>
          </a:effectLst>
        </p:spPr>
      </p:pic>
    </p:spTree>
    <p:extLst>
      <p:ext uri="{BB962C8B-B14F-4D97-AF65-F5344CB8AC3E}">
        <p14:creationId xmlns:p14="http://schemas.microsoft.com/office/powerpoint/2010/main" val="235436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2DBDC-F3AC-6730-83E5-2D34670F8E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6AAC11F-89CE-BF83-FE1E-A367019CA75B}"/>
              </a:ext>
            </a:extLst>
          </p:cNvPr>
          <p:cNvSpPr/>
          <p:nvPr/>
        </p:nvSpPr>
        <p:spPr>
          <a:xfrm rot="-4967294">
            <a:off x="3523082" y="6387744"/>
            <a:ext cx="5404519" cy="10214726"/>
          </a:xfrm>
          <a:custGeom>
            <a:avLst/>
            <a:gdLst/>
            <a:ahLst/>
            <a:cxnLst/>
            <a:rect l="l" t="t" r="r" b="b"/>
            <a:pathLst>
              <a:path w="5404519" h="10214726">
                <a:moveTo>
                  <a:pt x="0" y="0"/>
                </a:moveTo>
                <a:lnTo>
                  <a:pt x="5404519" y="0"/>
                </a:lnTo>
                <a:lnTo>
                  <a:pt x="5404519" y="10214726"/>
                </a:lnTo>
                <a:lnTo>
                  <a:pt x="0" y="10214726"/>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grpSp>
        <p:nvGrpSpPr>
          <p:cNvPr id="3" name="Group 3">
            <a:extLst>
              <a:ext uri="{FF2B5EF4-FFF2-40B4-BE49-F238E27FC236}">
                <a16:creationId xmlns:a16="http://schemas.microsoft.com/office/drawing/2014/main" id="{C8181324-0B98-9D82-2B22-F593D9BFD132}"/>
              </a:ext>
            </a:extLst>
          </p:cNvPr>
          <p:cNvGrpSpPr/>
          <p:nvPr/>
        </p:nvGrpSpPr>
        <p:grpSpPr>
          <a:xfrm>
            <a:off x="11732670" y="4894350"/>
            <a:ext cx="7847157" cy="7847157"/>
            <a:chOff x="0" y="0"/>
            <a:chExt cx="812800" cy="812800"/>
          </a:xfrm>
        </p:grpSpPr>
        <p:sp>
          <p:nvSpPr>
            <p:cNvPr id="4" name="Freeform 4">
              <a:extLst>
                <a:ext uri="{FF2B5EF4-FFF2-40B4-BE49-F238E27FC236}">
                  <a16:creationId xmlns:a16="http://schemas.microsoft.com/office/drawing/2014/main" id="{B137561A-B849-563D-C469-A6214786068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a:ln cap="sq">
              <a:noFill/>
              <a:prstDash val="solid"/>
              <a:miter/>
            </a:ln>
          </p:spPr>
        </p:sp>
        <p:sp>
          <p:nvSpPr>
            <p:cNvPr id="5" name="TextBox 5">
              <a:extLst>
                <a:ext uri="{FF2B5EF4-FFF2-40B4-BE49-F238E27FC236}">
                  <a16:creationId xmlns:a16="http://schemas.microsoft.com/office/drawing/2014/main" id="{CF8715B5-C28F-1F73-779D-E3FAF4B42683}"/>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CBFB887F-64BC-B965-1D8E-FDD67AB48DB3}"/>
              </a:ext>
            </a:extLst>
          </p:cNvPr>
          <p:cNvGrpSpPr/>
          <p:nvPr/>
        </p:nvGrpSpPr>
        <p:grpSpPr>
          <a:xfrm>
            <a:off x="11732670" y="-1711891"/>
            <a:ext cx="8704892" cy="8704892"/>
            <a:chOff x="0" y="0"/>
            <a:chExt cx="812800" cy="812800"/>
          </a:xfrm>
          <a:blipFill dpi="0" rotWithShape="1">
            <a:blip r:embed="rId4">
              <a:extLst>
                <a:ext uri="{28A0092B-C50C-407E-A947-70E740481C1C}">
                  <a14:useLocalDpi xmlns:a14="http://schemas.microsoft.com/office/drawing/2010/main" val="0"/>
                </a:ext>
              </a:extLst>
            </a:blip>
            <a:srcRect/>
            <a:stretch>
              <a:fillRect/>
            </a:stretch>
          </a:blipFill>
        </p:grpSpPr>
        <p:sp>
          <p:nvSpPr>
            <p:cNvPr id="7" name="Freeform 7">
              <a:extLst>
                <a:ext uri="{FF2B5EF4-FFF2-40B4-BE49-F238E27FC236}">
                  <a16:creationId xmlns:a16="http://schemas.microsoft.com/office/drawing/2014/main" id="{E5A9AA21-9413-6D26-C880-38723E11489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8" name="Group 8">
            <a:extLst>
              <a:ext uri="{FF2B5EF4-FFF2-40B4-BE49-F238E27FC236}">
                <a16:creationId xmlns:a16="http://schemas.microsoft.com/office/drawing/2014/main" id="{60D7A29F-0787-4D0D-65BC-8096E15133A1}"/>
              </a:ext>
            </a:extLst>
          </p:cNvPr>
          <p:cNvGrpSpPr/>
          <p:nvPr/>
        </p:nvGrpSpPr>
        <p:grpSpPr>
          <a:xfrm>
            <a:off x="8876301" y="2534781"/>
            <a:ext cx="5217437" cy="5217437"/>
            <a:chOff x="0" y="0"/>
            <a:chExt cx="812800" cy="812800"/>
          </a:xfrm>
        </p:grpSpPr>
        <p:sp>
          <p:nvSpPr>
            <p:cNvPr id="9" name="Freeform 9">
              <a:extLst>
                <a:ext uri="{FF2B5EF4-FFF2-40B4-BE49-F238E27FC236}">
                  <a16:creationId xmlns:a16="http://schemas.microsoft.com/office/drawing/2014/main" id="{F1D78CD6-929D-F407-8FB1-1F40D1F2576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 name="TextBox 10">
              <a:extLst>
                <a:ext uri="{FF2B5EF4-FFF2-40B4-BE49-F238E27FC236}">
                  <a16:creationId xmlns:a16="http://schemas.microsoft.com/office/drawing/2014/main" id="{000C54E0-C026-54A4-EE42-B4CD6F0DCA59}"/>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1" name="Group 11">
            <a:extLst>
              <a:ext uri="{FF2B5EF4-FFF2-40B4-BE49-F238E27FC236}">
                <a16:creationId xmlns:a16="http://schemas.microsoft.com/office/drawing/2014/main" id="{7CD004C6-7E31-B291-50C0-2ABFD4A2F48D}"/>
              </a:ext>
            </a:extLst>
          </p:cNvPr>
          <p:cNvGrpSpPr/>
          <p:nvPr/>
        </p:nvGrpSpPr>
        <p:grpSpPr>
          <a:xfrm>
            <a:off x="9181743" y="2840223"/>
            <a:ext cx="4606554" cy="4606554"/>
            <a:chOff x="0" y="0"/>
            <a:chExt cx="812800" cy="812800"/>
          </a:xfrm>
          <a:blipFill dpi="0" rotWithShape="1">
            <a:blip r:embed="rId5">
              <a:extLst>
                <a:ext uri="{28A0092B-C50C-407E-A947-70E740481C1C}">
                  <a14:useLocalDpi xmlns:a14="http://schemas.microsoft.com/office/drawing/2010/main" val="0"/>
                </a:ext>
              </a:extLst>
            </a:blip>
            <a:srcRect/>
            <a:stretch>
              <a:fillRect/>
            </a:stretch>
          </a:blipFill>
        </p:grpSpPr>
        <p:sp>
          <p:nvSpPr>
            <p:cNvPr id="12" name="Freeform 12">
              <a:extLst>
                <a:ext uri="{FF2B5EF4-FFF2-40B4-BE49-F238E27FC236}">
                  <a16:creationId xmlns:a16="http://schemas.microsoft.com/office/drawing/2014/main" id="{2D6B65E2-D2D9-AFCC-2CD1-1EDD5976A9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3" name="Group 13">
            <a:extLst>
              <a:ext uri="{FF2B5EF4-FFF2-40B4-BE49-F238E27FC236}">
                <a16:creationId xmlns:a16="http://schemas.microsoft.com/office/drawing/2014/main" id="{54477579-3200-3D38-D8F6-0A23DE0555C9}"/>
              </a:ext>
            </a:extLst>
          </p:cNvPr>
          <p:cNvGrpSpPr/>
          <p:nvPr/>
        </p:nvGrpSpPr>
        <p:grpSpPr>
          <a:xfrm>
            <a:off x="14533685" y="5734117"/>
            <a:ext cx="2988562" cy="2988562"/>
            <a:chOff x="0" y="0"/>
            <a:chExt cx="812800" cy="812800"/>
          </a:xfrm>
        </p:grpSpPr>
        <p:sp>
          <p:nvSpPr>
            <p:cNvPr id="14" name="Freeform 14">
              <a:extLst>
                <a:ext uri="{FF2B5EF4-FFF2-40B4-BE49-F238E27FC236}">
                  <a16:creationId xmlns:a16="http://schemas.microsoft.com/office/drawing/2014/main" id="{829DE148-BBDE-A2ED-479A-7E87AE49E4E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15" name="TextBox 15">
              <a:extLst>
                <a:ext uri="{FF2B5EF4-FFF2-40B4-BE49-F238E27FC236}">
                  <a16:creationId xmlns:a16="http://schemas.microsoft.com/office/drawing/2014/main" id="{BFA4AA75-6A3B-C05A-C5A9-324C872E4557}"/>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6" name="Group 16">
            <a:extLst>
              <a:ext uri="{FF2B5EF4-FFF2-40B4-BE49-F238E27FC236}">
                <a16:creationId xmlns:a16="http://schemas.microsoft.com/office/drawing/2014/main" id="{F92F84F1-81FB-17FF-A925-D21C31ED3282}"/>
              </a:ext>
            </a:extLst>
          </p:cNvPr>
          <p:cNvGrpSpPr/>
          <p:nvPr/>
        </p:nvGrpSpPr>
        <p:grpSpPr>
          <a:xfrm>
            <a:off x="14743438" y="5943869"/>
            <a:ext cx="2569056" cy="2569056"/>
            <a:chOff x="0" y="0"/>
            <a:chExt cx="812800" cy="812800"/>
          </a:xfrm>
          <a:blipFill dpi="0" rotWithShape="1">
            <a:blip r:embed="rId6">
              <a:extLst>
                <a:ext uri="{28A0092B-C50C-407E-A947-70E740481C1C}">
                  <a14:useLocalDpi xmlns:a14="http://schemas.microsoft.com/office/drawing/2010/main" val="0"/>
                </a:ext>
              </a:extLst>
            </a:blip>
            <a:srcRect/>
            <a:stretch>
              <a:fillRect/>
            </a:stretch>
          </a:blipFill>
        </p:grpSpPr>
        <p:sp>
          <p:nvSpPr>
            <p:cNvPr id="17" name="Freeform 17">
              <a:extLst>
                <a:ext uri="{FF2B5EF4-FFF2-40B4-BE49-F238E27FC236}">
                  <a16:creationId xmlns:a16="http://schemas.microsoft.com/office/drawing/2014/main" id="{410AD22A-2466-26C2-0F85-F9070A281B9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8" name="Group 18">
            <a:extLst>
              <a:ext uri="{FF2B5EF4-FFF2-40B4-BE49-F238E27FC236}">
                <a16:creationId xmlns:a16="http://schemas.microsoft.com/office/drawing/2014/main" id="{CA6D99BB-4F6D-2E9E-413E-B765F3B71238}"/>
              </a:ext>
            </a:extLst>
          </p:cNvPr>
          <p:cNvGrpSpPr/>
          <p:nvPr/>
        </p:nvGrpSpPr>
        <p:grpSpPr>
          <a:xfrm>
            <a:off x="574633" y="6403573"/>
            <a:ext cx="300229" cy="300229"/>
            <a:chOff x="0" y="0"/>
            <a:chExt cx="812800" cy="812800"/>
          </a:xfrm>
        </p:grpSpPr>
        <p:sp>
          <p:nvSpPr>
            <p:cNvPr id="19" name="Freeform 19">
              <a:extLst>
                <a:ext uri="{FF2B5EF4-FFF2-40B4-BE49-F238E27FC236}">
                  <a16:creationId xmlns:a16="http://schemas.microsoft.com/office/drawing/2014/main" id="{370A8CAE-7E05-58CE-DF33-4BAA86484E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0" name="TextBox 20">
              <a:extLst>
                <a:ext uri="{FF2B5EF4-FFF2-40B4-BE49-F238E27FC236}">
                  <a16:creationId xmlns:a16="http://schemas.microsoft.com/office/drawing/2014/main" id="{9DB0AF9F-9DFA-A4A7-16C7-055F756F7815}"/>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a:extLst>
              <a:ext uri="{FF2B5EF4-FFF2-40B4-BE49-F238E27FC236}">
                <a16:creationId xmlns:a16="http://schemas.microsoft.com/office/drawing/2014/main" id="{FC35E016-0CA5-DDA0-2FDB-06073AF391FF}"/>
              </a:ext>
            </a:extLst>
          </p:cNvPr>
          <p:cNvSpPr/>
          <p:nvPr/>
        </p:nvSpPr>
        <p:spPr>
          <a:xfrm rot="-823344">
            <a:off x="7974483" y="2593214"/>
            <a:ext cx="920651" cy="920651"/>
          </a:xfrm>
          <a:custGeom>
            <a:avLst/>
            <a:gdLst/>
            <a:ahLst/>
            <a:cxnLst/>
            <a:rect l="l" t="t" r="r" b="b"/>
            <a:pathLst>
              <a:path w="920651" h="920651">
                <a:moveTo>
                  <a:pt x="0" y="0"/>
                </a:moveTo>
                <a:lnTo>
                  <a:pt x="920651" y="0"/>
                </a:lnTo>
                <a:lnTo>
                  <a:pt x="920651" y="920650"/>
                </a:lnTo>
                <a:lnTo>
                  <a:pt x="0" y="9206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2" name="Freeform 22">
            <a:extLst>
              <a:ext uri="{FF2B5EF4-FFF2-40B4-BE49-F238E27FC236}">
                <a16:creationId xmlns:a16="http://schemas.microsoft.com/office/drawing/2014/main" id="{2FC3151C-232E-4292-7283-E000CDBC4F2F}"/>
              </a:ext>
            </a:extLst>
          </p:cNvPr>
          <p:cNvSpPr/>
          <p:nvPr/>
        </p:nvSpPr>
        <p:spPr>
          <a:xfrm rot="-823344">
            <a:off x="7780582" y="2913150"/>
            <a:ext cx="920651" cy="920651"/>
          </a:xfrm>
          <a:custGeom>
            <a:avLst/>
            <a:gdLst/>
            <a:ahLst/>
            <a:cxnLst/>
            <a:rect l="l" t="t" r="r" b="b"/>
            <a:pathLst>
              <a:path w="920651" h="920651">
                <a:moveTo>
                  <a:pt x="0" y="0"/>
                </a:moveTo>
                <a:lnTo>
                  <a:pt x="920651" y="0"/>
                </a:lnTo>
                <a:lnTo>
                  <a:pt x="920651" y="920651"/>
                </a:lnTo>
                <a:lnTo>
                  <a:pt x="0" y="9206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23" name="Group 23">
            <a:extLst>
              <a:ext uri="{FF2B5EF4-FFF2-40B4-BE49-F238E27FC236}">
                <a16:creationId xmlns:a16="http://schemas.microsoft.com/office/drawing/2014/main" id="{8288002C-9F94-B3AB-2FEA-7240E23FB10A}"/>
              </a:ext>
            </a:extLst>
          </p:cNvPr>
          <p:cNvGrpSpPr/>
          <p:nvPr/>
        </p:nvGrpSpPr>
        <p:grpSpPr>
          <a:xfrm>
            <a:off x="8423583" y="8038569"/>
            <a:ext cx="474357" cy="474357"/>
            <a:chOff x="0" y="0"/>
            <a:chExt cx="812800" cy="812800"/>
          </a:xfrm>
        </p:grpSpPr>
        <p:sp>
          <p:nvSpPr>
            <p:cNvPr id="24" name="Freeform 24">
              <a:extLst>
                <a:ext uri="{FF2B5EF4-FFF2-40B4-BE49-F238E27FC236}">
                  <a16:creationId xmlns:a16="http://schemas.microsoft.com/office/drawing/2014/main" id="{324BA91C-8C9E-0590-1811-5E6A37FDCD5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5" name="TextBox 25">
              <a:extLst>
                <a:ext uri="{FF2B5EF4-FFF2-40B4-BE49-F238E27FC236}">
                  <a16:creationId xmlns:a16="http://schemas.microsoft.com/office/drawing/2014/main" id="{95A9DCDD-420D-7AF4-8A82-DC8254D55231}"/>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a:extLst>
              <a:ext uri="{FF2B5EF4-FFF2-40B4-BE49-F238E27FC236}">
                <a16:creationId xmlns:a16="http://schemas.microsoft.com/office/drawing/2014/main" id="{DF582CA8-A355-EBA0-59FF-CF95B6FB0B27}"/>
              </a:ext>
            </a:extLst>
          </p:cNvPr>
          <p:cNvSpPr/>
          <p:nvPr/>
        </p:nvSpPr>
        <p:spPr>
          <a:xfrm>
            <a:off x="852735" y="719851"/>
            <a:ext cx="358463" cy="235643"/>
          </a:xfrm>
          <a:custGeom>
            <a:avLst/>
            <a:gdLst/>
            <a:ahLst/>
            <a:cxnLst/>
            <a:rect l="l" t="t" r="r" b="b"/>
            <a:pathLst>
              <a:path w="358463" h="235643">
                <a:moveTo>
                  <a:pt x="0" y="0"/>
                </a:moveTo>
                <a:lnTo>
                  <a:pt x="358463" y="0"/>
                </a:lnTo>
                <a:lnTo>
                  <a:pt x="358463" y="235643"/>
                </a:lnTo>
                <a:lnTo>
                  <a:pt x="0" y="2356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28" name="Group 28">
            <a:extLst>
              <a:ext uri="{FF2B5EF4-FFF2-40B4-BE49-F238E27FC236}">
                <a16:creationId xmlns:a16="http://schemas.microsoft.com/office/drawing/2014/main" id="{AA3DA3D5-49FB-4E9F-6066-FA5C17179722}"/>
              </a:ext>
            </a:extLst>
          </p:cNvPr>
          <p:cNvGrpSpPr/>
          <p:nvPr/>
        </p:nvGrpSpPr>
        <p:grpSpPr>
          <a:xfrm>
            <a:off x="2036025" y="872188"/>
            <a:ext cx="39377" cy="39377"/>
            <a:chOff x="0" y="0"/>
            <a:chExt cx="812800" cy="812800"/>
          </a:xfrm>
        </p:grpSpPr>
        <p:sp>
          <p:nvSpPr>
            <p:cNvPr id="29" name="Freeform 29">
              <a:extLst>
                <a:ext uri="{FF2B5EF4-FFF2-40B4-BE49-F238E27FC236}">
                  <a16:creationId xmlns:a16="http://schemas.microsoft.com/office/drawing/2014/main" id="{9AA312EA-83B3-A5B2-0880-BB872B540B4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p:spPr>
        </p:sp>
        <p:sp>
          <p:nvSpPr>
            <p:cNvPr id="30" name="TextBox 30">
              <a:extLst>
                <a:ext uri="{FF2B5EF4-FFF2-40B4-BE49-F238E27FC236}">
                  <a16:creationId xmlns:a16="http://schemas.microsoft.com/office/drawing/2014/main" id="{C85F0569-3BE1-939E-2B25-20A28B043396}"/>
                </a:ext>
              </a:extLst>
            </p:cNvPr>
            <p:cNvSpPr txBox="1"/>
            <p:nvPr/>
          </p:nvSpPr>
          <p:spPr>
            <a:xfrm>
              <a:off x="76200" y="38100"/>
              <a:ext cx="660400" cy="698500"/>
            </a:xfrm>
            <a:prstGeom prst="rect">
              <a:avLst/>
            </a:prstGeom>
          </p:spPr>
          <p:txBody>
            <a:bodyPr lIns="74078" tIns="74078" rIns="74078" bIns="74078" rtlCol="0" anchor="ctr"/>
            <a:lstStyle/>
            <a:p>
              <a:pPr algn="ctr">
                <a:lnSpc>
                  <a:spcPts val="2659"/>
                </a:lnSpc>
              </a:pPr>
              <a:endParaRPr/>
            </a:p>
          </p:txBody>
        </p:sp>
      </p:grpSp>
      <p:sp>
        <p:nvSpPr>
          <p:cNvPr id="31" name="Freeform 31">
            <a:extLst>
              <a:ext uri="{FF2B5EF4-FFF2-40B4-BE49-F238E27FC236}">
                <a16:creationId xmlns:a16="http://schemas.microsoft.com/office/drawing/2014/main" id="{9156C2AC-AB2D-FC09-BF53-61D5692D8E6E}"/>
              </a:ext>
            </a:extLst>
          </p:cNvPr>
          <p:cNvSpPr/>
          <p:nvPr/>
        </p:nvSpPr>
        <p:spPr>
          <a:xfrm>
            <a:off x="16997119" y="693219"/>
            <a:ext cx="433631" cy="288907"/>
          </a:xfrm>
          <a:custGeom>
            <a:avLst/>
            <a:gdLst/>
            <a:ahLst/>
            <a:cxnLst/>
            <a:rect l="l" t="t" r="r" b="b"/>
            <a:pathLst>
              <a:path w="433631" h="288907">
                <a:moveTo>
                  <a:pt x="0" y="0"/>
                </a:moveTo>
                <a:lnTo>
                  <a:pt x="433631" y="0"/>
                </a:lnTo>
                <a:lnTo>
                  <a:pt x="433631" y="288906"/>
                </a:lnTo>
                <a:lnTo>
                  <a:pt x="0" y="2889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4" name="TextBox 32">
            <a:extLst>
              <a:ext uri="{FF2B5EF4-FFF2-40B4-BE49-F238E27FC236}">
                <a16:creationId xmlns:a16="http://schemas.microsoft.com/office/drawing/2014/main" id="{2646DF60-DDE4-4577-2D6E-04771E6B78DC}"/>
              </a:ext>
            </a:extLst>
          </p:cNvPr>
          <p:cNvSpPr txBox="1"/>
          <p:nvPr/>
        </p:nvSpPr>
        <p:spPr>
          <a:xfrm>
            <a:off x="819150" y="3663355"/>
            <a:ext cx="8362594" cy="718145"/>
          </a:xfrm>
          <a:prstGeom prst="rect">
            <a:avLst/>
          </a:prstGeom>
        </p:spPr>
        <p:txBody>
          <a:bodyPr wrap="square" lIns="0" tIns="0" rIns="0" bIns="0" rtlCol="0" anchor="t">
            <a:spAutoFit/>
          </a:bodyPr>
          <a:lstStyle/>
          <a:p>
            <a:pPr algn="ctr">
              <a:lnSpc>
                <a:spcPts val="5567"/>
              </a:lnSpc>
            </a:pPr>
            <a:r>
              <a:rPr lang="fr-FR" sz="4800" b="1" spc="-67" noProof="0" dirty="0">
                <a:solidFill>
                  <a:srgbClr val="FFC000"/>
                </a:solidFill>
                <a:effectLst>
                  <a:outerShdw blurRad="38100" dist="38100" dir="2700000" algn="tl">
                    <a:srgbClr val="000000">
                      <a:alpha val="43137"/>
                    </a:srgbClr>
                  </a:outerShdw>
                </a:effectLst>
                <a:latin typeface="Times New Roman" panose="02020603050405020304" pitchFamily="18" charset="0"/>
                <a:ea typeface="Poppins Semi-Bold"/>
                <a:cs typeface="Times New Roman" panose="02020603050405020304" pitchFamily="18" charset="0"/>
                <a:sym typeface="Poppins Semi-Bold"/>
              </a:rPr>
              <a:t>II : </a:t>
            </a:r>
            <a:r>
              <a:rPr lang="fr-FR" sz="4800" b="1" spc="-67" noProof="0" dirty="0">
                <a:solidFill>
                  <a:srgbClr val="002060"/>
                </a:solidFill>
                <a:latin typeface="Times New Roman" panose="02020603050405020304" pitchFamily="18" charset="0"/>
                <a:ea typeface="Poppins Semi-Bold"/>
                <a:cs typeface="Times New Roman" panose="02020603050405020304" pitchFamily="18" charset="0"/>
                <a:sym typeface="Poppins Semi-Bold"/>
              </a:rPr>
              <a:t>La communication nerveuse </a:t>
            </a:r>
          </a:p>
        </p:txBody>
      </p:sp>
    </p:spTree>
    <p:extLst>
      <p:ext uri="{BB962C8B-B14F-4D97-AF65-F5344CB8AC3E}">
        <p14:creationId xmlns:p14="http://schemas.microsoft.com/office/powerpoint/2010/main" val="950752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stretch>
            <a:fillRect/>
          </a:stretch>
        </p:blipFill>
        <p:spPr>
          <a:xfrm>
            <a:off x="2286001" y="257175"/>
            <a:ext cx="13711016" cy="10287000"/>
          </a:xfrm>
          <a:prstGeom prst="rect">
            <a:avLst/>
          </a:prstGeom>
        </p:spPr>
      </p:pic>
      <p:sp>
        <p:nvSpPr>
          <p:cNvPr id="4" name="Rectangle 3"/>
          <p:cNvSpPr/>
          <p:nvPr/>
        </p:nvSpPr>
        <p:spPr>
          <a:xfrm>
            <a:off x="2286001" y="1501892"/>
            <a:ext cx="3583511" cy="97512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dirty="0">
                <a:solidFill>
                  <a:srgbClr val="FF0000"/>
                </a:solidFill>
              </a:rPr>
              <a:t>Rappel </a:t>
            </a:r>
          </a:p>
        </p:txBody>
      </p:sp>
    </p:spTree>
    <p:extLst>
      <p:ext uri="{BB962C8B-B14F-4D97-AF65-F5344CB8AC3E}">
        <p14:creationId xmlns:p14="http://schemas.microsoft.com/office/powerpoint/2010/main" val="1948641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t="5404" b="5404"/>
          <a:stretch>
            <a:fillRect/>
          </a:stretch>
        </p:blipFill>
        <p:spPr>
          <a:xfrm>
            <a:off x="2286001" y="0"/>
            <a:ext cx="13715999" cy="10287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27728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8" name="Content Placeholder 17"/>
          <p:cNvPicPr>
            <a:picLocks noGrp="1" noChangeAspect="1"/>
          </p:cNvPicPr>
          <p:nvPr>
            <p:ph idx="1"/>
          </p:nvPr>
        </p:nvPicPr>
        <p:blipFill>
          <a:blip r:embed="rId2"/>
          <a:srcRect l="-18585" r="-18585"/>
          <a:stretch>
            <a:fillRect/>
          </a:stretch>
        </p:blipFill>
        <p:spPr>
          <a:xfrm>
            <a:off x="-381926" y="0"/>
            <a:ext cx="18972492" cy="10287000"/>
          </a:xfrm>
        </p:spPr>
      </p:pic>
    </p:spTree>
    <p:extLst>
      <p:ext uri="{BB962C8B-B14F-4D97-AF65-F5344CB8AC3E}">
        <p14:creationId xmlns:p14="http://schemas.microsoft.com/office/powerpoint/2010/main" val="366910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idx="1"/>
          </p:nvPr>
        </p:nvPicPr>
        <p:blipFill>
          <a:blip r:embed="rId2"/>
          <a:srcRect l="-17621" r="-17621"/>
          <a:stretch>
            <a:fillRect/>
          </a:stretch>
        </p:blipFill>
        <p:spPr>
          <a:xfrm>
            <a:off x="-262362" y="-1"/>
            <a:ext cx="18638316" cy="10287002"/>
          </a:xfrm>
        </p:spPr>
      </p:pic>
    </p:spTree>
    <p:extLst>
      <p:ext uri="{BB962C8B-B14F-4D97-AF65-F5344CB8AC3E}">
        <p14:creationId xmlns:p14="http://schemas.microsoft.com/office/powerpoint/2010/main" val="340294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idx="1"/>
          </p:nvPr>
        </p:nvPicPr>
        <p:blipFill>
          <a:blip r:embed="rId2"/>
          <a:srcRect l="-15791" r="-15791"/>
          <a:stretch>
            <a:fillRect/>
          </a:stretch>
        </p:blipFill>
        <p:spPr>
          <a:xfrm>
            <a:off x="582858" y="-1"/>
            <a:ext cx="17591424" cy="10287002"/>
          </a:xfrm>
        </p:spPr>
      </p:pic>
    </p:spTree>
    <p:extLst>
      <p:ext uri="{BB962C8B-B14F-4D97-AF65-F5344CB8AC3E}">
        <p14:creationId xmlns:p14="http://schemas.microsoft.com/office/powerpoint/2010/main" val="261462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17868" r="-17868"/>
          <a:stretch>
            <a:fillRect/>
          </a:stretch>
        </p:blipFill>
        <p:spPr>
          <a:xfrm>
            <a:off x="-145759" y="-1"/>
            <a:ext cx="18131315" cy="9971525"/>
          </a:xfrm>
        </p:spPr>
      </p:pic>
    </p:spTree>
    <p:extLst>
      <p:ext uri="{BB962C8B-B14F-4D97-AF65-F5344CB8AC3E}">
        <p14:creationId xmlns:p14="http://schemas.microsoft.com/office/powerpoint/2010/main" val="2709934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8591" r="-8591"/>
          <a:stretch>
            <a:fillRect/>
          </a:stretch>
        </p:blipFill>
        <p:spPr>
          <a:xfrm>
            <a:off x="1920239" y="411956"/>
            <a:ext cx="14081762" cy="11885432"/>
          </a:xfrm>
        </p:spPr>
      </p:pic>
    </p:spTree>
    <p:extLst>
      <p:ext uri="{BB962C8B-B14F-4D97-AF65-F5344CB8AC3E}">
        <p14:creationId xmlns:p14="http://schemas.microsoft.com/office/powerpoint/2010/main" val="625895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 y="2628900"/>
            <a:ext cx="17449800" cy="4305300"/>
          </a:xfrm>
        </p:spPr>
        <p:txBody>
          <a:bodyPr>
            <a:normAutofit/>
          </a:bodyPr>
          <a:lstStyle/>
          <a:p>
            <a:pPr marL="0" indent="0" algn="just">
              <a:buNone/>
            </a:pPr>
            <a:r>
              <a:rPr lang="en-US" dirty="0"/>
              <a:t>La communication </a:t>
            </a:r>
            <a:r>
              <a:rPr lang="en-US" dirty="0" err="1"/>
              <a:t>nerveuse</a:t>
            </a:r>
            <a:r>
              <a:rPr lang="en-US" dirty="0"/>
              <a:t> </a:t>
            </a:r>
            <a:r>
              <a:rPr lang="en-US" dirty="0" err="1"/>
              <a:t>est</a:t>
            </a:r>
            <a:r>
              <a:rPr lang="en-US" dirty="0"/>
              <a:t> </a:t>
            </a:r>
            <a:r>
              <a:rPr lang="en-US" dirty="0" err="1"/>
              <a:t>une</a:t>
            </a:r>
            <a:r>
              <a:rPr lang="en-US" dirty="0"/>
              <a:t> communication entre les </a:t>
            </a:r>
            <a:r>
              <a:rPr lang="en-US" dirty="0" err="1"/>
              <a:t>différents</a:t>
            </a:r>
            <a:r>
              <a:rPr lang="en-US" dirty="0"/>
              <a:t> </a:t>
            </a:r>
            <a:r>
              <a:rPr lang="en-US" dirty="0" err="1"/>
              <a:t>organes</a:t>
            </a:r>
            <a:r>
              <a:rPr lang="en-US" dirty="0"/>
              <a:t> du corps et les </a:t>
            </a:r>
            <a:r>
              <a:rPr lang="en-US" dirty="0" err="1"/>
              <a:t>différents</a:t>
            </a:r>
            <a:r>
              <a:rPr lang="en-US" dirty="0"/>
              <a:t> </a:t>
            </a:r>
            <a:r>
              <a:rPr lang="en-US" dirty="0" err="1"/>
              <a:t>centres</a:t>
            </a:r>
            <a:r>
              <a:rPr lang="en-US" dirty="0"/>
              <a:t> </a:t>
            </a:r>
            <a:r>
              <a:rPr lang="en-US" dirty="0" err="1"/>
              <a:t>nerveux</a:t>
            </a:r>
            <a:r>
              <a:rPr lang="en-US" dirty="0"/>
              <a:t>, pour </a:t>
            </a:r>
            <a:r>
              <a:rPr lang="en-US" dirty="0" err="1"/>
              <a:t>permettre</a:t>
            </a:r>
            <a:r>
              <a:rPr lang="en-US" dirty="0"/>
              <a:t> la </a:t>
            </a:r>
            <a:r>
              <a:rPr lang="en-US" dirty="0" err="1"/>
              <a:t>sensibilité</a:t>
            </a:r>
            <a:r>
              <a:rPr lang="en-US" dirty="0"/>
              <a:t> </a:t>
            </a:r>
            <a:r>
              <a:rPr lang="en-US" dirty="0" err="1"/>
              <a:t>consciente</a:t>
            </a:r>
            <a:r>
              <a:rPr lang="en-US" dirty="0"/>
              <a:t>, la </a:t>
            </a:r>
            <a:r>
              <a:rPr lang="en-US" dirty="0" err="1"/>
              <a:t>motricité</a:t>
            </a:r>
            <a:r>
              <a:rPr lang="en-US" dirty="0"/>
              <a:t> </a:t>
            </a:r>
            <a:r>
              <a:rPr lang="en-US" dirty="0" err="1"/>
              <a:t>volontaire</a:t>
            </a:r>
            <a:r>
              <a:rPr lang="en-US" dirty="0"/>
              <a:t> et les </a:t>
            </a:r>
            <a:r>
              <a:rPr lang="en-US" dirty="0" err="1"/>
              <a:t>différents</a:t>
            </a:r>
            <a:r>
              <a:rPr lang="en-US" dirty="0"/>
              <a:t> </a:t>
            </a:r>
            <a:r>
              <a:rPr lang="en-US" dirty="0" err="1"/>
              <a:t>réflexes</a:t>
            </a:r>
            <a:r>
              <a:rPr lang="en-US" dirty="0"/>
              <a:t>.</a:t>
            </a:r>
          </a:p>
          <a:p>
            <a:pPr algn="just"/>
            <a:endParaRPr lang="en-US" dirty="0"/>
          </a:p>
          <a:p>
            <a:pPr marL="0" indent="0" algn="just">
              <a:buNone/>
            </a:pPr>
            <a:r>
              <a:rPr lang="en-US" dirty="0" err="1"/>
              <a:t>Cette</a:t>
            </a:r>
            <a:r>
              <a:rPr lang="en-US" dirty="0"/>
              <a:t> communication </a:t>
            </a:r>
            <a:r>
              <a:rPr lang="en-US" dirty="0" err="1"/>
              <a:t>est</a:t>
            </a:r>
            <a:r>
              <a:rPr lang="en-US" dirty="0"/>
              <a:t> </a:t>
            </a:r>
            <a:r>
              <a:rPr lang="en-US" dirty="0" err="1"/>
              <a:t>assurée</a:t>
            </a:r>
            <a:r>
              <a:rPr lang="en-US" dirty="0"/>
              <a:t> par un </a:t>
            </a:r>
            <a:r>
              <a:rPr lang="en-US" dirty="0" err="1"/>
              <a:t>réseau</a:t>
            </a:r>
            <a:r>
              <a:rPr lang="en-US" dirty="0"/>
              <a:t> de </a:t>
            </a:r>
            <a:r>
              <a:rPr lang="en-US" dirty="0" err="1"/>
              <a:t>nerfs</a:t>
            </a:r>
            <a:r>
              <a:rPr lang="en-US" dirty="0"/>
              <a:t> qui </a:t>
            </a:r>
            <a:r>
              <a:rPr lang="en-US" dirty="0" err="1"/>
              <a:t>parcourent</a:t>
            </a:r>
            <a:r>
              <a:rPr lang="en-US" dirty="0"/>
              <a:t> tout le corps pour transporter les influx </a:t>
            </a:r>
            <a:r>
              <a:rPr lang="en-US" dirty="0" err="1"/>
              <a:t>nerveux</a:t>
            </a:r>
            <a:r>
              <a:rPr lang="en-US" dirty="0"/>
              <a:t> </a:t>
            </a:r>
            <a:r>
              <a:rPr lang="en-US" dirty="0" err="1"/>
              <a:t>sensitifs</a:t>
            </a:r>
            <a:r>
              <a:rPr lang="en-US" dirty="0"/>
              <a:t> </a:t>
            </a:r>
            <a:r>
              <a:rPr lang="en-US" dirty="0" err="1"/>
              <a:t>issus</a:t>
            </a:r>
            <a:r>
              <a:rPr lang="en-US" dirty="0"/>
              <a:t> des </a:t>
            </a:r>
            <a:r>
              <a:rPr lang="en-US" dirty="0" err="1"/>
              <a:t>organes</a:t>
            </a:r>
            <a:r>
              <a:rPr lang="en-US" dirty="0"/>
              <a:t> </a:t>
            </a:r>
            <a:r>
              <a:rPr lang="en-US" dirty="0" err="1"/>
              <a:t>sensitifs</a:t>
            </a:r>
            <a:r>
              <a:rPr lang="en-US" dirty="0"/>
              <a:t>, et les influx </a:t>
            </a:r>
            <a:r>
              <a:rPr lang="en-US" dirty="0" err="1"/>
              <a:t>nerveux</a:t>
            </a:r>
            <a:r>
              <a:rPr lang="en-US" dirty="0"/>
              <a:t> </a:t>
            </a:r>
            <a:r>
              <a:rPr lang="en-US" dirty="0" err="1"/>
              <a:t>moteurs</a:t>
            </a:r>
            <a:r>
              <a:rPr lang="en-US" dirty="0"/>
              <a:t> </a:t>
            </a:r>
            <a:r>
              <a:rPr lang="en-US" dirty="0" err="1"/>
              <a:t>vers</a:t>
            </a:r>
            <a:r>
              <a:rPr lang="en-US" dirty="0"/>
              <a:t> les </a:t>
            </a:r>
            <a:r>
              <a:rPr lang="en-US" dirty="0" err="1"/>
              <a:t>organes</a:t>
            </a:r>
            <a:r>
              <a:rPr lang="en-US" dirty="0"/>
              <a:t> </a:t>
            </a:r>
            <a:r>
              <a:rPr lang="en-US" dirty="0" err="1"/>
              <a:t>effecteurs</a:t>
            </a:r>
            <a:r>
              <a:rPr lang="en-US" dirty="0"/>
              <a:t>.</a:t>
            </a:r>
          </a:p>
        </p:txBody>
      </p:sp>
      <p:sp>
        <p:nvSpPr>
          <p:cNvPr id="4" name="Rectangle 3"/>
          <p:cNvSpPr/>
          <p:nvPr/>
        </p:nvSpPr>
        <p:spPr>
          <a:xfrm>
            <a:off x="4219667" y="49487"/>
            <a:ext cx="10461764" cy="235081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200" dirty="0">
                <a:solidFill>
                  <a:srgbClr val="FF0000"/>
                </a:solidFill>
              </a:rPr>
              <a:t>Introduction </a:t>
            </a:r>
          </a:p>
        </p:txBody>
      </p:sp>
    </p:spTree>
    <p:extLst>
      <p:ext uri="{BB962C8B-B14F-4D97-AF65-F5344CB8AC3E}">
        <p14:creationId xmlns:p14="http://schemas.microsoft.com/office/powerpoint/2010/main" val="3544180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16110" y="3018675"/>
            <a:ext cx="12105491" cy="1039215"/>
          </a:xfrm>
          <a:prstGeom prst="rect">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dirty="0" err="1">
                <a:solidFill>
                  <a:schemeClr val="tx1"/>
                </a:solidFill>
                <a:latin typeface="Abadi MT Condensed Extra Bold"/>
                <a:cs typeface="Abadi MT Condensed Extra Bold"/>
              </a:rPr>
              <a:t>Quels</a:t>
            </a:r>
            <a:r>
              <a:rPr lang="en-US" sz="5400" b="1" dirty="0">
                <a:solidFill>
                  <a:schemeClr val="tx1"/>
                </a:solidFill>
                <a:latin typeface="Abadi MT Condensed Extra Bold"/>
                <a:cs typeface="Abadi MT Condensed Extra Bold"/>
              </a:rPr>
              <a:t> </a:t>
            </a:r>
            <a:r>
              <a:rPr lang="en-US" sz="5400" b="1" dirty="0" err="1">
                <a:solidFill>
                  <a:schemeClr val="tx1"/>
                </a:solidFill>
                <a:latin typeface="Abadi MT Condensed Extra Bold"/>
                <a:cs typeface="Abadi MT Condensed Extra Bold"/>
              </a:rPr>
              <a:t>sont</a:t>
            </a:r>
            <a:r>
              <a:rPr lang="en-US" sz="5400" b="1" dirty="0">
                <a:solidFill>
                  <a:schemeClr val="tx1"/>
                </a:solidFill>
                <a:latin typeface="Abadi MT Condensed Extra Bold"/>
                <a:cs typeface="Abadi MT Condensed Extra Bold"/>
              </a:rPr>
              <a:t> les </a:t>
            </a:r>
            <a:r>
              <a:rPr lang="en-US" sz="5400" b="1" dirty="0" err="1">
                <a:solidFill>
                  <a:schemeClr val="tx1"/>
                </a:solidFill>
                <a:latin typeface="Abadi MT Condensed Extra Bold"/>
                <a:cs typeface="Abadi MT Condensed Extra Bold"/>
              </a:rPr>
              <a:t>caractéristiques</a:t>
            </a:r>
            <a:r>
              <a:rPr lang="en-US" sz="5400" b="1" dirty="0">
                <a:solidFill>
                  <a:schemeClr val="tx1"/>
                </a:solidFill>
                <a:latin typeface="Abadi MT Condensed Extra Bold"/>
                <a:cs typeface="Abadi MT Condensed Extra Bold"/>
              </a:rPr>
              <a:t> du </a:t>
            </a:r>
            <a:r>
              <a:rPr lang="en-US" sz="5400" b="1" dirty="0" err="1">
                <a:solidFill>
                  <a:schemeClr val="tx1"/>
                </a:solidFill>
                <a:latin typeface="Abadi MT Condensed Extra Bold"/>
                <a:cs typeface="Abadi MT Condensed Extra Bold"/>
              </a:rPr>
              <a:t>nerf</a:t>
            </a:r>
            <a:r>
              <a:rPr lang="en-US" sz="5400" b="1" dirty="0">
                <a:solidFill>
                  <a:schemeClr val="tx1"/>
                </a:solidFill>
                <a:latin typeface="Abadi MT Condensed Extra Bold"/>
                <a:cs typeface="Abadi MT Condensed Extra Bold"/>
              </a:rPr>
              <a:t> ?</a:t>
            </a:r>
          </a:p>
        </p:txBody>
      </p:sp>
      <p:sp>
        <p:nvSpPr>
          <p:cNvPr id="5" name="Rectangle 4"/>
          <p:cNvSpPr/>
          <p:nvPr/>
        </p:nvSpPr>
        <p:spPr>
          <a:xfrm>
            <a:off x="3516110" y="5103018"/>
            <a:ext cx="12105491" cy="1039215"/>
          </a:xfrm>
          <a:prstGeom prst="rect">
            <a:avLst/>
          </a:prstGeom>
          <a:solidFill>
            <a:srgbClr val="FFFFFF"/>
          </a:solidFill>
          <a:ln>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dirty="0" err="1">
                <a:solidFill>
                  <a:srgbClr val="000000"/>
                </a:solidFill>
                <a:latin typeface="Abadi MT Condensed Extra Bold"/>
                <a:cs typeface="Abadi MT Condensed Extra Bold"/>
              </a:rPr>
              <a:t>Quelle</a:t>
            </a:r>
            <a:r>
              <a:rPr lang="en-US" sz="5400" b="1" dirty="0">
                <a:solidFill>
                  <a:srgbClr val="000000"/>
                </a:solidFill>
                <a:latin typeface="Abadi MT Condensed Extra Bold"/>
                <a:cs typeface="Abadi MT Condensed Extra Bold"/>
              </a:rPr>
              <a:t> </a:t>
            </a:r>
            <a:r>
              <a:rPr lang="en-US" sz="5400" b="1" dirty="0" err="1">
                <a:solidFill>
                  <a:srgbClr val="000000"/>
                </a:solidFill>
                <a:latin typeface="Abadi MT Condensed Extra Bold"/>
                <a:cs typeface="Abadi MT Condensed Extra Bold"/>
              </a:rPr>
              <a:t>est</a:t>
            </a:r>
            <a:r>
              <a:rPr lang="en-US" sz="5400" b="1" dirty="0">
                <a:solidFill>
                  <a:srgbClr val="000000"/>
                </a:solidFill>
                <a:latin typeface="Abadi MT Condensed Extra Bold"/>
                <a:cs typeface="Abadi MT Condensed Extra Bold"/>
              </a:rPr>
              <a:t> la nature du message </a:t>
            </a:r>
            <a:r>
              <a:rPr lang="en-US" sz="5400" b="1" dirty="0" err="1">
                <a:solidFill>
                  <a:srgbClr val="000000"/>
                </a:solidFill>
                <a:latin typeface="Abadi MT Condensed Extra Bold"/>
                <a:cs typeface="Abadi MT Condensed Extra Bold"/>
              </a:rPr>
              <a:t>nerveux</a:t>
            </a:r>
            <a:r>
              <a:rPr lang="en-US" sz="5400" b="1" dirty="0">
                <a:solidFill>
                  <a:srgbClr val="000000"/>
                </a:solidFill>
                <a:latin typeface="Abadi MT Condensed Extra Bold"/>
                <a:cs typeface="Abadi MT Condensed Extra Bold"/>
              </a:rPr>
              <a:t> ?</a:t>
            </a:r>
          </a:p>
        </p:txBody>
      </p:sp>
    </p:spTree>
    <p:extLst>
      <p:ext uri="{BB962C8B-B14F-4D97-AF65-F5344CB8AC3E}">
        <p14:creationId xmlns:p14="http://schemas.microsoft.com/office/powerpoint/2010/main" val="194341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80828" y="411958"/>
            <a:ext cx="8189396" cy="230112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dirty="0">
                <a:solidFill>
                  <a:srgbClr val="FF0000"/>
                </a:solidFill>
              </a:rPr>
              <a:t>I-Les </a:t>
            </a:r>
            <a:r>
              <a:rPr lang="en-US" sz="4800" dirty="0" err="1">
                <a:solidFill>
                  <a:srgbClr val="FF0000"/>
                </a:solidFill>
              </a:rPr>
              <a:t>caractéristiques</a:t>
            </a:r>
            <a:r>
              <a:rPr lang="en-US" sz="4800" dirty="0">
                <a:solidFill>
                  <a:srgbClr val="FF0000"/>
                </a:solidFill>
              </a:rPr>
              <a:t> du </a:t>
            </a:r>
            <a:r>
              <a:rPr lang="en-US" sz="4800" dirty="0" err="1">
                <a:solidFill>
                  <a:srgbClr val="FF0000"/>
                </a:solidFill>
              </a:rPr>
              <a:t>nerf</a:t>
            </a:r>
            <a:r>
              <a:rPr lang="en-US" sz="4800" dirty="0">
                <a:solidFill>
                  <a:srgbClr val="FF0000"/>
                </a:solidFill>
              </a:rPr>
              <a:t> :</a:t>
            </a:r>
          </a:p>
          <a:p>
            <a:pPr algn="ctr"/>
            <a:r>
              <a:rPr lang="en-US" sz="4800" dirty="0">
                <a:solidFill>
                  <a:srgbClr val="008000"/>
                </a:solidFill>
              </a:rPr>
              <a:t>1- </a:t>
            </a:r>
            <a:r>
              <a:rPr lang="en-US" sz="4800" dirty="0" err="1">
                <a:solidFill>
                  <a:srgbClr val="008000"/>
                </a:solidFill>
              </a:rPr>
              <a:t>Mise</a:t>
            </a:r>
            <a:r>
              <a:rPr lang="en-US" sz="4800" dirty="0">
                <a:solidFill>
                  <a:srgbClr val="008000"/>
                </a:solidFill>
              </a:rPr>
              <a:t> en </a:t>
            </a:r>
            <a:r>
              <a:rPr lang="en-US" sz="4800" dirty="0" err="1">
                <a:solidFill>
                  <a:srgbClr val="008000"/>
                </a:solidFill>
              </a:rPr>
              <a:t>évidence</a:t>
            </a:r>
            <a:r>
              <a:rPr lang="en-US" sz="4800" dirty="0">
                <a:solidFill>
                  <a:srgbClr val="008000"/>
                </a:solidFill>
              </a:rPr>
              <a:t> :</a:t>
            </a:r>
          </a:p>
        </p:txBody>
      </p:sp>
      <p:sp>
        <p:nvSpPr>
          <p:cNvPr id="5" name="Rectangle 4"/>
          <p:cNvSpPr/>
          <p:nvPr/>
        </p:nvSpPr>
        <p:spPr>
          <a:xfrm>
            <a:off x="2971800" y="3049332"/>
            <a:ext cx="12537951" cy="375506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en-US" sz="5400" dirty="0" err="1">
                <a:solidFill>
                  <a:schemeClr val="tx1"/>
                </a:solidFill>
              </a:rPr>
              <a:t>Expérience</a:t>
            </a:r>
            <a:r>
              <a:rPr lang="en-US" sz="5400" dirty="0">
                <a:solidFill>
                  <a:schemeClr val="tx1"/>
                </a:solidFill>
              </a:rPr>
              <a:t> : Par dissection on </a:t>
            </a:r>
            <a:r>
              <a:rPr lang="en-US" sz="5400" dirty="0" err="1">
                <a:solidFill>
                  <a:schemeClr val="tx1"/>
                </a:solidFill>
              </a:rPr>
              <a:t>isole</a:t>
            </a:r>
            <a:r>
              <a:rPr lang="en-US" sz="5400" dirty="0">
                <a:solidFill>
                  <a:schemeClr val="tx1"/>
                </a:solidFill>
              </a:rPr>
              <a:t> le </a:t>
            </a:r>
            <a:r>
              <a:rPr lang="en-US" sz="5400" dirty="0" err="1">
                <a:solidFill>
                  <a:schemeClr val="tx1"/>
                </a:solidFill>
              </a:rPr>
              <a:t>nerf</a:t>
            </a:r>
            <a:r>
              <a:rPr lang="en-US" sz="5400" dirty="0">
                <a:solidFill>
                  <a:schemeClr val="tx1"/>
                </a:solidFill>
              </a:rPr>
              <a:t> </a:t>
            </a:r>
            <a:r>
              <a:rPr lang="en-US" sz="5400" dirty="0" err="1">
                <a:solidFill>
                  <a:schemeClr val="tx1"/>
                </a:solidFill>
              </a:rPr>
              <a:t>sciatique</a:t>
            </a:r>
            <a:r>
              <a:rPr lang="en-US" sz="5400" dirty="0">
                <a:solidFill>
                  <a:schemeClr val="tx1"/>
                </a:solidFill>
              </a:rPr>
              <a:t> de la </a:t>
            </a:r>
            <a:r>
              <a:rPr lang="en-US" sz="5400" dirty="0" err="1">
                <a:solidFill>
                  <a:schemeClr val="tx1"/>
                </a:solidFill>
              </a:rPr>
              <a:t>patte</a:t>
            </a:r>
            <a:r>
              <a:rPr lang="en-US" sz="5400" dirty="0">
                <a:solidFill>
                  <a:schemeClr val="tx1"/>
                </a:solidFill>
              </a:rPr>
              <a:t> </a:t>
            </a:r>
            <a:r>
              <a:rPr lang="en-US" sz="5400" dirty="0" err="1">
                <a:solidFill>
                  <a:schemeClr val="tx1"/>
                </a:solidFill>
              </a:rPr>
              <a:t>postérieure</a:t>
            </a:r>
            <a:r>
              <a:rPr lang="en-US" sz="5400" dirty="0">
                <a:solidFill>
                  <a:schemeClr val="tx1"/>
                </a:solidFill>
              </a:rPr>
              <a:t> </a:t>
            </a:r>
            <a:r>
              <a:rPr lang="en-US" sz="5400" dirty="0" err="1">
                <a:solidFill>
                  <a:schemeClr val="tx1"/>
                </a:solidFill>
              </a:rPr>
              <a:t>d'une</a:t>
            </a:r>
            <a:r>
              <a:rPr lang="en-US" sz="5400" dirty="0">
                <a:solidFill>
                  <a:schemeClr val="tx1"/>
                </a:solidFill>
              </a:rPr>
              <a:t> </a:t>
            </a:r>
            <a:r>
              <a:rPr lang="en-US" sz="5400" dirty="0" err="1">
                <a:solidFill>
                  <a:schemeClr val="tx1"/>
                </a:solidFill>
              </a:rPr>
              <a:t>grenouille</a:t>
            </a:r>
            <a:r>
              <a:rPr lang="en-US" sz="5400" dirty="0">
                <a:solidFill>
                  <a:schemeClr val="tx1"/>
                </a:solidFill>
              </a:rPr>
              <a:t> </a:t>
            </a:r>
            <a:r>
              <a:rPr lang="en-US" sz="5400" dirty="0" err="1">
                <a:solidFill>
                  <a:schemeClr val="tx1"/>
                </a:solidFill>
              </a:rPr>
              <a:t>décérébrée</a:t>
            </a:r>
            <a:r>
              <a:rPr lang="en-US" sz="5400" dirty="0">
                <a:solidFill>
                  <a:schemeClr val="tx1"/>
                </a:solidFill>
              </a:rPr>
              <a:t> et on </a:t>
            </a:r>
            <a:r>
              <a:rPr lang="en-US" sz="5400" dirty="0" err="1">
                <a:solidFill>
                  <a:schemeClr val="tx1"/>
                </a:solidFill>
              </a:rPr>
              <a:t>porte</a:t>
            </a:r>
            <a:r>
              <a:rPr lang="en-US" sz="5400" dirty="0">
                <a:solidFill>
                  <a:schemeClr val="tx1"/>
                </a:solidFill>
              </a:rPr>
              <a:t> </a:t>
            </a:r>
            <a:r>
              <a:rPr lang="en-US" sz="5400" dirty="0" err="1">
                <a:solidFill>
                  <a:schemeClr val="tx1"/>
                </a:solidFill>
              </a:rPr>
              <a:t>une</a:t>
            </a:r>
            <a:r>
              <a:rPr lang="en-US" sz="5400" dirty="0">
                <a:solidFill>
                  <a:schemeClr val="tx1"/>
                </a:solidFill>
              </a:rPr>
              <a:t> excitation </a:t>
            </a:r>
            <a:r>
              <a:rPr lang="en-US" sz="5400" dirty="0" err="1">
                <a:solidFill>
                  <a:schemeClr val="tx1"/>
                </a:solidFill>
              </a:rPr>
              <a:t>sur</a:t>
            </a:r>
            <a:r>
              <a:rPr lang="en-US" sz="5400" dirty="0">
                <a:solidFill>
                  <a:schemeClr val="tx1"/>
                </a:solidFill>
              </a:rPr>
              <a:t> le </a:t>
            </a:r>
            <a:r>
              <a:rPr lang="en-US" sz="5400" dirty="0" err="1">
                <a:solidFill>
                  <a:schemeClr val="tx1"/>
                </a:solidFill>
              </a:rPr>
              <a:t>nerf</a:t>
            </a:r>
            <a:r>
              <a:rPr lang="en-US" sz="5400" dirty="0">
                <a:solidFill>
                  <a:schemeClr val="tx1"/>
                </a:solidFill>
              </a:rPr>
              <a:t>.</a:t>
            </a:r>
          </a:p>
        </p:txBody>
      </p:sp>
    </p:spTree>
    <p:extLst>
      <p:ext uri="{BB962C8B-B14F-4D97-AF65-F5344CB8AC3E}">
        <p14:creationId xmlns:p14="http://schemas.microsoft.com/office/powerpoint/2010/main" val="3785543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t="-14285" b="-14285"/>
          <a:stretch>
            <a:fillRect/>
          </a:stretch>
        </p:blipFill>
        <p:spPr>
          <a:xfrm>
            <a:off x="2286000" y="1212626"/>
            <a:ext cx="13484049" cy="7670196"/>
          </a:xfrm>
        </p:spPr>
      </p:pic>
    </p:spTree>
    <p:extLst>
      <p:ext uri="{BB962C8B-B14F-4D97-AF65-F5344CB8AC3E}">
        <p14:creationId xmlns:p14="http://schemas.microsoft.com/office/powerpoint/2010/main" val="4267711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951773" y="1088706"/>
            <a:ext cx="7364427" cy="1435107"/>
          </a:xfrm>
          <a:prstGeom prst="rect">
            <a:avLst/>
          </a:prstGeom>
          <a:solidFill>
            <a:srgbClr val="FFFFF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600" dirty="0">
                <a:solidFill>
                  <a:srgbClr val="000000"/>
                </a:solidFill>
              </a:rPr>
              <a:t>Contraction du muscle </a:t>
            </a:r>
            <a:r>
              <a:rPr lang="en-US" sz="3600" dirty="0" err="1">
                <a:solidFill>
                  <a:srgbClr val="000000"/>
                </a:solidFill>
              </a:rPr>
              <a:t>gastrocnémien</a:t>
            </a:r>
            <a:r>
              <a:rPr lang="en-US" sz="3600" dirty="0">
                <a:solidFill>
                  <a:srgbClr val="000000"/>
                </a:solidFill>
              </a:rPr>
              <a:t>.</a:t>
            </a:r>
          </a:p>
        </p:txBody>
      </p:sp>
      <p:sp>
        <p:nvSpPr>
          <p:cNvPr id="5" name="Rectangle 4"/>
          <p:cNvSpPr/>
          <p:nvPr/>
        </p:nvSpPr>
        <p:spPr>
          <a:xfrm>
            <a:off x="7951774" y="4401368"/>
            <a:ext cx="7364426" cy="1759698"/>
          </a:xfrm>
          <a:prstGeom prst="rect">
            <a:avLst/>
          </a:prstGeom>
          <a:solidFill>
            <a:srgbClr val="FFFFFF"/>
          </a:solidFill>
          <a:ln>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000" dirty="0">
              <a:solidFill>
                <a:srgbClr val="000000"/>
              </a:solidFill>
            </a:endParaRPr>
          </a:p>
          <a:p>
            <a:r>
              <a:rPr lang="en-US" sz="3000" b="1" dirty="0">
                <a:solidFill>
                  <a:srgbClr val="000000"/>
                </a:solidFill>
              </a:rPr>
              <a:t> </a:t>
            </a:r>
            <a:r>
              <a:rPr lang="en-US" sz="3600" dirty="0" err="1">
                <a:solidFill>
                  <a:srgbClr val="000000"/>
                </a:solidFill>
              </a:rPr>
              <a:t>L'excitation</a:t>
            </a:r>
            <a:r>
              <a:rPr lang="en-US" sz="3600" dirty="0">
                <a:solidFill>
                  <a:srgbClr val="000000"/>
                </a:solidFill>
              </a:rPr>
              <a:t> du </a:t>
            </a:r>
            <a:r>
              <a:rPr lang="en-US" sz="3600" dirty="0" err="1">
                <a:solidFill>
                  <a:srgbClr val="000000"/>
                </a:solidFill>
              </a:rPr>
              <a:t>nerf</a:t>
            </a:r>
            <a:r>
              <a:rPr lang="en-US" sz="3600" dirty="0">
                <a:solidFill>
                  <a:srgbClr val="000000"/>
                </a:solidFill>
              </a:rPr>
              <a:t> a </a:t>
            </a:r>
            <a:r>
              <a:rPr lang="en-US" sz="3600" dirty="0" err="1">
                <a:solidFill>
                  <a:srgbClr val="000000"/>
                </a:solidFill>
              </a:rPr>
              <a:t>produit</a:t>
            </a:r>
            <a:r>
              <a:rPr lang="en-US" sz="3600" dirty="0">
                <a:solidFill>
                  <a:srgbClr val="000000"/>
                </a:solidFill>
              </a:rPr>
              <a:t> un influx </a:t>
            </a:r>
            <a:r>
              <a:rPr lang="en-US" sz="3600" dirty="0" err="1">
                <a:solidFill>
                  <a:srgbClr val="000000"/>
                </a:solidFill>
              </a:rPr>
              <a:t>nerveux</a:t>
            </a:r>
            <a:r>
              <a:rPr lang="en-US" sz="3600" dirty="0">
                <a:solidFill>
                  <a:srgbClr val="000000"/>
                </a:solidFill>
              </a:rPr>
              <a:t> qui </a:t>
            </a:r>
            <a:r>
              <a:rPr lang="en-US" sz="3600" dirty="0" err="1">
                <a:solidFill>
                  <a:srgbClr val="000000"/>
                </a:solidFill>
              </a:rPr>
              <a:t>était</a:t>
            </a:r>
            <a:r>
              <a:rPr lang="en-US" sz="3600" dirty="0">
                <a:solidFill>
                  <a:srgbClr val="000000"/>
                </a:solidFill>
              </a:rPr>
              <a:t>  conduit au </a:t>
            </a:r>
            <a:r>
              <a:rPr lang="en-US" sz="3600" dirty="0" err="1">
                <a:solidFill>
                  <a:srgbClr val="000000"/>
                </a:solidFill>
              </a:rPr>
              <a:t>muscle.</a:t>
            </a:r>
            <a:r>
              <a:rPr lang="en-US" sz="3600" dirty="0" err="1"/>
              <a:t>onduit</a:t>
            </a:r>
            <a:r>
              <a:rPr lang="en-US" sz="3600" dirty="0"/>
              <a:t> </a:t>
            </a:r>
            <a:r>
              <a:rPr lang="en-US" sz="2700" dirty="0"/>
              <a:t>au muscle.</a:t>
            </a:r>
          </a:p>
          <a:p>
            <a:pPr marL="428625" indent="-428625" algn="ctr">
              <a:buFontTx/>
              <a:buChar char="•"/>
            </a:pPr>
            <a:endParaRPr lang="en-US" sz="2700" dirty="0"/>
          </a:p>
        </p:txBody>
      </p:sp>
      <p:sp>
        <p:nvSpPr>
          <p:cNvPr id="6" name="Rectangle 5"/>
          <p:cNvSpPr/>
          <p:nvPr/>
        </p:nvSpPr>
        <p:spPr>
          <a:xfrm>
            <a:off x="8050737" y="7423372"/>
            <a:ext cx="7265463" cy="1765874"/>
          </a:xfrm>
          <a:prstGeom prst="rect">
            <a:avLst/>
          </a:prstGeom>
          <a:solidFill>
            <a:srgbClr val="FFFFFF"/>
          </a:solidFill>
          <a:ln>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600" dirty="0">
                <a:solidFill>
                  <a:srgbClr val="000000"/>
                </a:solidFill>
              </a:rPr>
              <a:t>Le </a:t>
            </a:r>
            <a:r>
              <a:rPr lang="en-US" sz="3600" dirty="0" err="1">
                <a:solidFill>
                  <a:srgbClr val="000000"/>
                </a:solidFill>
              </a:rPr>
              <a:t>nerf</a:t>
            </a:r>
            <a:r>
              <a:rPr lang="en-US" sz="3600" dirty="0">
                <a:solidFill>
                  <a:srgbClr val="000000"/>
                </a:solidFill>
              </a:rPr>
              <a:t> a </a:t>
            </a:r>
            <a:r>
              <a:rPr lang="en-US" sz="3600" dirty="0" err="1">
                <a:solidFill>
                  <a:srgbClr val="000000"/>
                </a:solidFill>
              </a:rPr>
              <a:t>deux</a:t>
            </a:r>
            <a:r>
              <a:rPr lang="en-US" sz="3600" dirty="0">
                <a:solidFill>
                  <a:srgbClr val="000000"/>
                </a:solidFill>
              </a:rPr>
              <a:t> </a:t>
            </a:r>
            <a:r>
              <a:rPr lang="en-US" sz="3600" dirty="0" err="1">
                <a:solidFill>
                  <a:srgbClr val="000000"/>
                </a:solidFill>
              </a:rPr>
              <a:t>caractéristiques</a:t>
            </a:r>
            <a:r>
              <a:rPr lang="en-US" sz="3600" dirty="0">
                <a:solidFill>
                  <a:srgbClr val="000000"/>
                </a:solidFill>
              </a:rPr>
              <a:t>, </a:t>
            </a:r>
            <a:r>
              <a:rPr lang="en-US" sz="3600" dirty="0" err="1">
                <a:solidFill>
                  <a:srgbClr val="000000"/>
                </a:solidFill>
              </a:rPr>
              <a:t>il</a:t>
            </a:r>
            <a:r>
              <a:rPr lang="en-US" sz="3600" dirty="0">
                <a:solidFill>
                  <a:srgbClr val="000000"/>
                </a:solidFill>
              </a:rPr>
              <a:t> </a:t>
            </a:r>
            <a:r>
              <a:rPr lang="en-US" sz="3600" dirty="0" err="1">
                <a:solidFill>
                  <a:srgbClr val="000000"/>
                </a:solidFill>
              </a:rPr>
              <a:t>est</a:t>
            </a:r>
            <a:r>
              <a:rPr lang="en-US" sz="3600" dirty="0">
                <a:solidFill>
                  <a:srgbClr val="000000"/>
                </a:solidFill>
              </a:rPr>
              <a:t> excitable  et </a:t>
            </a:r>
            <a:r>
              <a:rPr lang="en-US" sz="3600" dirty="0" err="1">
                <a:solidFill>
                  <a:srgbClr val="000000"/>
                </a:solidFill>
              </a:rPr>
              <a:t>conducteur</a:t>
            </a:r>
            <a:r>
              <a:rPr lang="en-US" sz="3600" dirty="0">
                <a:solidFill>
                  <a:srgbClr val="000000"/>
                </a:solidFill>
              </a:rPr>
              <a:t>.</a:t>
            </a:r>
          </a:p>
          <a:p>
            <a:pPr algn="ctr"/>
            <a:endParaRPr lang="en-US" sz="3000" dirty="0"/>
          </a:p>
        </p:txBody>
      </p:sp>
      <p:sp>
        <p:nvSpPr>
          <p:cNvPr id="7" name="Rectangle 6"/>
          <p:cNvSpPr/>
          <p:nvPr/>
        </p:nvSpPr>
        <p:spPr>
          <a:xfrm>
            <a:off x="2310743" y="1285187"/>
            <a:ext cx="4849308" cy="914039"/>
          </a:xfrm>
          <a:prstGeom prst="rect">
            <a:avLst/>
          </a:prstGeom>
          <a:solidFill>
            <a:schemeClr val="tx2">
              <a:lumMod val="20000"/>
              <a:lumOff val="80000"/>
            </a:schemeClr>
          </a:solidFill>
          <a:ln>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dirty="0" err="1">
                <a:solidFill>
                  <a:srgbClr val="000000"/>
                </a:solidFill>
              </a:rPr>
              <a:t>Résultat</a:t>
            </a:r>
            <a:r>
              <a:rPr lang="en-US" sz="5400" b="1" dirty="0">
                <a:solidFill>
                  <a:srgbClr val="000000"/>
                </a:solidFill>
              </a:rPr>
              <a:t> : </a:t>
            </a:r>
            <a:endParaRPr lang="en-US" sz="5400" dirty="0"/>
          </a:p>
        </p:txBody>
      </p:sp>
      <p:sp>
        <p:nvSpPr>
          <p:cNvPr id="8" name="Rectangle 7"/>
          <p:cNvSpPr/>
          <p:nvPr/>
        </p:nvSpPr>
        <p:spPr>
          <a:xfrm>
            <a:off x="2285999" y="4664828"/>
            <a:ext cx="4874052" cy="914039"/>
          </a:xfrm>
          <a:prstGeom prst="rect">
            <a:avLst/>
          </a:prstGeom>
          <a:solidFill>
            <a:schemeClr val="tx2">
              <a:lumMod val="20000"/>
              <a:lumOff val="80000"/>
            </a:schemeClr>
          </a:solidFill>
          <a:ln>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dirty="0" err="1">
                <a:solidFill>
                  <a:srgbClr val="000000"/>
                </a:solidFill>
              </a:rPr>
              <a:t>Interprétation</a:t>
            </a:r>
            <a:r>
              <a:rPr lang="en-US" sz="5400" b="1" dirty="0">
                <a:solidFill>
                  <a:srgbClr val="000000"/>
                </a:solidFill>
              </a:rPr>
              <a:t> </a:t>
            </a:r>
            <a:endParaRPr lang="en-US" sz="5400" dirty="0"/>
          </a:p>
        </p:txBody>
      </p:sp>
      <p:sp>
        <p:nvSpPr>
          <p:cNvPr id="9" name="Rectangle 8"/>
          <p:cNvSpPr/>
          <p:nvPr/>
        </p:nvSpPr>
        <p:spPr>
          <a:xfrm>
            <a:off x="2285999" y="7743176"/>
            <a:ext cx="4874052" cy="914039"/>
          </a:xfrm>
          <a:prstGeom prst="rect">
            <a:avLst/>
          </a:prstGeom>
          <a:solidFill>
            <a:schemeClr val="tx2">
              <a:lumMod val="20000"/>
              <a:lumOff val="80000"/>
            </a:schemeClr>
          </a:solidFill>
          <a:ln>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dirty="0">
                <a:solidFill>
                  <a:srgbClr val="000000"/>
                </a:solidFill>
              </a:rPr>
              <a:t>Conclusion :  </a:t>
            </a:r>
            <a:endParaRPr lang="en-US" sz="5400" dirty="0"/>
          </a:p>
        </p:txBody>
      </p:sp>
    </p:spTree>
    <p:extLst>
      <p:ext uri="{BB962C8B-B14F-4D97-AF65-F5344CB8AC3E}">
        <p14:creationId xmlns:p14="http://schemas.microsoft.com/office/powerpoint/2010/main" val="109132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06603" y="2713079"/>
            <a:ext cx="13088190" cy="3785652"/>
          </a:xfrm>
          <a:prstGeom prst="rect">
            <a:avLst/>
          </a:prstGeom>
        </p:spPr>
        <p:txBody>
          <a:bodyPr wrap="square">
            <a:spAutoFit/>
          </a:bodyPr>
          <a:lstStyle/>
          <a:p>
            <a:endParaRPr lang="en-US" sz="3000" b="1" dirty="0"/>
          </a:p>
          <a:p>
            <a:pPr algn="just"/>
            <a:r>
              <a:rPr lang="en-US" sz="3000" b="1" dirty="0"/>
              <a:t>Sur un </a:t>
            </a:r>
            <a:r>
              <a:rPr lang="en-US" sz="3000" b="1" dirty="0" err="1"/>
              <a:t>nerf</a:t>
            </a:r>
            <a:r>
              <a:rPr lang="en-US" sz="3000" b="1" dirty="0"/>
              <a:t> </a:t>
            </a:r>
            <a:r>
              <a:rPr lang="en-US" sz="3000" b="1" dirty="0" err="1"/>
              <a:t>isolé</a:t>
            </a:r>
            <a:r>
              <a:rPr lang="en-US" sz="3000" b="1" dirty="0"/>
              <a:t> on place des </a:t>
            </a:r>
            <a:r>
              <a:rPr lang="en-US" sz="3000" b="1" dirty="0" err="1"/>
              <a:t>électrodes</a:t>
            </a:r>
            <a:r>
              <a:rPr lang="en-US" sz="3000" b="1" dirty="0"/>
              <a:t> </a:t>
            </a:r>
            <a:r>
              <a:rPr lang="en-US" sz="3000" b="1" dirty="0" err="1"/>
              <a:t>excitatrices</a:t>
            </a:r>
            <a:r>
              <a:rPr lang="en-US" sz="3000" b="1" dirty="0"/>
              <a:t> </a:t>
            </a:r>
            <a:r>
              <a:rPr lang="en-US" sz="3000" b="1" dirty="0" err="1"/>
              <a:t>liées</a:t>
            </a:r>
            <a:r>
              <a:rPr lang="en-US" sz="3000" b="1" dirty="0"/>
              <a:t> </a:t>
            </a:r>
            <a:r>
              <a:rPr lang="en-US" sz="3000" b="1" dirty="0" err="1"/>
              <a:t>à</a:t>
            </a:r>
            <a:r>
              <a:rPr lang="en-US" sz="3000" b="1" dirty="0"/>
              <a:t> un </a:t>
            </a:r>
            <a:r>
              <a:rPr lang="en-US" sz="3000" b="1" dirty="0" err="1"/>
              <a:t>générateur</a:t>
            </a:r>
            <a:r>
              <a:rPr lang="en-US" sz="3000" b="1" dirty="0"/>
              <a:t> </a:t>
            </a:r>
          </a:p>
          <a:p>
            <a:pPr algn="just"/>
            <a:r>
              <a:rPr lang="en-US" sz="3000" b="1" dirty="0"/>
              <a:t>par </a:t>
            </a:r>
            <a:r>
              <a:rPr lang="en-US" sz="3000" b="1" dirty="0" err="1"/>
              <a:t>l’intermédiaire</a:t>
            </a:r>
            <a:r>
              <a:rPr lang="en-US" sz="3000" b="1" dirty="0"/>
              <a:t> d’un </a:t>
            </a:r>
            <a:r>
              <a:rPr lang="en-US" sz="3000" b="1" dirty="0" err="1"/>
              <a:t>amplificateur</a:t>
            </a:r>
            <a:r>
              <a:rPr lang="en-US" sz="3000" b="1" dirty="0"/>
              <a:t> qui </a:t>
            </a:r>
            <a:r>
              <a:rPr lang="en-US" sz="3000" b="1" dirty="0" err="1"/>
              <a:t>permet</a:t>
            </a:r>
            <a:r>
              <a:rPr lang="en-US" sz="3000" b="1" dirty="0"/>
              <a:t> de </a:t>
            </a:r>
            <a:r>
              <a:rPr lang="en-US" sz="3000" b="1" dirty="0" err="1"/>
              <a:t>régler</a:t>
            </a:r>
            <a:r>
              <a:rPr lang="en-US" sz="3000" b="1" dirty="0"/>
              <a:t> </a:t>
            </a:r>
            <a:r>
              <a:rPr lang="en-US" sz="3000" b="1" dirty="0" err="1"/>
              <a:t>l’intensité</a:t>
            </a:r>
            <a:r>
              <a:rPr lang="en-US" sz="3000" b="1" dirty="0"/>
              <a:t> et la </a:t>
            </a:r>
            <a:r>
              <a:rPr lang="en-US" sz="3000" b="1" dirty="0" err="1"/>
              <a:t>durée</a:t>
            </a:r>
            <a:r>
              <a:rPr lang="en-US" sz="3000" b="1" dirty="0"/>
              <a:t> </a:t>
            </a:r>
          </a:p>
          <a:p>
            <a:pPr algn="just"/>
            <a:r>
              <a:rPr lang="en-US" sz="3000" b="1" dirty="0"/>
              <a:t>de </a:t>
            </a:r>
            <a:r>
              <a:rPr lang="en-US" sz="3000" b="1" dirty="0" err="1"/>
              <a:t>l’excitation</a:t>
            </a:r>
            <a:r>
              <a:rPr lang="en-US" sz="3000" b="1" dirty="0"/>
              <a:t> ,</a:t>
            </a:r>
          </a:p>
          <a:p>
            <a:pPr algn="just"/>
            <a:r>
              <a:rPr lang="en-US" sz="3000" b="1" dirty="0"/>
              <a:t>On applique au </a:t>
            </a:r>
            <a:r>
              <a:rPr lang="en-US" sz="3000" b="1" dirty="0" err="1"/>
              <a:t>nerf</a:t>
            </a:r>
            <a:r>
              <a:rPr lang="en-US" sz="3000" b="1" dirty="0"/>
              <a:t> des excitations </a:t>
            </a:r>
            <a:r>
              <a:rPr lang="en-US" sz="3000" b="1" dirty="0" err="1"/>
              <a:t>d'intensité</a:t>
            </a:r>
            <a:r>
              <a:rPr lang="en-US" sz="3000" b="1" dirty="0"/>
              <a:t> </a:t>
            </a:r>
            <a:r>
              <a:rPr lang="en-US" sz="3000" b="1" dirty="0" err="1"/>
              <a:t>croissante</a:t>
            </a:r>
            <a:r>
              <a:rPr lang="en-US" sz="3000" b="1" dirty="0"/>
              <a:t>, et on </a:t>
            </a:r>
            <a:r>
              <a:rPr lang="en-US" sz="3000" b="1" dirty="0" err="1"/>
              <a:t>détermine</a:t>
            </a:r>
            <a:r>
              <a:rPr lang="en-US" sz="3000" b="1" dirty="0"/>
              <a:t> pour </a:t>
            </a:r>
            <a:r>
              <a:rPr lang="en-US" sz="3000" b="1" dirty="0" err="1"/>
              <a:t>chaque</a:t>
            </a:r>
            <a:r>
              <a:rPr lang="en-US" sz="3000" b="1" dirty="0"/>
              <a:t> excitation le temps </a:t>
            </a:r>
            <a:r>
              <a:rPr lang="en-US" sz="3000" b="1" dirty="0" err="1"/>
              <a:t>nécessaire</a:t>
            </a:r>
            <a:r>
              <a:rPr lang="en-US" sz="3000" b="1" dirty="0"/>
              <a:t> </a:t>
            </a:r>
            <a:r>
              <a:rPr lang="en-US" sz="3000" b="1" dirty="0" err="1"/>
              <a:t>à</a:t>
            </a:r>
            <a:r>
              <a:rPr lang="en-US" sz="3000" b="1" dirty="0"/>
              <a:t> la </a:t>
            </a:r>
            <a:r>
              <a:rPr lang="en-US" sz="3000" b="1" dirty="0" err="1"/>
              <a:t>réponse</a:t>
            </a:r>
            <a:r>
              <a:rPr lang="en-US" sz="3000" b="1" dirty="0"/>
              <a:t> du </a:t>
            </a:r>
            <a:r>
              <a:rPr lang="en-US" sz="3000" b="1" dirty="0" err="1"/>
              <a:t>nerf</a:t>
            </a:r>
            <a:r>
              <a:rPr lang="en-US" sz="3000" b="1" dirty="0"/>
              <a:t>. Les </a:t>
            </a:r>
            <a:r>
              <a:rPr lang="en-US" sz="3000" b="1" dirty="0" err="1"/>
              <a:t>résultats</a:t>
            </a:r>
            <a:r>
              <a:rPr lang="en-US" sz="3000" b="1" dirty="0"/>
              <a:t> </a:t>
            </a:r>
            <a:r>
              <a:rPr lang="en-US" sz="3000" b="1" dirty="0" err="1"/>
              <a:t>obtenus</a:t>
            </a:r>
            <a:r>
              <a:rPr lang="en-US" sz="3000" b="1" dirty="0"/>
              <a:t> </a:t>
            </a:r>
            <a:r>
              <a:rPr lang="en-US" sz="3000" b="1" dirty="0" err="1"/>
              <a:t>sont</a:t>
            </a:r>
            <a:r>
              <a:rPr lang="en-US" sz="3000" b="1" dirty="0"/>
              <a:t> </a:t>
            </a:r>
            <a:r>
              <a:rPr lang="en-US" sz="3000" b="1" dirty="0" err="1"/>
              <a:t>représentés</a:t>
            </a:r>
            <a:r>
              <a:rPr lang="en-US" sz="3000" b="1" dirty="0"/>
              <a:t> </a:t>
            </a:r>
            <a:r>
              <a:rPr lang="en-US" sz="3000" b="1" dirty="0" err="1"/>
              <a:t>dans</a:t>
            </a:r>
            <a:r>
              <a:rPr lang="en-US" sz="3000" b="1" dirty="0"/>
              <a:t> le tableau </a:t>
            </a:r>
            <a:r>
              <a:rPr lang="en-US" sz="3000" b="1" dirty="0" err="1"/>
              <a:t>suivant</a:t>
            </a:r>
            <a:r>
              <a:rPr lang="en-US" sz="3000" b="1" dirty="0"/>
              <a:t> :</a:t>
            </a:r>
          </a:p>
          <a:p>
            <a:pPr algn="just"/>
            <a:endParaRPr lang="en-US" sz="3000" b="1" dirty="0"/>
          </a:p>
        </p:txBody>
      </p:sp>
      <p:sp>
        <p:nvSpPr>
          <p:cNvPr id="5" name="Rectangle 4"/>
          <p:cNvSpPr/>
          <p:nvPr/>
        </p:nvSpPr>
        <p:spPr>
          <a:xfrm>
            <a:off x="2780828" y="411958"/>
            <a:ext cx="11603705" cy="230112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rgbClr val="008000"/>
                </a:solidFill>
              </a:rPr>
              <a:t>2- </a:t>
            </a:r>
            <a:r>
              <a:rPr lang="en-US" sz="4800" b="1" dirty="0">
                <a:solidFill>
                  <a:srgbClr val="008000"/>
                </a:solidFill>
              </a:rPr>
              <a:t>Etude de </a:t>
            </a:r>
            <a:r>
              <a:rPr lang="en-US" sz="4800" b="1" dirty="0" err="1">
                <a:solidFill>
                  <a:srgbClr val="008000"/>
                </a:solidFill>
              </a:rPr>
              <a:t>l’excitabilité</a:t>
            </a:r>
            <a:r>
              <a:rPr lang="en-US" sz="4800" b="1" dirty="0">
                <a:solidFill>
                  <a:srgbClr val="008000"/>
                </a:solidFill>
              </a:rPr>
              <a:t> du </a:t>
            </a:r>
            <a:r>
              <a:rPr lang="en-US" sz="4800" b="1" dirty="0" err="1">
                <a:solidFill>
                  <a:srgbClr val="008000"/>
                </a:solidFill>
              </a:rPr>
              <a:t>nerf</a:t>
            </a:r>
            <a:r>
              <a:rPr lang="en-US" sz="4800" b="1" dirty="0">
                <a:solidFill>
                  <a:srgbClr val="008000"/>
                </a:solidFill>
              </a:rPr>
              <a:t> </a:t>
            </a:r>
            <a:r>
              <a:rPr lang="en-US" sz="4800" dirty="0">
                <a:solidFill>
                  <a:srgbClr val="008000"/>
                </a:solidFill>
              </a:rPr>
              <a:t>:</a:t>
            </a:r>
          </a:p>
          <a:p>
            <a:r>
              <a:rPr lang="en-US" sz="4800" b="1" dirty="0">
                <a:solidFill>
                  <a:schemeClr val="accent1"/>
                </a:solidFill>
              </a:rPr>
              <a:t>          EXERCICE</a:t>
            </a:r>
            <a:r>
              <a:rPr lang="en-US" sz="4800" dirty="0">
                <a:solidFill>
                  <a:srgbClr val="008000"/>
                </a:solidFill>
              </a:rPr>
              <a:t> </a:t>
            </a:r>
          </a:p>
          <a:p>
            <a:pPr algn="ctr"/>
            <a:endParaRPr lang="en-US" sz="4800" dirty="0">
              <a:solidFill>
                <a:srgbClr val="008000"/>
              </a:solidFill>
            </a:endParaRPr>
          </a:p>
        </p:txBody>
      </p:sp>
      <p:pic>
        <p:nvPicPr>
          <p:cNvPr id="6" name="Content Placeholder 4"/>
          <p:cNvPicPr>
            <a:picLocks noGrp="1" noChangeAspect="1"/>
          </p:cNvPicPr>
          <p:nvPr>
            <p:ph idx="1"/>
          </p:nvPr>
        </p:nvPicPr>
        <p:blipFill>
          <a:blip r:embed="rId2"/>
          <a:srcRect t="-131316" b="-131316"/>
          <a:stretch>
            <a:fillRect/>
          </a:stretch>
        </p:blipFill>
        <p:spPr>
          <a:xfrm>
            <a:off x="2286000" y="3983867"/>
            <a:ext cx="13716000" cy="6788945"/>
          </a:xfrm>
        </p:spPr>
      </p:pic>
    </p:spTree>
    <p:extLst>
      <p:ext uri="{BB962C8B-B14F-4D97-AF65-F5344CB8AC3E}">
        <p14:creationId xmlns:p14="http://schemas.microsoft.com/office/powerpoint/2010/main" val="3445297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a:srcRect t="-8648" b="-8648"/>
          <a:stretch>
            <a:fillRect/>
          </a:stretch>
        </p:blipFill>
        <p:spPr>
          <a:xfrm>
            <a:off x="2286000" y="2192012"/>
            <a:ext cx="13716000" cy="8508993"/>
          </a:xfrm>
        </p:spPr>
      </p:pic>
      <p:sp>
        <p:nvSpPr>
          <p:cNvPr id="9" name="Rectangle 8"/>
          <p:cNvSpPr/>
          <p:nvPr/>
        </p:nvSpPr>
        <p:spPr>
          <a:xfrm>
            <a:off x="2971800" y="411957"/>
            <a:ext cx="12344400" cy="1435107"/>
          </a:xfrm>
          <a:prstGeom prst="rect">
            <a:avLst/>
          </a:prstGeom>
          <a:solidFill>
            <a:srgbClr val="FFFFF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600" b="1" dirty="0">
                <a:solidFill>
                  <a:srgbClr val="000000"/>
                </a:solidFill>
              </a:rPr>
              <a:t>1-sur un </a:t>
            </a:r>
            <a:r>
              <a:rPr lang="en-US" sz="3600" b="1" dirty="0" err="1">
                <a:solidFill>
                  <a:srgbClr val="000000"/>
                </a:solidFill>
              </a:rPr>
              <a:t>repère</a:t>
            </a:r>
            <a:r>
              <a:rPr lang="en-US" sz="3600" b="1" dirty="0">
                <a:solidFill>
                  <a:srgbClr val="000000"/>
                </a:solidFill>
              </a:rPr>
              <a:t> </a:t>
            </a:r>
            <a:r>
              <a:rPr lang="en-US" sz="3600" b="1" dirty="0" err="1">
                <a:solidFill>
                  <a:srgbClr val="000000"/>
                </a:solidFill>
              </a:rPr>
              <a:t>orthonormé</a:t>
            </a:r>
            <a:r>
              <a:rPr lang="en-US" sz="3600" b="1" dirty="0">
                <a:solidFill>
                  <a:srgbClr val="000000"/>
                </a:solidFill>
              </a:rPr>
              <a:t>, </a:t>
            </a:r>
            <a:r>
              <a:rPr lang="en-US" sz="3600" b="1" dirty="0" err="1">
                <a:solidFill>
                  <a:srgbClr val="000000"/>
                </a:solidFill>
              </a:rPr>
              <a:t>établir</a:t>
            </a:r>
            <a:r>
              <a:rPr lang="en-US" sz="3600" b="1" dirty="0">
                <a:solidFill>
                  <a:srgbClr val="000000"/>
                </a:solidFill>
              </a:rPr>
              <a:t> la </a:t>
            </a:r>
            <a:r>
              <a:rPr lang="en-US" sz="3600" b="1" dirty="0" err="1">
                <a:solidFill>
                  <a:srgbClr val="000000"/>
                </a:solidFill>
              </a:rPr>
              <a:t>courbe</a:t>
            </a:r>
            <a:r>
              <a:rPr lang="en-US" sz="3600" b="1" dirty="0">
                <a:solidFill>
                  <a:srgbClr val="000000"/>
                </a:solidFill>
              </a:rPr>
              <a:t> </a:t>
            </a:r>
            <a:r>
              <a:rPr lang="en-US" sz="3600" b="1" dirty="0" err="1">
                <a:solidFill>
                  <a:srgbClr val="000000"/>
                </a:solidFill>
              </a:rPr>
              <a:t>d’excitabilité</a:t>
            </a:r>
            <a:r>
              <a:rPr lang="en-US" sz="3600" b="1" dirty="0">
                <a:solidFill>
                  <a:srgbClr val="000000"/>
                </a:solidFill>
              </a:rPr>
              <a:t> du </a:t>
            </a:r>
            <a:r>
              <a:rPr lang="en-US" sz="3600" b="1" dirty="0" err="1">
                <a:solidFill>
                  <a:srgbClr val="000000"/>
                </a:solidFill>
              </a:rPr>
              <a:t>nerf</a:t>
            </a:r>
            <a:r>
              <a:rPr lang="en-US" sz="3600" b="1" dirty="0">
                <a:solidFill>
                  <a:srgbClr val="000000"/>
                </a:solidFill>
              </a:rPr>
              <a:t> I= f(t) ?</a:t>
            </a:r>
          </a:p>
        </p:txBody>
      </p:sp>
    </p:spTree>
    <p:extLst>
      <p:ext uri="{BB962C8B-B14F-4D97-AF65-F5344CB8AC3E}">
        <p14:creationId xmlns:p14="http://schemas.microsoft.com/office/powerpoint/2010/main" val="103818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71800" y="411957"/>
            <a:ext cx="12344400" cy="1435107"/>
          </a:xfrm>
          <a:prstGeom prst="rect">
            <a:avLst/>
          </a:prstGeom>
          <a:solidFill>
            <a:srgbClr val="FFFFF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600" b="1" dirty="0">
                <a:solidFill>
                  <a:srgbClr val="000000"/>
                </a:solidFill>
              </a:rPr>
              <a:t>2- </a:t>
            </a:r>
            <a:r>
              <a:rPr lang="en-US" sz="3600" b="1" dirty="0" err="1">
                <a:solidFill>
                  <a:srgbClr val="000000"/>
                </a:solidFill>
              </a:rPr>
              <a:t>Déterminer</a:t>
            </a:r>
            <a:r>
              <a:rPr lang="en-US" sz="3600" b="1" dirty="0">
                <a:solidFill>
                  <a:srgbClr val="000000"/>
                </a:solidFill>
              </a:rPr>
              <a:t> </a:t>
            </a:r>
            <a:r>
              <a:rPr lang="en-US" sz="3600" b="1" dirty="0" err="1">
                <a:solidFill>
                  <a:srgbClr val="000000"/>
                </a:solidFill>
              </a:rPr>
              <a:t>graphiquement</a:t>
            </a:r>
            <a:r>
              <a:rPr lang="en-US" sz="3600" b="1" dirty="0">
                <a:solidFill>
                  <a:srgbClr val="000000"/>
                </a:solidFill>
              </a:rPr>
              <a:t> les </a:t>
            </a:r>
            <a:r>
              <a:rPr lang="en-US" sz="3600" b="1" dirty="0" err="1">
                <a:solidFill>
                  <a:srgbClr val="000000"/>
                </a:solidFill>
              </a:rPr>
              <a:t>caractéristiques</a:t>
            </a:r>
            <a:r>
              <a:rPr lang="en-US" sz="3600" b="1" dirty="0">
                <a:solidFill>
                  <a:srgbClr val="000000"/>
                </a:solidFill>
              </a:rPr>
              <a:t> de </a:t>
            </a:r>
            <a:r>
              <a:rPr lang="en-US" sz="3600" b="1" dirty="0" err="1">
                <a:solidFill>
                  <a:srgbClr val="000000"/>
                </a:solidFill>
              </a:rPr>
              <a:t>l’excitabilité</a:t>
            </a:r>
            <a:r>
              <a:rPr lang="en-US" sz="3600" b="1" dirty="0">
                <a:solidFill>
                  <a:srgbClr val="000000"/>
                </a:solidFill>
              </a:rPr>
              <a:t> de </a:t>
            </a:r>
            <a:r>
              <a:rPr lang="en-US" sz="3600" b="1" dirty="0" err="1">
                <a:solidFill>
                  <a:srgbClr val="000000"/>
                </a:solidFill>
              </a:rPr>
              <a:t>ce</a:t>
            </a:r>
            <a:r>
              <a:rPr lang="en-US" sz="3600" b="1" dirty="0">
                <a:solidFill>
                  <a:srgbClr val="000000"/>
                </a:solidFill>
              </a:rPr>
              <a:t> </a:t>
            </a:r>
            <a:r>
              <a:rPr lang="en-US" sz="3600" b="1" dirty="0" err="1">
                <a:solidFill>
                  <a:srgbClr val="000000"/>
                </a:solidFill>
              </a:rPr>
              <a:t>nerf</a:t>
            </a:r>
            <a:r>
              <a:rPr lang="en-US" sz="3600" b="1" dirty="0">
                <a:solidFill>
                  <a:srgbClr val="000000"/>
                </a:solidFill>
              </a:rPr>
              <a:t> ?</a:t>
            </a:r>
          </a:p>
        </p:txBody>
      </p:sp>
      <p:pic>
        <p:nvPicPr>
          <p:cNvPr id="9" name="Picture 8"/>
          <p:cNvPicPr>
            <a:picLocks noChangeAspect="1"/>
          </p:cNvPicPr>
          <p:nvPr/>
        </p:nvPicPr>
        <p:blipFill>
          <a:blip r:embed="rId2"/>
          <a:stretch>
            <a:fillRect/>
          </a:stretch>
        </p:blipFill>
        <p:spPr>
          <a:xfrm>
            <a:off x="2971800" y="1847064"/>
            <a:ext cx="12344400" cy="7847277"/>
          </a:xfrm>
          <a:prstGeom prst="rect">
            <a:avLst/>
          </a:prstGeom>
        </p:spPr>
      </p:pic>
      <p:sp>
        <p:nvSpPr>
          <p:cNvPr id="12" name="Rectangle 11"/>
          <p:cNvSpPr/>
          <p:nvPr/>
        </p:nvSpPr>
        <p:spPr>
          <a:xfrm>
            <a:off x="7334250" y="4233863"/>
            <a:ext cx="4191000" cy="790575"/>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a:p>
        </p:txBody>
      </p:sp>
      <p:sp>
        <p:nvSpPr>
          <p:cNvPr id="13" name="Rectangle 12"/>
          <p:cNvSpPr/>
          <p:nvPr/>
        </p:nvSpPr>
        <p:spPr>
          <a:xfrm>
            <a:off x="6038850" y="7724775"/>
            <a:ext cx="4191000" cy="790575"/>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a:p>
        </p:txBody>
      </p:sp>
      <p:sp>
        <p:nvSpPr>
          <p:cNvPr id="15" name="Rectangle 14"/>
          <p:cNvSpPr/>
          <p:nvPr/>
        </p:nvSpPr>
        <p:spPr>
          <a:xfrm>
            <a:off x="2528888" y="6962775"/>
            <a:ext cx="1804988" cy="790575"/>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a:p>
        </p:txBody>
      </p:sp>
      <p:sp>
        <p:nvSpPr>
          <p:cNvPr id="16" name="Rectangle 15"/>
          <p:cNvSpPr/>
          <p:nvPr/>
        </p:nvSpPr>
        <p:spPr>
          <a:xfrm>
            <a:off x="4924426" y="8715375"/>
            <a:ext cx="1804988" cy="790575"/>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a:p>
        </p:txBody>
      </p:sp>
      <p:sp>
        <p:nvSpPr>
          <p:cNvPr id="17" name="Rectangle 16"/>
          <p:cNvSpPr/>
          <p:nvPr/>
        </p:nvSpPr>
        <p:spPr>
          <a:xfrm>
            <a:off x="9553576" y="8943975"/>
            <a:ext cx="1804988" cy="790575"/>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103054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16"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71800" y="411957"/>
            <a:ext cx="12344400" cy="1435107"/>
          </a:xfrm>
          <a:prstGeom prst="rect">
            <a:avLst/>
          </a:prstGeom>
          <a:solidFill>
            <a:srgbClr val="FFFFF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b="1" dirty="0">
                <a:solidFill>
                  <a:schemeClr val="accent4"/>
                </a:solidFill>
              </a:rPr>
              <a:t>Evaluation : </a:t>
            </a:r>
            <a:r>
              <a:rPr lang="en-US" sz="3600" b="1" dirty="0" err="1">
                <a:solidFill>
                  <a:srgbClr val="000000"/>
                </a:solidFill>
              </a:rPr>
              <a:t>à</a:t>
            </a:r>
            <a:r>
              <a:rPr lang="en-US" sz="3600" b="1" dirty="0">
                <a:solidFill>
                  <a:srgbClr val="000000"/>
                </a:solidFill>
              </a:rPr>
              <a:t> </a:t>
            </a:r>
            <a:r>
              <a:rPr lang="en-US" sz="3600" b="1" dirty="0" err="1">
                <a:solidFill>
                  <a:srgbClr val="000000"/>
                </a:solidFill>
              </a:rPr>
              <a:t>partir</a:t>
            </a:r>
            <a:r>
              <a:rPr lang="en-US" sz="3600" b="1" dirty="0">
                <a:solidFill>
                  <a:srgbClr val="000000"/>
                </a:solidFill>
              </a:rPr>
              <a:t> de l’analyse des </a:t>
            </a:r>
            <a:r>
              <a:rPr lang="en-US" sz="3600" b="1" dirty="0" err="1">
                <a:solidFill>
                  <a:srgbClr val="000000"/>
                </a:solidFill>
              </a:rPr>
              <a:t>trois</a:t>
            </a:r>
            <a:r>
              <a:rPr lang="en-US" sz="3600" b="1" dirty="0">
                <a:solidFill>
                  <a:srgbClr val="000000"/>
                </a:solidFill>
              </a:rPr>
              <a:t> </a:t>
            </a:r>
            <a:r>
              <a:rPr lang="en-US" sz="3600" b="1" dirty="0" err="1">
                <a:solidFill>
                  <a:srgbClr val="000000"/>
                </a:solidFill>
              </a:rPr>
              <a:t>courbes</a:t>
            </a:r>
            <a:r>
              <a:rPr lang="en-US" sz="3600" b="1" dirty="0">
                <a:solidFill>
                  <a:srgbClr val="000000"/>
                </a:solidFill>
              </a:rPr>
              <a:t> du </a:t>
            </a:r>
            <a:r>
              <a:rPr lang="en-US" sz="3600" b="1" dirty="0" err="1">
                <a:solidFill>
                  <a:srgbClr val="000000"/>
                </a:solidFill>
              </a:rPr>
              <a:t>diagramme</a:t>
            </a:r>
            <a:r>
              <a:rPr lang="en-US" sz="3600" b="1" dirty="0">
                <a:solidFill>
                  <a:srgbClr val="000000"/>
                </a:solidFill>
              </a:rPr>
              <a:t> ci-</a:t>
            </a:r>
            <a:r>
              <a:rPr lang="en-US" sz="3600" b="1" dirty="0" err="1">
                <a:solidFill>
                  <a:srgbClr val="000000"/>
                </a:solidFill>
              </a:rPr>
              <a:t>dessous</a:t>
            </a:r>
            <a:r>
              <a:rPr lang="en-US" sz="3600" b="1" dirty="0">
                <a:solidFill>
                  <a:srgbClr val="000000"/>
                </a:solidFill>
              </a:rPr>
              <a:t> ,</a:t>
            </a:r>
            <a:r>
              <a:rPr lang="en-US" sz="3600" b="1" dirty="0" err="1">
                <a:solidFill>
                  <a:srgbClr val="000000"/>
                </a:solidFill>
              </a:rPr>
              <a:t>déterminez</a:t>
            </a:r>
            <a:r>
              <a:rPr lang="en-US" sz="3600" b="1" dirty="0">
                <a:solidFill>
                  <a:srgbClr val="000000"/>
                </a:solidFill>
              </a:rPr>
              <a:t> le </a:t>
            </a:r>
            <a:r>
              <a:rPr lang="en-US" sz="3600" b="1" dirty="0" err="1">
                <a:solidFill>
                  <a:srgbClr val="000000"/>
                </a:solidFill>
              </a:rPr>
              <a:t>nerf</a:t>
            </a:r>
            <a:r>
              <a:rPr lang="en-US" sz="3600" b="1" dirty="0">
                <a:solidFill>
                  <a:srgbClr val="000000"/>
                </a:solidFill>
              </a:rPr>
              <a:t> le plus excitable</a:t>
            </a:r>
          </a:p>
        </p:txBody>
      </p:sp>
      <p:graphicFrame>
        <p:nvGraphicFramePr>
          <p:cNvPr id="7" name="Table 6"/>
          <p:cNvGraphicFramePr>
            <a:graphicFrameLocks noGrp="1"/>
          </p:cNvGraphicFramePr>
          <p:nvPr/>
        </p:nvGraphicFramePr>
        <p:xfrm>
          <a:off x="10349361" y="1921638"/>
          <a:ext cx="5454432" cy="1234440"/>
        </p:xfrm>
        <a:graphic>
          <a:graphicData uri="http://schemas.openxmlformats.org/drawingml/2006/table">
            <a:tbl>
              <a:tblPr firstRow="1" bandRow="1">
                <a:tableStyleId>{073A0DAA-6AF3-43AB-8588-CEC1D06C72B9}</a:tableStyleId>
              </a:tblPr>
              <a:tblGrid>
                <a:gridCol w="1360170">
                  <a:extLst>
                    <a:ext uri="{9D8B030D-6E8A-4147-A177-3AD203B41FA5}">
                      <a16:colId xmlns:a16="http://schemas.microsoft.com/office/drawing/2014/main" val="20000"/>
                    </a:ext>
                  </a:extLst>
                </a:gridCol>
                <a:gridCol w="1364754">
                  <a:extLst>
                    <a:ext uri="{9D8B030D-6E8A-4147-A177-3AD203B41FA5}">
                      <a16:colId xmlns:a16="http://schemas.microsoft.com/office/drawing/2014/main" val="20001"/>
                    </a:ext>
                  </a:extLst>
                </a:gridCol>
                <a:gridCol w="1364754">
                  <a:extLst>
                    <a:ext uri="{9D8B030D-6E8A-4147-A177-3AD203B41FA5}">
                      <a16:colId xmlns:a16="http://schemas.microsoft.com/office/drawing/2014/main" val="20002"/>
                    </a:ext>
                  </a:extLst>
                </a:gridCol>
                <a:gridCol w="1364754">
                  <a:extLst>
                    <a:ext uri="{9D8B030D-6E8A-4147-A177-3AD203B41FA5}">
                      <a16:colId xmlns:a16="http://schemas.microsoft.com/office/drawing/2014/main" val="20003"/>
                    </a:ext>
                  </a:extLst>
                </a:gridCol>
              </a:tblGrid>
              <a:tr h="411480">
                <a:tc>
                  <a:txBody>
                    <a:bodyPr/>
                    <a:lstStyle/>
                    <a:p>
                      <a:r>
                        <a:rPr lang="en-US" sz="1800" dirty="0"/>
                        <a:t>Nerf </a:t>
                      </a:r>
                    </a:p>
                  </a:txBody>
                  <a:tcPr marL="137160" marR="137160" marT="68580" marB="68580"/>
                </a:tc>
                <a:tc>
                  <a:txBody>
                    <a:bodyPr/>
                    <a:lstStyle/>
                    <a:p>
                      <a:r>
                        <a:rPr lang="en-US" sz="1800" dirty="0"/>
                        <a:t>1</a:t>
                      </a:r>
                    </a:p>
                  </a:txBody>
                  <a:tcPr marL="137160" marR="137160" marT="68580" marB="68580"/>
                </a:tc>
                <a:tc>
                  <a:txBody>
                    <a:bodyPr/>
                    <a:lstStyle/>
                    <a:p>
                      <a:r>
                        <a:rPr lang="en-US" sz="1800" dirty="0"/>
                        <a:t>2</a:t>
                      </a:r>
                    </a:p>
                  </a:txBody>
                  <a:tcPr marL="137160" marR="137160" marT="68580" marB="68580"/>
                </a:tc>
                <a:tc>
                  <a:txBody>
                    <a:bodyPr/>
                    <a:lstStyle/>
                    <a:p>
                      <a:r>
                        <a:rPr lang="en-US" sz="1800" dirty="0"/>
                        <a:t>3</a:t>
                      </a:r>
                    </a:p>
                  </a:txBody>
                  <a:tcPr marL="137160" marR="137160" marT="68580" marB="68580"/>
                </a:tc>
                <a:extLst>
                  <a:ext uri="{0D108BD9-81ED-4DB2-BD59-A6C34878D82A}">
                    <a16:rowId xmlns:a16="http://schemas.microsoft.com/office/drawing/2014/main" val="10000"/>
                  </a:ext>
                </a:extLst>
              </a:tr>
              <a:tr h="411480">
                <a:tc>
                  <a:txBody>
                    <a:bodyPr/>
                    <a:lstStyle/>
                    <a:p>
                      <a:r>
                        <a:rPr lang="en-US" sz="1800" dirty="0"/>
                        <a:t>Temps utile </a:t>
                      </a:r>
                    </a:p>
                  </a:txBody>
                  <a:tcPr marL="137160" marR="137160" marT="68580" marB="68580"/>
                </a:tc>
                <a:tc>
                  <a:txBody>
                    <a:bodyPr/>
                    <a:lstStyle/>
                    <a:p>
                      <a:r>
                        <a:rPr lang="en-US" sz="1800" dirty="0"/>
                        <a:t>3</a:t>
                      </a:r>
                    </a:p>
                  </a:txBody>
                  <a:tcPr marL="137160" marR="137160" marT="68580" marB="68580"/>
                </a:tc>
                <a:tc>
                  <a:txBody>
                    <a:bodyPr/>
                    <a:lstStyle/>
                    <a:p>
                      <a:r>
                        <a:rPr lang="en-US" sz="1800" dirty="0"/>
                        <a:t>3</a:t>
                      </a:r>
                    </a:p>
                  </a:txBody>
                  <a:tcPr marL="137160" marR="137160" marT="68580" marB="68580"/>
                </a:tc>
                <a:tc>
                  <a:txBody>
                    <a:bodyPr/>
                    <a:lstStyle/>
                    <a:p>
                      <a:r>
                        <a:rPr lang="en-US" sz="1800" dirty="0"/>
                        <a:t>3</a:t>
                      </a:r>
                    </a:p>
                  </a:txBody>
                  <a:tcPr marL="137160" marR="137160" marT="68580" marB="68580"/>
                </a:tc>
                <a:extLst>
                  <a:ext uri="{0D108BD9-81ED-4DB2-BD59-A6C34878D82A}">
                    <a16:rowId xmlns:a16="http://schemas.microsoft.com/office/drawing/2014/main" val="10001"/>
                  </a:ext>
                </a:extLst>
              </a:tr>
              <a:tr h="411480">
                <a:tc>
                  <a:txBody>
                    <a:bodyPr/>
                    <a:lstStyle/>
                    <a:p>
                      <a:r>
                        <a:rPr lang="en-US" sz="1800" dirty="0" err="1"/>
                        <a:t>Chronaxie</a:t>
                      </a:r>
                      <a:r>
                        <a:rPr lang="en-US" sz="1800" dirty="0"/>
                        <a:t> </a:t>
                      </a:r>
                    </a:p>
                  </a:txBody>
                  <a:tcPr marL="137160" marR="137160" marT="68580" marB="68580"/>
                </a:tc>
                <a:tc>
                  <a:txBody>
                    <a:bodyPr/>
                    <a:lstStyle/>
                    <a:p>
                      <a:r>
                        <a:rPr lang="en-US" sz="1800" dirty="0"/>
                        <a:t>0,4</a:t>
                      </a:r>
                    </a:p>
                  </a:txBody>
                  <a:tcPr marL="137160" marR="137160" marT="68580" marB="68580"/>
                </a:tc>
                <a:tc>
                  <a:txBody>
                    <a:bodyPr/>
                    <a:lstStyle/>
                    <a:p>
                      <a:r>
                        <a:rPr lang="en-US" sz="1800" dirty="0"/>
                        <a:t>0,65</a:t>
                      </a:r>
                    </a:p>
                  </a:txBody>
                  <a:tcPr marL="137160" marR="137160" marT="68580" marB="68580"/>
                </a:tc>
                <a:tc>
                  <a:txBody>
                    <a:bodyPr/>
                    <a:lstStyle/>
                    <a:p>
                      <a:r>
                        <a:rPr lang="en-US" sz="1800" dirty="0"/>
                        <a:t>0,9</a:t>
                      </a:r>
                    </a:p>
                  </a:txBody>
                  <a:tcPr marL="137160" marR="137160" marT="68580" marB="68580"/>
                </a:tc>
                <a:extLst>
                  <a:ext uri="{0D108BD9-81ED-4DB2-BD59-A6C34878D82A}">
                    <a16:rowId xmlns:a16="http://schemas.microsoft.com/office/drawing/2014/main" val="10002"/>
                  </a:ext>
                </a:extLst>
              </a:tr>
            </a:tbl>
          </a:graphicData>
        </a:graphic>
      </p:graphicFrame>
      <p:pic>
        <p:nvPicPr>
          <p:cNvPr id="6" name="Content Placeholder 5"/>
          <p:cNvPicPr>
            <a:picLocks noGrp="1" noChangeAspect="1"/>
          </p:cNvPicPr>
          <p:nvPr>
            <p:ph idx="1"/>
          </p:nvPr>
        </p:nvPicPr>
        <p:blipFill>
          <a:blip r:embed="rId2"/>
          <a:srcRect t="-5933" b="-5933"/>
          <a:stretch>
            <a:fillRect/>
          </a:stretch>
        </p:blipFill>
        <p:spPr>
          <a:xfrm>
            <a:off x="2571750" y="3372019"/>
            <a:ext cx="12744450" cy="6788945"/>
          </a:xfrm>
        </p:spPr>
      </p:pic>
    </p:spTree>
    <p:extLst>
      <p:ext uri="{BB962C8B-B14F-4D97-AF65-F5344CB8AC3E}">
        <p14:creationId xmlns:p14="http://schemas.microsoft.com/office/powerpoint/2010/main" val="256817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67640" y="3182141"/>
            <a:ext cx="10403436" cy="4501053"/>
          </a:xfrm>
          <a:prstGeom prst="rect">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428625" indent="-428625">
              <a:buFont typeface="Wingdings" charset="2"/>
              <a:buChar char="q"/>
            </a:pPr>
            <a:r>
              <a:rPr lang="en-US" sz="2700" dirty="0">
                <a:solidFill>
                  <a:schemeClr val="tx1"/>
                </a:solidFill>
              </a:rPr>
              <a:t>La </a:t>
            </a:r>
            <a:r>
              <a:rPr lang="en-US" sz="2700" dirty="0" err="1">
                <a:solidFill>
                  <a:schemeClr val="tx1"/>
                </a:solidFill>
              </a:rPr>
              <a:t>Chronaxie</a:t>
            </a:r>
            <a:r>
              <a:rPr lang="en-US" sz="2700" dirty="0">
                <a:solidFill>
                  <a:schemeClr val="tx1"/>
                </a:solidFill>
              </a:rPr>
              <a:t> : Elle </a:t>
            </a:r>
            <a:r>
              <a:rPr lang="en-US" sz="2700" dirty="0" err="1">
                <a:solidFill>
                  <a:schemeClr val="tx1"/>
                </a:solidFill>
              </a:rPr>
              <a:t>représente</a:t>
            </a:r>
            <a:r>
              <a:rPr lang="en-US" sz="2700" dirty="0">
                <a:solidFill>
                  <a:schemeClr val="tx1"/>
                </a:solidFill>
              </a:rPr>
              <a:t> le temps minimum </a:t>
            </a:r>
            <a:r>
              <a:rPr lang="en-US" sz="2700" dirty="0" err="1">
                <a:solidFill>
                  <a:schemeClr val="tx1"/>
                </a:solidFill>
              </a:rPr>
              <a:t>nécessaire</a:t>
            </a:r>
            <a:r>
              <a:rPr lang="en-US" sz="2700" dirty="0">
                <a:solidFill>
                  <a:schemeClr val="tx1"/>
                </a:solidFill>
              </a:rPr>
              <a:t> pour </a:t>
            </a:r>
            <a:r>
              <a:rPr lang="en-US" sz="2700" dirty="0" err="1">
                <a:solidFill>
                  <a:schemeClr val="tx1"/>
                </a:solidFill>
              </a:rPr>
              <a:t>stimuler</a:t>
            </a:r>
            <a:r>
              <a:rPr lang="en-US" sz="2700" dirty="0">
                <a:solidFill>
                  <a:schemeClr val="tx1"/>
                </a:solidFill>
              </a:rPr>
              <a:t> un </a:t>
            </a:r>
            <a:r>
              <a:rPr lang="en-US" sz="2700" dirty="0" err="1">
                <a:solidFill>
                  <a:schemeClr val="tx1"/>
                </a:solidFill>
              </a:rPr>
              <a:t>nerf</a:t>
            </a:r>
            <a:r>
              <a:rPr lang="en-US" sz="2700" dirty="0">
                <a:solidFill>
                  <a:schemeClr val="tx1"/>
                </a:solidFill>
              </a:rPr>
              <a:t> avec </a:t>
            </a:r>
            <a:r>
              <a:rPr lang="en-US" sz="2700" dirty="0" err="1">
                <a:solidFill>
                  <a:schemeClr val="tx1"/>
                </a:solidFill>
              </a:rPr>
              <a:t>une</a:t>
            </a:r>
            <a:r>
              <a:rPr lang="en-US" sz="2700" dirty="0">
                <a:solidFill>
                  <a:schemeClr val="tx1"/>
                </a:solidFill>
              </a:rPr>
              <a:t> </a:t>
            </a:r>
            <a:r>
              <a:rPr lang="en-US" sz="2700" dirty="0" err="1">
                <a:solidFill>
                  <a:schemeClr val="tx1"/>
                </a:solidFill>
              </a:rPr>
              <a:t>intensité</a:t>
            </a:r>
            <a:r>
              <a:rPr lang="en-US" sz="2700" dirty="0">
                <a:solidFill>
                  <a:schemeClr val="tx1"/>
                </a:solidFill>
              </a:rPr>
              <a:t> </a:t>
            </a:r>
            <a:r>
              <a:rPr lang="en-US" sz="2700" dirty="0" err="1">
                <a:solidFill>
                  <a:schemeClr val="tx1"/>
                </a:solidFill>
              </a:rPr>
              <a:t>égale</a:t>
            </a:r>
            <a:r>
              <a:rPr lang="en-US" sz="2700" dirty="0">
                <a:solidFill>
                  <a:schemeClr val="tx1"/>
                </a:solidFill>
              </a:rPr>
              <a:t> au double de la </a:t>
            </a:r>
            <a:r>
              <a:rPr lang="en-US" sz="2700" dirty="0" err="1">
                <a:solidFill>
                  <a:schemeClr val="tx1"/>
                </a:solidFill>
              </a:rPr>
              <a:t>rhéobase</a:t>
            </a:r>
            <a:r>
              <a:rPr lang="en-US" sz="2700" dirty="0">
                <a:solidFill>
                  <a:schemeClr val="tx1"/>
                </a:solidFill>
              </a:rPr>
              <a:t>.</a:t>
            </a:r>
          </a:p>
          <a:p>
            <a:pPr algn="ctr"/>
            <a:endParaRPr lang="en-US" sz="2700" dirty="0">
              <a:solidFill>
                <a:schemeClr val="tx1"/>
              </a:solidFill>
            </a:endParaRPr>
          </a:p>
          <a:p>
            <a:pPr marL="428625" indent="-428625">
              <a:buFont typeface="Wingdings" charset="2"/>
              <a:buChar char="q"/>
            </a:pPr>
            <a:r>
              <a:rPr lang="en-US" sz="2700" dirty="0">
                <a:solidFill>
                  <a:schemeClr val="tx1"/>
                </a:solidFill>
              </a:rPr>
              <a:t>Relation inverse : Plus </a:t>
            </a:r>
            <a:r>
              <a:rPr lang="en-US" sz="2700" dirty="0" err="1">
                <a:solidFill>
                  <a:schemeClr val="tx1"/>
                </a:solidFill>
              </a:rPr>
              <a:t>ce</a:t>
            </a:r>
            <a:r>
              <a:rPr lang="en-US" sz="2700" dirty="0">
                <a:solidFill>
                  <a:schemeClr val="tx1"/>
                </a:solidFill>
              </a:rPr>
              <a:t> temps </a:t>
            </a:r>
            <a:r>
              <a:rPr lang="en-US" sz="2700" dirty="0" err="1">
                <a:solidFill>
                  <a:schemeClr val="tx1"/>
                </a:solidFill>
              </a:rPr>
              <a:t>est</a:t>
            </a:r>
            <a:r>
              <a:rPr lang="en-US" sz="2700" dirty="0">
                <a:solidFill>
                  <a:schemeClr val="tx1"/>
                </a:solidFill>
              </a:rPr>
              <a:t> court, plus le </a:t>
            </a:r>
            <a:r>
              <a:rPr lang="en-US" sz="2700" dirty="0" err="1">
                <a:solidFill>
                  <a:schemeClr val="tx1"/>
                </a:solidFill>
              </a:rPr>
              <a:t>nerf</a:t>
            </a:r>
            <a:r>
              <a:rPr lang="en-US" sz="2700" dirty="0">
                <a:solidFill>
                  <a:schemeClr val="tx1"/>
                </a:solidFill>
              </a:rPr>
              <a:t> </a:t>
            </a:r>
            <a:r>
              <a:rPr lang="en-US" sz="2700" dirty="0" err="1">
                <a:solidFill>
                  <a:schemeClr val="tx1"/>
                </a:solidFill>
              </a:rPr>
              <a:t>est</a:t>
            </a:r>
            <a:r>
              <a:rPr lang="en-US" sz="2700" dirty="0">
                <a:solidFill>
                  <a:schemeClr val="tx1"/>
                </a:solidFill>
              </a:rPr>
              <a:t> </a:t>
            </a:r>
            <a:r>
              <a:rPr lang="en-US" sz="2700" dirty="0" err="1">
                <a:solidFill>
                  <a:schemeClr val="tx1"/>
                </a:solidFill>
              </a:rPr>
              <a:t>rapide</a:t>
            </a:r>
            <a:r>
              <a:rPr lang="en-US" sz="2700" dirty="0">
                <a:solidFill>
                  <a:schemeClr val="tx1"/>
                </a:solidFill>
              </a:rPr>
              <a:t> </a:t>
            </a:r>
            <a:r>
              <a:rPr lang="en-US" sz="2700" dirty="0" err="1">
                <a:solidFill>
                  <a:schemeClr val="tx1"/>
                </a:solidFill>
              </a:rPr>
              <a:t>à</a:t>
            </a:r>
            <a:r>
              <a:rPr lang="en-US" sz="2700" dirty="0">
                <a:solidFill>
                  <a:schemeClr val="tx1"/>
                </a:solidFill>
              </a:rPr>
              <a:t> </a:t>
            </a:r>
            <a:r>
              <a:rPr lang="en-US" sz="2700" dirty="0" err="1">
                <a:solidFill>
                  <a:schemeClr val="tx1"/>
                </a:solidFill>
              </a:rPr>
              <a:t>répondre</a:t>
            </a:r>
            <a:r>
              <a:rPr lang="en-US" sz="2700" dirty="0">
                <a:solidFill>
                  <a:schemeClr val="tx1"/>
                </a:solidFill>
              </a:rPr>
              <a:t> et ne </a:t>
            </a:r>
            <a:r>
              <a:rPr lang="en-US" sz="2700" dirty="0" err="1">
                <a:solidFill>
                  <a:schemeClr val="tx1"/>
                </a:solidFill>
              </a:rPr>
              <a:t>nécessite</a:t>
            </a:r>
            <a:r>
              <a:rPr lang="en-US" sz="2700" dirty="0">
                <a:solidFill>
                  <a:schemeClr val="tx1"/>
                </a:solidFill>
              </a:rPr>
              <a:t> pas </a:t>
            </a:r>
            <a:r>
              <a:rPr lang="en-US" sz="2700" dirty="0" err="1">
                <a:solidFill>
                  <a:schemeClr val="tx1"/>
                </a:solidFill>
              </a:rPr>
              <a:t>une</a:t>
            </a:r>
            <a:r>
              <a:rPr lang="en-US" sz="2700" dirty="0">
                <a:solidFill>
                  <a:schemeClr val="tx1"/>
                </a:solidFill>
              </a:rPr>
              <a:t> longue </a:t>
            </a:r>
            <a:r>
              <a:rPr lang="en-US" sz="2700" dirty="0" err="1">
                <a:solidFill>
                  <a:schemeClr val="tx1"/>
                </a:solidFill>
              </a:rPr>
              <a:t>durée</a:t>
            </a:r>
            <a:r>
              <a:rPr lang="en-US" sz="2700" dirty="0">
                <a:solidFill>
                  <a:schemeClr val="tx1"/>
                </a:solidFill>
              </a:rPr>
              <a:t> de stimulation.</a:t>
            </a:r>
          </a:p>
          <a:p>
            <a:pPr algn="ctr"/>
            <a:endParaRPr lang="en-US" sz="2700" dirty="0">
              <a:solidFill>
                <a:schemeClr val="tx1"/>
              </a:solidFill>
            </a:endParaRPr>
          </a:p>
          <a:p>
            <a:pPr marL="428625" indent="-428625">
              <a:buFont typeface="Wingdings" charset="2"/>
              <a:buChar char="q"/>
            </a:pPr>
            <a:r>
              <a:rPr lang="en-US" sz="2700" dirty="0">
                <a:solidFill>
                  <a:schemeClr val="tx1"/>
                </a:solidFill>
              </a:rPr>
              <a:t>Conclusion : Par </a:t>
            </a:r>
            <a:r>
              <a:rPr lang="en-US" sz="2700" dirty="0" err="1">
                <a:solidFill>
                  <a:schemeClr val="tx1"/>
                </a:solidFill>
              </a:rPr>
              <a:t>conséquent</a:t>
            </a:r>
            <a:r>
              <a:rPr lang="en-US" sz="2700" dirty="0">
                <a:solidFill>
                  <a:schemeClr val="tx1"/>
                </a:solidFill>
              </a:rPr>
              <a:t>, </a:t>
            </a:r>
            <a:r>
              <a:rPr lang="en-US" sz="2700" b="1" dirty="0">
                <a:solidFill>
                  <a:schemeClr val="accent2"/>
                </a:solidFill>
              </a:rPr>
              <a:t>le </a:t>
            </a:r>
            <a:r>
              <a:rPr lang="en-US" sz="2700" b="1" dirty="0" err="1">
                <a:solidFill>
                  <a:schemeClr val="accent2"/>
                </a:solidFill>
              </a:rPr>
              <a:t>nerf</a:t>
            </a:r>
            <a:r>
              <a:rPr lang="en-US" sz="2700" b="1" dirty="0">
                <a:solidFill>
                  <a:schemeClr val="accent2"/>
                </a:solidFill>
              </a:rPr>
              <a:t> 1 </a:t>
            </a:r>
            <a:r>
              <a:rPr lang="en-US" sz="2700" dirty="0">
                <a:solidFill>
                  <a:schemeClr val="tx1"/>
                </a:solidFill>
              </a:rPr>
              <a:t>qui </a:t>
            </a:r>
            <a:r>
              <a:rPr lang="en-US" sz="2700" dirty="0" err="1">
                <a:solidFill>
                  <a:schemeClr val="tx1"/>
                </a:solidFill>
              </a:rPr>
              <a:t>possède</a:t>
            </a:r>
            <a:r>
              <a:rPr lang="en-US" sz="2700" dirty="0">
                <a:solidFill>
                  <a:schemeClr val="tx1"/>
                </a:solidFill>
              </a:rPr>
              <a:t> la plus petite </a:t>
            </a:r>
            <a:r>
              <a:rPr lang="en-US" sz="2700" dirty="0" err="1">
                <a:solidFill>
                  <a:schemeClr val="tx1"/>
                </a:solidFill>
              </a:rPr>
              <a:t>chronaxie</a:t>
            </a:r>
            <a:r>
              <a:rPr lang="en-US" sz="2700" dirty="0">
                <a:solidFill>
                  <a:schemeClr val="tx1"/>
                </a:solidFill>
              </a:rPr>
              <a:t> </a:t>
            </a:r>
            <a:r>
              <a:rPr lang="en-US" sz="2700" dirty="0" err="1">
                <a:solidFill>
                  <a:schemeClr val="tx1"/>
                </a:solidFill>
              </a:rPr>
              <a:t>est</a:t>
            </a:r>
            <a:r>
              <a:rPr lang="en-US" sz="2700" dirty="0">
                <a:solidFill>
                  <a:schemeClr val="tx1"/>
                </a:solidFill>
              </a:rPr>
              <a:t> </a:t>
            </a:r>
            <a:r>
              <a:rPr lang="en-US" sz="2700" dirty="0" err="1">
                <a:solidFill>
                  <a:schemeClr val="tx1"/>
                </a:solidFill>
              </a:rPr>
              <a:t>celui</a:t>
            </a:r>
            <a:r>
              <a:rPr lang="en-US" sz="2700" dirty="0">
                <a:solidFill>
                  <a:schemeClr val="tx1"/>
                </a:solidFill>
              </a:rPr>
              <a:t> qui </a:t>
            </a:r>
            <a:r>
              <a:rPr lang="en-US" sz="2700" dirty="0" err="1">
                <a:solidFill>
                  <a:schemeClr val="tx1"/>
                </a:solidFill>
              </a:rPr>
              <a:t>est</a:t>
            </a:r>
            <a:r>
              <a:rPr lang="en-US" sz="2700" dirty="0">
                <a:solidFill>
                  <a:schemeClr val="tx1"/>
                </a:solidFill>
              </a:rPr>
              <a:t> </a:t>
            </a:r>
            <a:r>
              <a:rPr lang="en-US" sz="2700" dirty="0" err="1">
                <a:solidFill>
                  <a:schemeClr val="tx1"/>
                </a:solidFill>
              </a:rPr>
              <a:t>excité</a:t>
            </a:r>
            <a:r>
              <a:rPr lang="en-US" sz="2700" dirty="0">
                <a:solidFill>
                  <a:schemeClr val="tx1"/>
                </a:solidFill>
              </a:rPr>
              <a:t> le plus </a:t>
            </a:r>
            <a:r>
              <a:rPr lang="en-US" sz="2700" dirty="0" err="1">
                <a:solidFill>
                  <a:schemeClr val="tx1"/>
                </a:solidFill>
              </a:rPr>
              <a:t>rapidement</a:t>
            </a:r>
            <a:r>
              <a:rPr lang="en-US" sz="2700" dirty="0">
                <a:solidFill>
                  <a:schemeClr val="tx1"/>
                </a:solidFill>
              </a:rPr>
              <a:t> par rapport aux </a:t>
            </a:r>
            <a:r>
              <a:rPr lang="en-US" sz="2700" dirty="0" err="1">
                <a:solidFill>
                  <a:schemeClr val="tx1"/>
                </a:solidFill>
              </a:rPr>
              <a:t>autres</a:t>
            </a:r>
            <a:r>
              <a:rPr lang="en-US" sz="2700" dirty="0"/>
              <a:t>.</a:t>
            </a:r>
          </a:p>
        </p:txBody>
      </p:sp>
    </p:spTree>
    <p:extLst>
      <p:ext uri="{BB962C8B-B14F-4D97-AF65-F5344CB8AC3E}">
        <p14:creationId xmlns:p14="http://schemas.microsoft.com/office/powerpoint/2010/main" val="1858089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411957"/>
            <a:ext cx="13030200" cy="165768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rgbClr val="FF0000"/>
                </a:solidFill>
              </a:rPr>
              <a:t>II-</a:t>
            </a:r>
            <a:r>
              <a:rPr lang="en-US" sz="4800" dirty="0" err="1">
                <a:solidFill>
                  <a:srgbClr val="FF0000"/>
                </a:solidFill>
              </a:rPr>
              <a:t>histologie</a:t>
            </a:r>
            <a:r>
              <a:rPr lang="en-US" sz="4800" dirty="0">
                <a:solidFill>
                  <a:srgbClr val="FF0000"/>
                </a:solidFill>
              </a:rPr>
              <a:t> </a:t>
            </a:r>
            <a:r>
              <a:rPr lang="en-US" sz="4800" dirty="0" err="1">
                <a:solidFill>
                  <a:srgbClr val="FF0000"/>
                </a:solidFill>
              </a:rPr>
              <a:t>nerveuse</a:t>
            </a:r>
            <a:r>
              <a:rPr lang="en-US" sz="4800" dirty="0">
                <a:solidFill>
                  <a:srgbClr val="FF0000"/>
                </a:solidFill>
              </a:rPr>
              <a:t>:</a:t>
            </a:r>
          </a:p>
          <a:p>
            <a:r>
              <a:rPr lang="en-US" sz="4800" dirty="0">
                <a:solidFill>
                  <a:srgbClr val="008000"/>
                </a:solidFill>
              </a:rPr>
              <a:t>1- </a:t>
            </a:r>
            <a:r>
              <a:rPr lang="en-US" sz="4800" dirty="0" err="1">
                <a:solidFill>
                  <a:srgbClr val="008000"/>
                </a:solidFill>
              </a:rPr>
              <a:t>Organisation</a:t>
            </a:r>
            <a:r>
              <a:rPr lang="en-US" sz="4800" dirty="0">
                <a:solidFill>
                  <a:srgbClr val="008000"/>
                </a:solidFill>
              </a:rPr>
              <a:t> </a:t>
            </a:r>
            <a:r>
              <a:rPr lang="en-US" sz="4800" dirty="0" err="1">
                <a:solidFill>
                  <a:srgbClr val="008000"/>
                </a:solidFill>
              </a:rPr>
              <a:t>générale</a:t>
            </a:r>
            <a:r>
              <a:rPr lang="en-US" sz="4800" dirty="0">
                <a:solidFill>
                  <a:srgbClr val="008000"/>
                </a:solidFill>
              </a:rPr>
              <a:t> de la moelle </a:t>
            </a:r>
            <a:r>
              <a:rPr lang="en-US" sz="4800" dirty="0" err="1">
                <a:solidFill>
                  <a:srgbClr val="008000"/>
                </a:solidFill>
              </a:rPr>
              <a:t>épinière</a:t>
            </a:r>
            <a:endParaRPr lang="en-US" sz="4800" dirty="0">
              <a:solidFill>
                <a:srgbClr val="008000"/>
              </a:solidFill>
            </a:endParaRPr>
          </a:p>
          <a:p>
            <a:pPr algn="ctr"/>
            <a:r>
              <a:rPr lang="en-US" sz="4800" dirty="0">
                <a:solidFill>
                  <a:srgbClr val="008000"/>
                </a:solidFill>
              </a:rPr>
              <a:t>:</a:t>
            </a:r>
          </a:p>
        </p:txBody>
      </p:sp>
      <p:pic>
        <p:nvPicPr>
          <p:cNvPr id="3" name="Picture 2"/>
          <p:cNvPicPr>
            <a:picLocks noChangeAspect="1"/>
          </p:cNvPicPr>
          <p:nvPr/>
        </p:nvPicPr>
        <p:blipFill>
          <a:blip r:embed="rId2"/>
          <a:stretch>
            <a:fillRect/>
          </a:stretch>
        </p:blipFill>
        <p:spPr>
          <a:xfrm>
            <a:off x="2286000" y="2069641"/>
            <a:ext cx="13716000" cy="6812483"/>
          </a:xfrm>
          <a:prstGeom prst="rect">
            <a:avLst/>
          </a:prstGeom>
        </p:spPr>
      </p:pic>
      <p:sp>
        <p:nvSpPr>
          <p:cNvPr id="6" name="Rectangle 5"/>
          <p:cNvSpPr/>
          <p:nvPr/>
        </p:nvSpPr>
        <p:spPr>
          <a:xfrm>
            <a:off x="11572876" y="2400300"/>
            <a:ext cx="2881313" cy="790575"/>
          </a:xfrm>
          <a:prstGeom prst="rect">
            <a:avLst/>
          </a:prstGeom>
          <a:noFill/>
          <a:ln w="57150"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a:p>
        </p:txBody>
      </p:sp>
      <p:sp>
        <p:nvSpPr>
          <p:cNvPr id="10" name="Rectangle 9"/>
          <p:cNvSpPr/>
          <p:nvPr/>
        </p:nvSpPr>
        <p:spPr>
          <a:xfrm>
            <a:off x="11572876" y="4571999"/>
            <a:ext cx="4262438" cy="1119188"/>
          </a:xfrm>
          <a:prstGeom prst="rect">
            <a:avLst/>
          </a:prstGeom>
          <a:noFill/>
          <a:ln w="57150"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1075384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29561" y="2859350"/>
            <a:ext cx="13124657" cy="448913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514350" indent="-514350">
              <a:buFont typeface="Wingdings" charset="2"/>
              <a:buChar char="u"/>
            </a:pPr>
            <a:r>
              <a:rPr lang="en-US" sz="3000" dirty="0">
                <a:solidFill>
                  <a:srgbClr val="000000"/>
                </a:solidFill>
              </a:rPr>
              <a:t>  La substance </a:t>
            </a:r>
            <a:r>
              <a:rPr lang="en-US" sz="3000" dirty="0" err="1">
                <a:solidFill>
                  <a:srgbClr val="000000"/>
                </a:solidFill>
              </a:rPr>
              <a:t>grise</a:t>
            </a:r>
            <a:r>
              <a:rPr lang="en-US" sz="3000" dirty="0">
                <a:solidFill>
                  <a:srgbClr val="000000"/>
                </a:solidFill>
              </a:rPr>
              <a:t> :</a:t>
            </a:r>
            <a:r>
              <a:rPr lang="en-US" sz="3000" dirty="0" err="1">
                <a:solidFill>
                  <a:srgbClr val="000000"/>
                </a:solidFill>
              </a:rPr>
              <a:t>Située</a:t>
            </a:r>
            <a:r>
              <a:rPr lang="en-US" sz="3000" dirty="0">
                <a:solidFill>
                  <a:srgbClr val="000000"/>
                </a:solidFill>
              </a:rPr>
              <a:t> au </a:t>
            </a:r>
            <a:r>
              <a:rPr lang="en-US" sz="3000" dirty="0" err="1">
                <a:solidFill>
                  <a:srgbClr val="000000"/>
                </a:solidFill>
              </a:rPr>
              <a:t>centre</a:t>
            </a:r>
            <a:r>
              <a:rPr lang="en-US" sz="3000" dirty="0">
                <a:solidFill>
                  <a:srgbClr val="000000"/>
                </a:solidFill>
              </a:rPr>
              <a:t>, </a:t>
            </a:r>
            <a:r>
              <a:rPr lang="en-US" sz="3000" dirty="0" err="1">
                <a:solidFill>
                  <a:srgbClr val="000000"/>
                </a:solidFill>
              </a:rPr>
              <a:t>elle</a:t>
            </a:r>
            <a:r>
              <a:rPr lang="en-US" sz="3000" dirty="0">
                <a:solidFill>
                  <a:srgbClr val="000000"/>
                </a:solidFill>
              </a:rPr>
              <a:t> </a:t>
            </a:r>
            <a:r>
              <a:rPr lang="en-US" sz="3000" dirty="0" err="1">
                <a:solidFill>
                  <a:srgbClr val="000000"/>
                </a:solidFill>
              </a:rPr>
              <a:t>adopte</a:t>
            </a:r>
            <a:r>
              <a:rPr lang="en-US" sz="3000" dirty="0">
                <a:solidFill>
                  <a:srgbClr val="000000"/>
                </a:solidFill>
              </a:rPr>
              <a:t> </a:t>
            </a:r>
            <a:r>
              <a:rPr lang="en-US" sz="3000" dirty="0" err="1">
                <a:solidFill>
                  <a:srgbClr val="000000"/>
                </a:solidFill>
              </a:rPr>
              <a:t>une</a:t>
            </a:r>
            <a:r>
              <a:rPr lang="en-US" sz="3000" dirty="0">
                <a:solidFill>
                  <a:srgbClr val="000000"/>
                </a:solidFill>
              </a:rPr>
              <a:t> </a:t>
            </a:r>
            <a:r>
              <a:rPr lang="en-US" sz="3000" dirty="0" err="1">
                <a:solidFill>
                  <a:srgbClr val="000000"/>
                </a:solidFill>
              </a:rPr>
              <a:t>forme</a:t>
            </a:r>
            <a:r>
              <a:rPr lang="en-US" sz="3000" dirty="0">
                <a:solidFill>
                  <a:srgbClr val="000000"/>
                </a:solidFill>
              </a:rPr>
              <a:t> </a:t>
            </a:r>
            <a:r>
              <a:rPr lang="en-US" sz="3000" dirty="0" err="1">
                <a:solidFill>
                  <a:srgbClr val="000000"/>
                </a:solidFill>
              </a:rPr>
              <a:t>caractéristique</a:t>
            </a:r>
            <a:r>
              <a:rPr lang="en-US" sz="3000" dirty="0">
                <a:solidFill>
                  <a:srgbClr val="000000"/>
                </a:solidFill>
              </a:rPr>
              <a:t> de </a:t>
            </a:r>
            <a:r>
              <a:rPr lang="en-US" sz="3000" dirty="0" err="1">
                <a:solidFill>
                  <a:srgbClr val="000000"/>
                </a:solidFill>
              </a:rPr>
              <a:t>papillon</a:t>
            </a:r>
            <a:r>
              <a:rPr lang="en-US" sz="3000" dirty="0">
                <a:solidFill>
                  <a:srgbClr val="000000"/>
                </a:solidFill>
              </a:rPr>
              <a:t> </a:t>
            </a:r>
            <a:r>
              <a:rPr lang="en-US" sz="3000" dirty="0" err="1">
                <a:solidFill>
                  <a:srgbClr val="000000"/>
                </a:solidFill>
              </a:rPr>
              <a:t>ou</a:t>
            </a:r>
            <a:r>
              <a:rPr lang="en-US" sz="3000" dirty="0">
                <a:solidFill>
                  <a:srgbClr val="000000"/>
                </a:solidFill>
              </a:rPr>
              <a:t> de "H".</a:t>
            </a:r>
          </a:p>
          <a:p>
            <a:pPr marL="514350" indent="-514350">
              <a:buFont typeface="Wingdings" charset="2"/>
              <a:buChar char="u"/>
            </a:pPr>
            <a:r>
              <a:rPr lang="en-US" sz="3000" dirty="0">
                <a:solidFill>
                  <a:schemeClr val="tx1"/>
                </a:solidFill>
              </a:rPr>
              <a:t>La substance blanche : Elle se </a:t>
            </a:r>
            <a:r>
              <a:rPr lang="en-US" sz="3000" dirty="0" err="1">
                <a:solidFill>
                  <a:schemeClr val="tx1"/>
                </a:solidFill>
              </a:rPr>
              <a:t>trouve</a:t>
            </a:r>
            <a:r>
              <a:rPr lang="en-US" sz="3000" dirty="0">
                <a:solidFill>
                  <a:schemeClr val="tx1"/>
                </a:solidFill>
              </a:rPr>
              <a:t> en </a:t>
            </a:r>
            <a:r>
              <a:rPr lang="en-US" sz="3000" dirty="0" err="1">
                <a:solidFill>
                  <a:schemeClr val="tx1"/>
                </a:solidFill>
              </a:rPr>
              <a:t>périphérie</a:t>
            </a:r>
            <a:r>
              <a:rPr lang="en-US" sz="3000" dirty="0">
                <a:solidFill>
                  <a:schemeClr val="tx1"/>
                </a:solidFill>
              </a:rPr>
              <a:t> et </a:t>
            </a:r>
            <a:r>
              <a:rPr lang="en-US" sz="3000" dirty="0" err="1">
                <a:solidFill>
                  <a:schemeClr val="tx1"/>
                </a:solidFill>
              </a:rPr>
              <a:t>entoure</a:t>
            </a:r>
            <a:r>
              <a:rPr lang="en-US" sz="3000" dirty="0">
                <a:solidFill>
                  <a:schemeClr val="tx1"/>
                </a:solidFill>
              </a:rPr>
              <a:t> la substance </a:t>
            </a:r>
            <a:r>
              <a:rPr lang="en-US" sz="3000" dirty="0" err="1">
                <a:solidFill>
                  <a:schemeClr val="tx1"/>
                </a:solidFill>
              </a:rPr>
              <a:t>grise</a:t>
            </a:r>
            <a:r>
              <a:rPr lang="en-US" sz="3000" dirty="0">
                <a:solidFill>
                  <a:schemeClr val="tx1"/>
                </a:solidFill>
              </a:rPr>
              <a:t>.</a:t>
            </a:r>
          </a:p>
          <a:p>
            <a:pPr marL="514350" indent="-514350">
              <a:buFont typeface="Wingdings" charset="2"/>
              <a:buChar char="u"/>
            </a:pPr>
            <a:r>
              <a:rPr lang="en-US" sz="3000" b="1" dirty="0">
                <a:solidFill>
                  <a:schemeClr val="tx1"/>
                </a:solidFill>
              </a:rPr>
              <a:t>La </a:t>
            </a:r>
            <a:r>
              <a:rPr lang="en-US" sz="3000" b="1" dirty="0" err="1">
                <a:solidFill>
                  <a:schemeClr val="tx1"/>
                </a:solidFill>
              </a:rPr>
              <a:t>méninge</a:t>
            </a:r>
            <a:r>
              <a:rPr lang="en-US" sz="3000" b="1" dirty="0">
                <a:solidFill>
                  <a:schemeClr val="tx1"/>
                </a:solidFill>
              </a:rPr>
              <a:t> </a:t>
            </a:r>
            <a:r>
              <a:rPr lang="en-US" sz="3000" dirty="0" err="1">
                <a:solidFill>
                  <a:schemeClr val="tx1"/>
                </a:solidFill>
              </a:rPr>
              <a:t>est</a:t>
            </a:r>
            <a:r>
              <a:rPr lang="en-US" sz="3000" dirty="0">
                <a:solidFill>
                  <a:schemeClr val="tx1"/>
                </a:solidFill>
              </a:rPr>
              <a:t> </a:t>
            </a:r>
            <a:r>
              <a:rPr lang="en-US" sz="3000" dirty="0" err="1">
                <a:solidFill>
                  <a:schemeClr val="tx1"/>
                </a:solidFill>
              </a:rPr>
              <a:t>une</a:t>
            </a:r>
            <a:r>
              <a:rPr lang="en-US" sz="3000" dirty="0">
                <a:solidFill>
                  <a:schemeClr val="tx1"/>
                </a:solidFill>
              </a:rPr>
              <a:t> membrane </a:t>
            </a:r>
            <a:r>
              <a:rPr lang="en-US" sz="3000" dirty="0" err="1">
                <a:solidFill>
                  <a:schemeClr val="tx1"/>
                </a:solidFill>
              </a:rPr>
              <a:t>protectrice</a:t>
            </a:r>
            <a:r>
              <a:rPr lang="en-US" sz="3000" dirty="0">
                <a:solidFill>
                  <a:schemeClr val="tx1"/>
                </a:solidFill>
              </a:rPr>
              <a:t> </a:t>
            </a:r>
            <a:r>
              <a:rPr lang="en-US" sz="3000" dirty="0" err="1">
                <a:solidFill>
                  <a:schemeClr val="tx1"/>
                </a:solidFill>
              </a:rPr>
              <a:t>enveloppant</a:t>
            </a:r>
            <a:r>
              <a:rPr lang="en-US" sz="3000" dirty="0">
                <a:solidFill>
                  <a:schemeClr val="tx1"/>
                </a:solidFill>
              </a:rPr>
              <a:t> le </a:t>
            </a:r>
            <a:r>
              <a:rPr lang="en-US" sz="3000" dirty="0" err="1">
                <a:solidFill>
                  <a:schemeClr val="tx1"/>
                </a:solidFill>
              </a:rPr>
              <a:t>système</a:t>
            </a:r>
            <a:r>
              <a:rPr lang="en-US" sz="3000" dirty="0">
                <a:solidFill>
                  <a:schemeClr val="tx1"/>
                </a:solidFill>
              </a:rPr>
              <a:t> </a:t>
            </a:r>
            <a:r>
              <a:rPr lang="en-US" sz="3000" dirty="0" err="1">
                <a:solidFill>
                  <a:schemeClr val="tx1"/>
                </a:solidFill>
              </a:rPr>
              <a:t>nerveux</a:t>
            </a:r>
            <a:r>
              <a:rPr lang="en-US" sz="3000" dirty="0">
                <a:solidFill>
                  <a:schemeClr val="tx1"/>
                </a:solidFill>
              </a:rPr>
              <a:t> central, </a:t>
            </a:r>
            <a:r>
              <a:rPr lang="en-US" sz="3000" dirty="0" err="1">
                <a:solidFill>
                  <a:schemeClr val="tx1"/>
                </a:solidFill>
              </a:rPr>
              <a:t>incluant</a:t>
            </a:r>
            <a:r>
              <a:rPr lang="en-US" sz="3000" dirty="0">
                <a:solidFill>
                  <a:schemeClr val="tx1"/>
                </a:solidFill>
              </a:rPr>
              <a:t> la moelle </a:t>
            </a:r>
            <a:r>
              <a:rPr lang="en-US" sz="3000" dirty="0" err="1">
                <a:solidFill>
                  <a:schemeClr val="tx1"/>
                </a:solidFill>
              </a:rPr>
              <a:t>épinière</a:t>
            </a:r>
            <a:r>
              <a:rPr lang="en-US" sz="3000" dirty="0">
                <a:solidFill>
                  <a:schemeClr val="tx1"/>
                </a:solidFill>
              </a:rPr>
              <a:t> et </a:t>
            </a:r>
            <a:r>
              <a:rPr lang="en-US" sz="3000" dirty="0" err="1">
                <a:solidFill>
                  <a:schemeClr val="tx1"/>
                </a:solidFill>
              </a:rPr>
              <a:t>l'encéphale</a:t>
            </a:r>
            <a:r>
              <a:rPr lang="en-US" sz="3000" dirty="0">
                <a:solidFill>
                  <a:schemeClr val="tx1"/>
                </a:solidFill>
              </a:rPr>
              <a:t>.</a:t>
            </a:r>
          </a:p>
          <a:p>
            <a:pPr marL="514350" indent="-514350">
              <a:buFont typeface="Wingdings" charset="2"/>
              <a:buChar char="u"/>
            </a:pPr>
            <a:r>
              <a:rPr lang="en-US" sz="3000" dirty="0">
                <a:solidFill>
                  <a:schemeClr val="tx1"/>
                </a:solidFill>
              </a:rPr>
              <a:t>Le canal </a:t>
            </a:r>
            <a:r>
              <a:rPr lang="en-US" sz="3000" b="1" dirty="0" err="1">
                <a:solidFill>
                  <a:schemeClr val="tx1"/>
                </a:solidFill>
              </a:rPr>
              <a:t>céphalo-rachidien</a:t>
            </a:r>
            <a:r>
              <a:rPr lang="en-US" sz="3000" b="1" dirty="0">
                <a:solidFill>
                  <a:schemeClr val="tx1"/>
                </a:solidFill>
              </a:rPr>
              <a:t> </a:t>
            </a:r>
            <a:r>
              <a:rPr lang="en-US" sz="3000" dirty="0" err="1">
                <a:solidFill>
                  <a:schemeClr val="tx1"/>
                </a:solidFill>
              </a:rPr>
              <a:t>permet</a:t>
            </a:r>
            <a:r>
              <a:rPr lang="en-US" sz="3000" dirty="0">
                <a:solidFill>
                  <a:schemeClr val="tx1"/>
                </a:solidFill>
              </a:rPr>
              <a:t> la circulation du </a:t>
            </a:r>
            <a:r>
              <a:rPr lang="en-US" sz="3000" dirty="0" err="1">
                <a:solidFill>
                  <a:schemeClr val="tx1"/>
                </a:solidFill>
              </a:rPr>
              <a:t>liquide</a:t>
            </a:r>
            <a:r>
              <a:rPr lang="en-US" sz="3000" dirty="0">
                <a:solidFill>
                  <a:schemeClr val="tx1"/>
                </a:solidFill>
              </a:rPr>
              <a:t> </a:t>
            </a:r>
            <a:r>
              <a:rPr lang="en-US" sz="3000" dirty="0" err="1">
                <a:solidFill>
                  <a:schemeClr val="tx1"/>
                </a:solidFill>
              </a:rPr>
              <a:t>céphalo-rachidien</a:t>
            </a:r>
            <a:r>
              <a:rPr lang="en-US" sz="3000" dirty="0">
                <a:solidFill>
                  <a:schemeClr val="tx1"/>
                </a:solidFill>
              </a:rPr>
              <a:t> au </a:t>
            </a:r>
            <a:r>
              <a:rPr lang="en-US" sz="3000" dirty="0" err="1">
                <a:solidFill>
                  <a:schemeClr val="tx1"/>
                </a:solidFill>
              </a:rPr>
              <a:t>centre</a:t>
            </a:r>
            <a:r>
              <a:rPr lang="en-US" sz="3000" dirty="0">
                <a:solidFill>
                  <a:schemeClr val="tx1"/>
                </a:solidFill>
              </a:rPr>
              <a:t> de la moelle </a:t>
            </a:r>
            <a:r>
              <a:rPr lang="en-US" sz="3000" dirty="0" err="1">
                <a:solidFill>
                  <a:schemeClr val="tx1"/>
                </a:solidFill>
              </a:rPr>
              <a:t>épinière</a:t>
            </a:r>
            <a:r>
              <a:rPr lang="en-US" sz="3000" dirty="0">
                <a:solidFill>
                  <a:schemeClr val="tx1"/>
                </a:solidFill>
              </a:rPr>
              <a:t>. Il assure </a:t>
            </a:r>
            <a:r>
              <a:rPr lang="en-US" sz="3000" dirty="0" err="1">
                <a:solidFill>
                  <a:schemeClr val="tx1"/>
                </a:solidFill>
              </a:rPr>
              <a:t>ainsi</a:t>
            </a:r>
            <a:r>
              <a:rPr lang="en-US" sz="3000" dirty="0">
                <a:solidFill>
                  <a:schemeClr val="tx1"/>
                </a:solidFill>
              </a:rPr>
              <a:t> </a:t>
            </a:r>
            <a:r>
              <a:rPr lang="en-US" sz="3000" dirty="0" err="1">
                <a:solidFill>
                  <a:schemeClr val="tx1"/>
                </a:solidFill>
              </a:rPr>
              <a:t>une</a:t>
            </a:r>
            <a:r>
              <a:rPr lang="en-US" sz="3000" dirty="0">
                <a:solidFill>
                  <a:schemeClr val="tx1"/>
                </a:solidFill>
              </a:rPr>
              <a:t> </a:t>
            </a:r>
            <a:r>
              <a:rPr lang="en-US" sz="3000" dirty="0" err="1">
                <a:solidFill>
                  <a:schemeClr val="tx1"/>
                </a:solidFill>
              </a:rPr>
              <a:t>fonction</a:t>
            </a:r>
            <a:r>
              <a:rPr lang="en-US" sz="3000" dirty="0">
                <a:solidFill>
                  <a:schemeClr val="tx1"/>
                </a:solidFill>
              </a:rPr>
              <a:t> de protection </a:t>
            </a:r>
            <a:r>
              <a:rPr lang="en-US" sz="3000" dirty="0" err="1">
                <a:solidFill>
                  <a:schemeClr val="tx1"/>
                </a:solidFill>
              </a:rPr>
              <a:t>mécanique</a:t>
            </a:r>
            <a:r>
              <a:rPr lang="en-US" sz="3000" dirty="0">
                <a:solidFill>
                  <a:schemeClr val="tx1"/>
                </a:solidFill>
              </a:rPr>
              <a:t> et de nutrition pour les </a:t>
            </a:r>
            <a:r>
              <a:rPr lang="en-US" sz="3000" dirty="0" err="1">
                <a:solidFill>
                  <a:schemeClr val="tx1"/>
                </a:solidFill>
              </a:rPr>
              <a:t>tissus</a:t>
            </a:r>
            <a:r>
              <a:rPr lang="en-US" sz="3000" dirty="0">
                <a:solidFill>
                  <a:schemeClr val="tx1"/>
                </a:solidFill>
              </a:rPr>
              <a:t> </a:t>
            </a:r>
            <a:r>
              <a:rPr lang="en-US" sz="3000" dirty="0" err="1">
                <a:solidFill>
                  <a:schemeClr val="tx1"/>
                </a:solidFill>
              </a:rPr>
              <a:t>nerveux</a:t>
            </a:r>
            <a:r>
              <a:rPr lang="en-US" sz="3000" dirty="0">
                <a:solidFill>
                  <a:schemeClr val="tx1"/>
                </a:solidFill>
              </a:rPr>
              <a:t> </a:t>
            </a:r>
            <a:r>
              <a:rPr lang="en-US" sz="3000" dirty="0" err="1">
                <a:solidFill>
                  <a:schemeClr val="tx1"/>
                </a:solidFill>
              </a:rPr>
              <a:t>environnants</a:t>
            </a:r>
            <a:r>
              <a:rPr lang="en-US" sz="3000" dirty="0">
                <a:solidFill>
                  <a:schemeClr val="tx1"/>
                </a:solidFill>
              </a:rPr>
              <a:t>.</a:t>
            </a:r>
          </a:p>
        </p:txBody>
      </p:sp>
    </p:spTree>
    <p:extLst>
      <p:ext uri="{BB962C8B-B14F-4D97-AF65-F5344CB8AC3E}">
        <p14:creationId xmlns:p14="http://schemas.microsoft.com/office/powerpoint/2010/main" val="163159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0" indent="0">
              <a:buNone/>
            </a:pPr>
            <a:r>
              <a:rPr lang="en-US" sz="4200" dirty="0"/>
              <a:t>La substance </a:t>
            </a:r>
            <a:r>
              <a:rPr lang="en-US" sz="4200" dirty="0" err="1"/>
              <a:t>grise</a:t>
            </a:r>
            <a:r>
              <a:rPr lang="en-US" sz="4200" dirty="0"/>
              <a:t> </a:t>
            </a:r>
            <a:r>
              <a:rPr lang="en-US" sz="4200" dirty="0" err="1"/>
              <a:t>est</a:t>
            </a:r>
            <a:r>
              <a:rPr lang="en-US" sz="4200" dirty="0"/>
              <a:t> </a:t>
            </a:r>
            <a:r>
              <a:rPr lang="en-US" sz="4200" dirty="0" err="1"/>
              <a:t>essentiellement</a:t>
            </a:r>
            <a:r>
              <a:rPr lang="en-US" sz="4200" dirty="0"/>
              <a:t> </a:t>
            </a:r>
            <a:r>
              <a:rPr lang="en-US" sz="4200" dirty="0" err="1"/>
              <a:t>composée</a:t>
            </a:r>
            <a:r>
              <a:rPr lang="en-US" sz="4200" dirty="0"/>
              <a:t> de corps </a:t>
            </a:r>
            <a:r>
              <a:rPr lang="en-US" sz="4200" dirty="0" err="1"/>
              <a:t>cellulaires</a:t>
            </a:r>
            <a:r>
              <a:rPr lang="en-US" sz="4200" dirty="0"/>
              <a:t>  de </a:t>
            </a:r>
            <a:r>
              <a:rPr lang="en-US" sz="4200" dirty="0" err="1"/>
              <a:t>neurones</a:t>
            </a:r>
            <a:r>
              <a:rPr lang="en-US" sz="4200" dirty="0"/>
              <a:t>. Un corps </a:t>
            </a:r>
            <a:r>
              <a:rPr lang="en-US" sz="4200" dirty="0" err="1"/>
              <a:t>cellulaire</a:t>
            </a:r>
            <a:r>
              <a:rPr lang="en-US" sz="4200" dirty="0"/>
              <a:t> </a:t>
            </a:r>
            <a:r>
              <a:rPr lang="en-US" sz="4200" dirty="0" err="1"/>
              <a:t>comprend</a:t>
            </a:r>
            <a:r>
              <a:rPr lang="en-US" sz="4200" dirty="0"/>
              <a:t> les </a:t>
            </a:r>
            <a:r>
              <a:rPr lang="en-US" sz="4200" dirty="0" err="1"/>
              <a:t>éléments</a:t>
            </a:r>
            <a:r>
              <a:rPr lang="en-US" sz="4200" dirty="0"/>
              <a:t> </a:t>
            </a:r>
            <a:r>
              <a:rPr lang="en-US" sz="4200" dirty="0" err="1"/>
              <a:t>suivants</a:t>
            </a:r>
            <a:r>
              <a:rPr lang="en-US" sz="4200" dirty="0"/>
              <a:t> :</a:t>
            </a:r>
          </a:p>
          <a:p>
            <a:pPr lvl="3">
              <a:buFont typeface="Wingdings" charset="2"/>
              <a:buChar char="u"/>
            </a:pPr>
            <a:r>
              <a:rPr lang="en-US" sz="2700" dirty="0"/>
              <a:t>   </a:t>
            </a:r>
            <a:r>
              <a:rPr lang="en-US" dirty="0"/>
              <a:t>Un </a:t>
            </a:r>
            <a:r>
              <a:rPr lang="en-US" dirty="0" err="1"/>
              <a:t>noyau</a:t>
            </a:r>
            <a:r>
              <a:rPr lang="en-US" dirty="0"/>
              <a:t> central.</a:t>
            </a:r>
          </a:p>
          <a:p>
            <a:pPr lvl="3">
              <a:buFont typeface="Wingdings" charset="2"/>
              <a:buChar char="u"/>
            </a:pPr>
            <a:r>
              <a:rPr lang="en-US" dirty="0"/>
              <a:t>  Du </a:t>
            </a:r>
            <a:r>
              <a:rPr lang="en-US" dirty="0" err="1"/>
              <a:t>cytoplasme</a:t>
            </a:r>
            <a:r>
              <a:rPr lang="en-US" dirty="0"/>
              <a:t>.</a:t>
            </a:r>
          </a:p>
          <a:p>
            <a:pPr lvl="3">
              <a:buFont typeface="Wingdings" charset="2"/>
              <a:buChar char="u"/>
            </a:pPr>
            <a:r>
              <a:rPr lang="en-US" dirty="0"/>
              <a:t>  Des </a:t>
            </a:r>
            <a:r>
              <a:rPr lang="en-US" dirty="0" err="1"/>
              <a:t>prolongements</a:t>
            </a:r>
            <a:r>
              <a:rPr lang="en-US" dirty="0"/>
              <a:t> courts </a:t>
            </a:r>
            <a:r>
              <a:rPr lang="en-US" dirty="0" err="1"/>
              <a:t>nommés</a:t>
            </a:r>
            <a:r>
              <a:rPr lang="en-US" dirty="0"/>
              <a:t> dendrites.</a:t>
            </a:r>
          </a:p>
          <a:p>
            <a:pPr lvl="3">
              <a:buFont typeface="Wingdings" charset="2"/>
              <a:buChar char="u"/>
            </a:pPr>
            <a:r>
              <a:rPr lang="en-US" dirty="0"/>
              <a:t>  Un </a:t>
            </a:r>
            <a:r>
              <a:rPr lang="en-US" dirty="0" err="1"/>
              <a:t>prolongement</a:t>
            </a:r>
            <a:r>
              <a:rPr lang="en-US" dirty="0"/>
              <a:t> long </a:t>
            </a:r>
            <a:r>
              <a:rPr lang="en-US" dirty="0" err="1"/>
              <a:t>appelé</a:t>
            </a:r>
            <a:r>
              <a:rPr lang="en-US" dirty="0"/>
              <a:t> </a:t>
            </a:r>
            <a:r>
              <a:rPr lang="en-US" dirty="0" err="1"/>
              <a:t>axone</a:t>
            </a:r>
            <a:r>
              <a:rPr lang="en-US" sz="3600" dirty="0"/>
              <a:t>.</a:t>
            </a:r>
          </a:p>
        </p:txBody>
      </p:sp>
      <p:sp>
        <p:nvSpPr>
          <p:cNvPr id="5" name="Rectangle 4"/>
          <p:cNvSpPr/>
          <p:nvPr/>
        </p:nvSpPr>
        <p:spPr>
          <a:xfrm>
            <a:off x="2547938" y="433722"/>
            <a:ext cx="13030200" cy="165768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rgbClr val="008000"/>
                </a:solidFill>
              </a:rPr>
              <a:t>2- Structure de la substance </a:t>
            </a:r>
            <a:r>
              <a:rPr lang="en-US" sz="4800" dirty="0" err="1">
                <a:solidFill>
                  <a:srgbClr val="008000"/>
                </a:solidFill>
              </a:rPr>
              <a:t>grise</a:t>
            </a:r>
            <a:r>
              <a:rPr lang="en-US" sz="4800" dirty="0">
                <a:solidFill>
                  <a:srgbClr val="008000"/>
                </a:solidFill>
              </a:rPr>
              <a:t> :</a:t>
            </a:r>
          </a:p>
        </p:txBody>
      </p:sp>
      <p:pic>
        <p:nvPicPr>
          <p:cNvPr id="6" name="Picture 5"/>
          <p:cNvPicPr>
            <a:picLocks noChangeAspect="1"/>
          </p:cNvPicPr>
          <p:nvPr/>
        </p:nvPicPr>
        <p:blipFill>
          <a:blip r:embed="rId2"/>
          <a:stretch>
            <a:fillRect/>
          </a:stretch>
        </p:blipFill>
        <p:spPr>
          <a:xfrm>
            <a:off x="2714625" y="2561744"/>
            <a:ext cx="12601575" cy="6506450"/>
          </a:xfrm>
          <a:prstGeom prst="rect">
            <a:avLst/>
          </a:prstGeom>
        </p:spPr>
      </p:pic>
    </p:spTree>
    <p:extLst>
      <p:ext uri="{BB962C8B-B14F-4D97-AF65-F5344CB8AC3E}">
        <p14:creationId xmlns:p14="http://schemas.microsoft.com/office/powerpoint/2010/main" val="129977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La substance blanche </a:t>
            </a:r>
            <a:r>
              <a:rPr lang="en-US" dirty="0" err="1"/>
              <a:t>est</a:t>
            </a:r>
            <a:r>
              <a:rPr lang="en-US" dirty="0"/>
              <a:t> </a:t>
            </a:r>
            <a:r>
              <a:rPr lang="en-US" dirty="0" err="1"/>
              <a:t>formée</a:t>
            </a:r>
            <a:r>
              <a:rPr lang="en-US" dirty="0"/>
              <a:t> de </a:t>
            </a:r>
            <a:r>
              <a:rPr lang="en-US" dirty="0" err="1"/>
              <a:t>fibres</a:t>
            </a:r>
            <a:r>
              <a:rPr lang="en-US" dirty="0"/>
              <a:t> </a:t>
            </a:r>
            <a:r>
              <a:rPr lang="en-US" dirty="0" err="1"/>
              <a:t>nerveuses</a:t>
            </a:r>
            <a:r>
              <a:rPr lang="en-US" dirty="0"/>
              <a:t> </a:t>
            </a:r>
            <a:r>
              <a:rPr lang="en-US" dirty="0" err="1"/>
              <a:t>regroupant</a:t>
            </a:r>
            <a:r>
              <a:rPr lang="en-US" dirty="0"/>
              <a:t> :</a:t>
            </a:r>
          </a:p>
          <a:p>
            <a:pPr lvl="3">
              <a:buFont typeface="Wingdings" charset="2"/>
              <a:buChar char="u"/>
            </a:pPr>
            <a:r>
              <a:rPr lang="en-US" dirty="0"/>
              <a:t>  </a:t>
            </a:r>
            <a:r>
              <a:rPr lang="en-US" sz="3600" dirty="0"/>
              <a:t>Des </a:t>
            </a:r>
            <a:r>
              <a:rPr lang="en-US" sz="3600" dirty="0" err="1"/>
              <a:t>axones</a:t>
            </a:r>
            <a:r>
              <a:rPr lang="en-US" sz="3600" dirty="0"/>
              <a:t>.</a:t>
            </a:r>
          </a:p>
          <a:p>
            <a:pPr lvl="3">
              <a:buFont typeface="Wingdings" charset="2"/>
              <a:buChar char="u"/>
            </a:pPr>
            <a:r>
              <a:rPr lang="en-US" sz="3600" dirty="0" err="1"/>
              <a:t>Une</a:t>
            </a:r>
            <a:r>
              <a:rPr lang="en-US" sz="3600" dirty="0"/>
              <a:t> </a:t>
            </a:r>
            <a:r>
              <a:rPr lang="en-US" sz="3600" dirty="0" err="1"/>
              <a:t>gaine</a:t>
            </a:r>
            <a:r>
              <a:rPr lang="en-US" sz="3600" dirty="0"/>
              <a:t> de </a:t>
            </a:r>
            <a:r>
              <a:rPr lang="en-US" sz="3600" dirty="0" err="1"/>
              <a:t>myéline</a:t>
            </a:r>
            <a:r>
              <a:rPr lang="en-US" sz="3600" dirty="0"/>
              <a:t> : </a:t>
            </a:r>
            <a:r>
              <a:rPr lang="en-US" sz="3600" dirty="0" err="1"/>
              <a:t>Chaque</a:t>
            </a:r>
            <a:r>
              <a:rPr lang="en-US" sz="3600" dirty="0"/>
              <a:t> </a:t>
            </a:r>
            <a:r>
              <a:rPr lang="en-US" sz="3600" dirty="0" err="1"/>
              <a:t>axone</a:t>
            </a:r>
            <a:r>
              <a:rPr lang="en-US" sz="3600" dirty="0"/>
              <a:t> </a:t>
            </a:r>
            <a:r>
              <a:rPr lang="en-US" sz="3600" dirty="0" err="1"/>
              <a:t>est</a:t>
            </a:r>
            <a:r>
              <a:rPr lang="en-US" sz="3600" dirty="0"/>
              <a:t> </a:t>
            </a:r>
            <a:r>
              <a:rPr lang="en-US" sz="3600" dirty="0" err="1"/>
              <a:t>entouré</a:t>
            </a:r>
            <a:r>
              <a:rPr lang="en-US" sz="3600" dirty="0"/>
              <a:t> de </a:t>
            </a:r>
            <a:r>
              <a:rPr lang="en-US" sz="3600" dirty="0" err="1"/>
              <a:t>cette</a:t>
            </a:r>
            <a:r>
              <a:rPr lang="en-US" sz="3600" dirty="0"/>
              <a:t> substance </a:t>
            </a:r>
            <a:r>
              <a:rPr lang="en-US" sz="3600" dirty="0" err="1"/>
              <a:t>isolante</a:t>
            </a:r>
            <a:r>
              <a:rPr lang="en-US" sz="3600" dirty="0"/>
              <a:t> qui </a:t>
            </a:r>
            <a:r>
              <a:rPr lang="en-US" sz="3600" dirty="0" err="1"/>
              <a:t>lui</a:t>
            </a:r>
            <a:r>
              <a:rPr lang="en-US" sz="3600" dirty="0"/>
              <a:t> </a:t>
            </a:r>
            <a:r>
              <a:rPr lang="en-US" sz="3600" dirty="0" err="1"/>
              <a:t>donne</a:t>
            </a:r>
            <a:r>
              <a:rPr lang="en-US" sz="3600" dirty="0"/>
              <a:t> </a:t>
            </a:r>
            <a:r>
              <a:rPr lang="en-US" sz="3600" dirty="0" err="1"/>
              <a:t>sa</a:t>
            </a:r>
            <a:r>
              <a:rPr lang="en-US" sz="3600" dirty="0"/>
              <a:t> </a:t>
            </a:r>
            <a:r>
              <a:rPr lang="en-US" sz="3600" dirty="0" err="1"/>
              <a:t>couleur</a:t>
            </a:r>
            <a:r>
              <a:rPr lang="en-US" sz="3600" dirty="0"/>
              <a:t> blanche.</a:t>
            </a:r>
          </a:p>
        </p:txBody>
      </p:sp>
      <p:sp>
        <p:nvSpPr>
          <p:cNvPr id="4" name="Rectangle 3"/>
          <p:cNvSpPr/>
          <p:nvPr/>
        </p:nvSpPr>
        <p:spPr>
          <a:xfrm>
            <a:off x="2495550" y="411957"/>
            <a:ext cx="13030200" cy="165768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rgbClr val="008000"/>
                </a:solidFill>
              </a:rPr>
              <a:t>3- Structure de la substance blanche :</a:t>
            </a:r>
          </a:p>
        </p:txBody>
      </p:sp>
      <p:pic>
        <p:nvPicPr>
          <p:cNvPr id="5" name="Picture 4"/>
          <p:cNvPicPr>
            <a:picLocks noChangeAspect="1"/>
          </p:cNvPicPr>
          <p:nvPr/>
        </p:nvPicPr>
        <p:blipFill>
          <a:blip r:embed="rId2"/>
          <a:stretch>
            <a:fillRect/>
          </a:stretch>
        </p:blipFill>
        <p:spPr>
          <a:xfrm>
            <a:off x="8229600" y="3273123"/>
            <a:ext cx="9315450" cy="6164636"/>
          </a:xfrm>
          <a:prstGeom prst="rect">
            <a:avLst/>
          </a:prstGeom>
        </p:spPr>
      </p:pic>
    </p:spTree>
    <p:extLst>
      <p:ext uri="{BB962C8B-B14F-4D97-AF65-F5344CB8AC3E}">
        <p14:creationId xmlns:p14="http://schemas.microsoft.com/office/powerpoint/2010/main" val="284000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en-US" dirty="0"/>
              <a:t>Le </a:t>
            </a:r>
            <a:r>
              <a:rPr lang="en-US" dirty="0" err="1"/>
              <a:t>nerf</a:t>
            </a:r>
            <a:r>
              <a:rPr lang="en-US" dirty="0"/>
              <a:t> </a:t>
            </a:r>
            <a:r>
              <a:rPr lang="en-US" dirty="0" err="1"/>
              <a:t>est</a:t>
            </a:r>
            <a:r>
              <a:rPr lang="en-US" dirty="0"/>
              <a:t> un </a:t>
            </a:r>
            <a:r>
              <a:rPr lang="en-US" dirty="0" err="1"/>
              <a:t>faisceau</a:t>
            </a:r>
            <a:r>
              <a:rPr lang="en-US" dirty="0"/>
              <a:t> </a:t>
            </a:r>
            <a:r>
              <a:rPr lang="en-US" dirty="0" err="1"/>
              <a:t>ou</a:t>
            </a:r>
            <a:r>
              <a:rPr lang="en-US" dirty="0"/>
              <a:t> un ensemble de </a:t>
            </a:r>
            <a:r>
              <a:rPr lang="en-US" dirty="0" err="1"/>
              <a:t>ces</a:t>
            </a:r>
            <a:r>
              <a:rPr lang="en-US" dirty="0"/>
              <a:t> </a:t>
            </a:r>
            <a:r>
              <a:rPr lang="en-US" dirty="0" err="1"/>
              <a:t>fibres</a:t>
            </a:r>
            <a:r>
              <a:rPr lang="en-US" dirty="0"/>
              <a:t> </a:t>
            </a:r>
            <a:r>
              <a:rPr lang="en-US" dirty="0" err="1"/>
              <a:t>nerveuses</a:t>
            </a:r>
            <a:r>
              <a:rPr lang="en-US" dirty="0"/>
              <a:t> (</a:t>
            </a:r>
            <a:r>
              <a:rPr lang="en-US" dirty="0" err="1"/>
              <a:t>axones</a:t>
            </a:r>
            <a:r>
              <a:rPr lang="en-US" dirty="0"/>
              <a:t> </a:t>
            </a:r>
            <a:r>
              <a:rPr lang="en-US" dirty="0" err="1"/>
              <a:t>myélinisés</a:t>
            </a:r>
            <a:r>
              <a:rPr lang="en-US" dirty="0"/>
              <a:t>) qui </a:t>
            </a:r>
            <a:r>
              <a:rPr lang="en-US" dirty="0" err="1"/>
              <a:t>agissent</a:t>
            </a:r>
            <a:r>
              <a:rPr lang="en-US" dirty="0"/>
              <a:t> </a:t>
            </a:r>
            <a:r>
              <a:rPr lang="en-US" dirty="0" err="1"/>
              <a:t>comme</a:t>
            </a:r>
            <a:r>
              <a:rPr lang="en-US" dirty="0"/>
              <a:t> un </a:t>
            </a:r>
            <a:r>
              <a:rPr lang="en-US" dirty="0" err="1"/>
              <a:t>prolongement</a:t>
            </a:r>
            <a:r>
              <a:rPr lang="en-US" dirty="0"/>
              <a:t> de la substance blanche pour </a:t>
            </a:r>
            <a:r>
              <a:rPr lang="en-US" dirty="0" err="1"/>
              <a:t>transmettre</a:t>
            </a:r>
            <a:r>
              <a:rPr lang="en-US" dirty="0"/>
              <a:t> </a:t>
            </a:r>
            <a:r>
              <a:rPr lang="en-US" dirty="0" err="1"/>
              <a:t>l'influx</a:t>
            </a:r>
            <a:r>
              <a:rPr lang="en-US" dirty="0"/>
              <a:t> </a:t>
            </a:r>
            <a:r>
              <a:rPr lang="en-US" dirty="0" err="1"/>
              <a:t>nerveux</a:t>
            </a:r>
            <a:r>
              <a:rPr lang="en-US" dirty="0"/>
              <a:t>. </a:t>
            </a:r>
          </a:p>
        </p:txBody>
      </p:sp>
      <p:sp>
        <p:nvSpPr>
          <p:cNvPr id="4" name="Rectangle 3"/>
          <p:cNvSpPr/>
          <p:nvPr/>
        </p:nvSpPr>
        <p:spPr>
          <a:xfrm>
            <a:off x="2495550" y="411957"/>
            <a:ext cx="13030200" cy="165768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rgbClr val="008000"/>
                </a:solidFill>
              </a:rPr>
              <a:t>3- Structure du </a:t>
            </a:r>
            <a:r>
              <a:rPr lang="en-US" sz="4800" dirty="0" err="1">
                <a:solidFill>
                  <a:srgbClr val="008000"/>
                </a:solidFill>
              </a:rPr>
              <a:t>nerf</a:t>
            </a:r>
            <a:r>
              <a:rPr lang="en-US" sz="4800" dirty="0">
                <a:solidFill>
                  <a:srgbClr val="008000"/>
                </a:solidFill>
              </a:rPr>
              <a:t> :</a:t>
            </a:r>
          </a:p>
        </p:txBody>
      </p:sp>
      <p:pic>
        <p:nvPicPr>
          <p:cNvPr id="5" name="Picture 4"/>
          <p:cNvPicPr>
            <a:picLocks noChangeAspect="1"/>
          </p:cNvPicPr>
          <p:nvPr/>
        </p:nvPicPr>
        <p:blipFill>
          <a:blip r:embed="rId2"/>
          <a:stretch>
            <a:fillRect/>
          </a:stretch>
        </p:blipFill>
        <p:spPr>
          <a:xfrm>
            <a:off x="6934200" y="3946659"/>
            <a:ext cx="9873522" cy="5928384"/>
          </a:xfrm>
          <a:prstGeom prst="rect">
            <a:avLst/>
          </a:prstGeom>
        </p:spPr>
      </p:pic>
    </p:spTree>
    <p:extLst>
      <p:ext uri="{BB962C8B-B14F-4D97-AF65-F5344CB8AC3E}">
        <p14:creationId xmlns:p14="http://schemas.microsoft.com/office/powerpoint/2010/main" val="77057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rcRect l="-2261" r="-2261"/>
          <a:stretch>
            <a:fillRect/>
          </a:stretch>
        </p:blipFill>
        <p:spPr>
          <a:xfrm>
            <a:off x="2487930" y="2552700"/>
            <a:ext cx="13030200" cy="7166108"/>
          </a:xfrm>
        </p:spPr>
      </p:pic>
      <p:sp>
        <p:nvSpPr>
          <p:cNvPr id="4" name="Rectangle 3"/>
          <p:cNvSpPr/>
          <p:nvPr/>
        </p:nvSpPr>
        <p:spPr>
          <a:xfrm>
            <a:off x="2495550" y="411957"/>
            <a:ext cx="13030200" cy="165768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rgbClr val="008000"/>
                </a:solidFill>
              </a:rPr>
              <a:t>4- les types de </a:t>
            </a:r>
            <a:r>
              <a:rPr lang="en-US" sz="4800" dirty="0" err="1">
                <a:solidFill>
                  <a:srgbClr val="008000"/>
                </a:solidFill>
              </a:rPr>
              <a:t>neurones</a:t>
            </a:r>
            <a:r>
              <a:rPr lang="en-US" sz="4800" dirty="0">
                <a:solidFill>
                  <a:srgbClr val="008000"/>
                </a:solidFill>
              </a:rPr>
              <a:t>:</a:t>
            </a:r>
          </a:p>
        </p:txBody>
      </p:sp>
    </p:spTree>
    <p:extLst>
      <p:ext uri="{BB962C8B-B14F-4D97-AF65-F5344CB8AC3E}">
        <p14:creationId xmlns:p14="http://schemas.microsoft.com/office/powerpoint/2010/main" val="2985895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rcRect t="-9907" b="-9907"/>
          <a:stretch>
            <a:fillRect/>
          </a:stretch>
        </p:blipFill>
        <p:spPr>
          <a:xfrm>
            <a:off x="2286000" y="3567113"/>
            <a:ext cx="13716000" cy="7339013"/>
          </a:xfrm>
        </p:spPr>
      </p:pic>
      <p:sp>
        <p:nvSpPr>
          <p:cNvPr id="4" name="Rectangle 3"/>
          <p:cNvSpPr/>
          <p:nvPr/>
        </p:nvSpPr>
        <p:spPr>
          <a:xfrm>
            <a:off x="2448489" y="1"/>
            <a:ext cx="13030200" cy="202644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rgbClr val="FF0000"/>
                </a:solidFill>
              </a:rPr>
              <a:t>III-</a:t>
            </a:r>
            <a:r>
              <a:rPr lang="en-US" sz="4800" dirty="0" err="1">
                <a:solidFill>
                  <a:srgbClr val="FF0000"/>
                </a:solidFill>
              </a:rPr>
              <a:t>caractéristique</a:t>
            </a:r>
            <a:r>
              <a:rPr lang="en-US" sz="4800" dirty="0">
                <a:solidFill>
                  <a:srgbClr val="FF0000"/>
                </a:solidFill>
              </a:rPr>
              <a:t> du </a:t>
            </a:r>
            <a:r>
              <a:rPr lang="en-US" sz="4800" dirty="0" err="1">
                <a:solidFill>
                  <a:srgbClr val="FF0000"/>
                </a:solidFill>
              </a:rPr>
              <a:t>neurone</a:t>
            </a:r>
            <a:r>
              <a:rPr lang="en-US" sz="4800" dirty="0">
                <a:solidFill>
                  <a:srgbClr val="FF0000"/>
                </a:solidFill>
              </a:rPr>
              <a:t>:</a:t>
            </a:r>
          </a:p>
          <a:p>
            <a:r>
              <a:rPr lang="en-US" sz="4800" dirty="0">
                <a:solidFill>
                  <a:srgbClr val="008000"/>
                </a:solidFill>
              </a:rPr>
              <a:t>   1- </a:t>
            </a:r>
            <a:r>
              <a:rPr lang="en-US" sz="4800" dirty="0" err="1">
                <a:solidFill>
                  <a:srgbClr val="008000"/>
                </a:solidFill>
              </a:rPr>
              <a:t>l’éxcitabilité</a:t>
            </a:r>
            <a:endParaRPr lang="en-US" sz="4800" dirty="0">
              <a:solidFill>
                <a:srgbClr val="008000"/>
              </a:solidFill>
            </a:endParaRPr>
          </a:p>
          <a:p>
            <a:r>
              <a:rPr lang="en-US" sz="4800" dirty="0">
                <a:solidFill>
                  <a:srgbClr val="008000"/>
                </a:solidFill>
              </a:rPr>
              <a:t>        </a:t>
            </a:r>
            <a:r>
              <a:rPr lang="en-US" sz="4800" dirty="0">
                <a:solidFill>
                  <a:schemeClr val="tx2"/>
                </a:solidFill>
              </a:rPr>
              <a:t>a-</a:t>
            </a:r>
            <a:r>
              <a:rPr lang="en-US" sz="4800" dirty="0" err="1">
                <a:solidFill>
                  <a:schemeClr val="tx2"/>
                </a:solidFill>
              </a:rPr>
              <a:t>Dispositif</a:t>
            </a:r>
            <a:r>
              <a:rPr lang="en-US" sz="4800" dirty="0">
                <a:solidFill>
                  <a:schemeClr val="tx2"/>
                </a:solidFill>
              </a:rPr>
              <a:t> </a:t>
            </a:r>
            <a:r>
              <a:rPr lang="en-US" sz="4800" dirty="0" err="1">
                <a:solidFill>
                  <a:schemeClr val="tx2"/>
                </a:solidFill>
              </a:rPr>
              <a:t>expérimental</a:t>
            </a:r>
            <a:r>
              <a:rPr lang="en-US" sz="4800" dirty="0">
                <a:solidFill>
                  <a:schemeClr val="tx2"/>
                </a:solidFill>
              </a:rPr>
              <a:t> : </a:t>
            </a:r>
            <a:r>
              <a:rPr lang="en-US" sz="4800" dirty="0" err="1">
                <a:solidFill>
                  <a:schemeClr val="tx2"/>
                </a:solidFill>
              </a:rPr>
              <a:t>l’oscilloscope</a:t>
            </a:r>
            <a:endParaRPr lang="en-US" sz="4800" dirty="0">
              <a:solidFill>
                <a:schemeClr val="tx2"/>
              </a:solidFill>
            </a:endParaRPr>
          </a:p>
        </p:txBody>
      </p:sp>
      <p:sp>
        <p:nvSpPr>
          <p:cNvPr id="6" name="Down Arrow Callout 5"/>
          <p:cNvSpPr/>
          <p:nvPr/>
        </p:nvSpPr>
        <p:spPr>
          <a:xfrm>
            <a:off x="3238501" y="2571752"/>
            <a:ext cx="5453063" cy="2190750"/>
          </a:xfrm>
          <a:prstGeom prst="downArrowCallou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700" dirty="0">
                <a:solidFill>
                  <a:schemeClr val="tx1"/>
                </a:solidFill>
                <a:latin typeface="Abadi MT Condensed Extra Bold"/>
                <a:cs typeface="Abadi MT Condensed Extra Bold"/>
              </a:rPr>
              <a:t>pour </a:t>
            </a:r>
            <a:r>
              <a:rPr lang="en-US" sz="2700" dirty="0" err="1">
                <a:solidFill>
                  <a:schemeClr val="tx1"/>
                </a:solidFill>
                <a:latin typeface="Abadi MT Condensed Extra Bold"/>
                <a:cs typeface="Abadi MT Condensed Extra Bold"/>
              </a:rPr>
              <a:t>renforcer</a:t>
            </a:r>
            <a:r>
              <a:rPr lang="en-US" sz="2700" dirty="0">
                <a:solidFill>
                  <a:schemeClr val="tx1"/>
                </a:solidFill>
                <a:latin typeface="Abadi MT Condensed Extra Bold"/>
                <a:cs typeface="Abadi MT Condensed Extra Bold"/>
              </a:rPr>
              <a:t> les </a:t>
            </a:r>
            <a:r>
              <a:rPr lang="en-US" sz="2700" dirty="0" err="1">
                <a:solidFill>
                  <a:schemeClr val="tx1"/>
                </a:solidFill>
                <a:latin typeface="Abadi MT Condensed Extra Bold"/>
                <a:cs typeface="Abadi MT Condensed Extra Bold"/>
              </a:rPr>
              <a:t>signaux</a:t>
            </a:r>
            <a:r>
              <a:rPr lang="en-US" sz="2700" dirty="0">
                <a:solidFill>
                  <a:schemeClr val="tx1"/>
                </a:solidFill>
                <a:latin typeface="Abadi MT Condensed Extra Bold"/>
                <a:cs typeface="Abadi MT Condensed Extra Bold"/>
              </a:rPr>
              <a:t> </a:t>
            </a:r>
            <a:r>
              <a:rPr lang="en-US" sz="2700" dirty="0" err="1">
                <a:solidFill>
                  <a:schemeClr val="tx1"/>
                </a:solidFill>
                <a:latin typeface="Abadi MT Condensed Extra Bold"/>
                <a:cs typeface="Abadi MT Condensed Extra Bold"/>
              </a:rPr>
              <a:t>faibles</a:t>
            </a:r>
            <a:r>
              <a:rPr lang="en-US" sz="2700" dirty="0">
                <a:solidFill>
                  <a:schemeClr val="tx1"/>
                </a:solidFill>
                <a:latin typeface="Abadi MT Condensed Extra Bold"/>
                <a:cs typeface="Abadi MT Condensed Extra Bold"/>
              </a:rPr>
              <a:t> </a:t>
            </a:r>
            <a:r>
              <a:rPr lang="en-US" sz="2700" dirty="0" err="1">
                <a:solidFill>
                  <a:schemeClr val="tx1"/>
                </a:solidFill>
                <a:latin typeface="Abadi MT Condensed Extra Bold"/>
                <a:cs typeface="Abadi MT Condensed Extra Bold"/>
              </a:rPr>
              <a:t>afin</a:t>
            </a:r>
            <a:r>
              <a:rPr lang="en-US" sz="2700" dirty="0">
                <a:solidFill>
                  <a:schemeClr val="tx1"/>
                </a:solidFill>
                <a:latin typeface="Abadi MT Condensed Extra Bold"/>
                <a:cs typeface="Abadi MT Condensed Extra Bold"/>
              </a:rPr>
              <a:t> </a:t>
            </a:r>
            <a:r>
              <a:rPr lang="en-US" sz="2700" dirty="0" err="1">
                <a:solidFill>
                  <a:schemeClr val="tx1"/>
                </a:solidFill>
                <a:latin typeface="Abadi MT Condensed Extra Bold"/>
                <a:cs typeface="Abadi MT Condensed Extra Bold"/>
              </a:rPr>
              <a:t>qu'ils</a:t>
            </a:r>
            <a:r>
              <a:rPr lang="en-US" sz="2700" dirty="0">
                <a:solidFill>
                  <a:schemeClr val="tx1"/>
                </a:solidFill>
                <a:latin typeface="Abadi MT Condensed Extra Bold"/>
                <a:cs typeface="Abadi MT Condensed Extra Bold"/>
              </a:rPr>
              <a:t> </a:t>
            </a:r>
            <a:r>
              <a:rPr lang="en-US" sz="2700" dirty="0" err="1">
                <a:solidFill>
                  <a:schemeClr val="tx1"/>
                </a:solidFill>
                <a:latin typeface="Abadi MT Condensed Extra Bold"/>
                <a:cs typeface="Abadi MT Condensed Extra Bold"/>
              </a:rPr>
              <a:t>puissent</a:t>
            </a:r>
            <a:r>
              <a:rPr lang="en-US" sz="2700" dirty="0">
                <a:solidFill>
                  <a:schemeClr val="tx1"/>
                </a:solidFill>
                <a:latin typeface="Abadi MT Condensed Extra Bold"/>
                <a:cs typeface="Abadi MT Condensed Extra Bold"/>
              </a:rPr>
              <a:t> </a:t>
            </a:r>
            <a:r>
              <a:rPr lang="en-US" sz="2700" dirty="0" err="1">
                <a:solidFill>
                  <a:schemeClr val="tx1"/>
                </a:solidFill>
                <a:latin typeface="Abadi MT Condensed Extra Bold"/>
                <a:cs typeface="Abadi MT Condensed Extra Bold"/>
              </a:rPr>
              <a:t>déplacer</a:t>
            </a:r>
            <a:r>
              <a:rPr lang="en-US" sz="2700" dirty="0">
                <a:solidFill>
                  <a:schemeClr val="tx1"/>
                </a:solidFill>
                <a:latin typeface="Abadi MT Condensed Extra Bold"/>
                <a:cs typeface="Abadi MT Condensed Extra Bold"/>
              </a:rPr>
              <a:t> le </a:t>
            </a:r>
            <a:r>
              <a:rPr lang="en-US" sz="2700" dirty="0" err="1">
                <a:solidFill>
                  <a:schemeClr val="tx1"/>
                </a:solidFill>
                <a:latin typeface="Abadi MT Condensed Extra Bold"/>
                <a:cs typeface="Abadi MT Condensed Extra Bold"/>
              </a:rPr>
              <a:t>faisceau</a:t>
            </a:r>
            <a:r>
              <a:rPr lang="en-US" sz="2700" dirty="0">
                <a:solidFill>
                  <a:schemeClr val="tx1"/>
                </a:solidFill>
                <a:latin typeface="Abadi MT Condensed Extra Bold"/>
                <a:cs typeface="Abadi MT Condensed Extra Bold"/>
              </a:rPr>
              <a:t> </a:t>
            </a:r>
            <a:r>
              <a:rPr lang="en-US" sz="2700" dirty="0" err="1">
                <a:solidFill>
                  <a:schemeClr val="tx1"/>
                </a:solidFill>
                <a:latin typeface="Abadi MT Condensed Extra Bold"/>
                <a:cs typeface="Abadi MT Condensed Extra Bold"/>
              </a:rPr>
              <a:t>d'électrons</a:t>
            </a:r>
            <a:r>
              <a:rPr lang="en-US" sz="2700" dirty="0">
                <a:solidFill>
                  <a:schemeClr val="tx1"/>
                </a:solidFill>
                <a:latin typeface="Abadi MT Condensed Extra Bold"/>
                <a:cs typeface="Abadi MT Condensed Extra Bold"/>
              </a:rPr>
              <a:t>.</a:t>
            </a:r>
          </a:p>
        </p:txBody>
      </p:sp>
      <p:sp>
        <p:nvSpPr>
          <p:cNvPr id="7" name="Down Arrow Callout 6"/>
          <p:cNvSpPr/>
          <p:nvPr/>
        </p:nvSpPr>
        <p:spPr>
          <a:xfrm>
            <a:off x="9396413" y="2126457"/>
            <a:ext cx="5453063" cy="2190750"/>
          </a:xfrm>
          <a:prstGeom prst="downArrowCallou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700" dirty="0" err="1">
                <a:solidFill>
                  <a:schemeClr val="tx1"/>
                </a:solidFill>
                <a:latin typeface="Abadi MT Condensed Extra Bold"/>
                <a:cs typeface="Abadi MT Condensed Extra Bold"/>
              </a:rPr>
              <a:t>génère</a:t>
            </a:r>
            <a:r>
              <a:rPr lang="en-US" sz="2700" dirty="0">
                <a:solidFill>
                  <a:schemeClr val="tx1"/>
                </a:solidFill>
                <a:latin typeface="Abadi MT Condensed Extra Bold"/>
                <a:cs typeface="Abadi MT Condensed Extra Bold"/>
              </a:rPr>
              <a:t> un </a:t>
            </a:r>
            <a:r>
              <a:rPr lang="en-US" sz="2700" dirty="0" err="1">
                <a:solidFill>
                  <a:schemeClr val="tx1"/>
                </a:solidFill>
                <a:latin typeface="Abadi MT Condensed Extra Bold"/>
                <a:cs typeface="Abadi MT Condensed Extra Bold"/>
              </a:rPr>
              <a:t>faisceau</a:t>
            </a:r>
            <a:r>
              <a:rPr lang="en-US" sz="2700" dirty="0">
                <a:solidFill>
                  <a:schemeClr val="tx1"/>
                </a:solidFill>
                <a:latin typeface="Abadi MT Condensed Extra Bold"/>
                <a:cs typeface="Abadi MT Condensed Extra Bold"/>
              </a:rPr>
              <a:t> </a:t>
            </a:r>
            <a:r>
              <a:rPr lang="en-US" sz="2700" dirty="0" err="1">
                <a:solidFill>
                  <a:schemeClr val="tx1"/>
                </a:solidFill>
                <a:latin typeface="Abadi MT Condensed Extra Bold"/>
                <a:cs typeface="Abadi MT Condensed Extra Bold"/>
              </a:rPr>
              <a:t>d'électrons</a:t>
            </a:r>
            <a:r>
              <a:rPr lang="en-US" sz="2700" dirty="0">
                <a:solidFill>
                  <a:schemeClr val="tx1"/>
                </a:solidFill>
                <a:latin typeface="Abadi MT Condensed Extra Bold"/>
                <a:cs typeface="Abadi MT Condensed Extra Bold"/>
              </a:rPr>
              <a:t> qui </a:t>
            </a:r>
            <a:r>
              <a:rPr lang="en-US" sz="2700" dirty="0" err="1">
                <a:solidFill>
                  <a:schemeClr val="tx1"/>
                </a:solidFill>
                <a:latin typeface="Abadi MT Condensed Extra Bold"/>
                <a:cs typeface="Abadi MT Condensed Extra Bold"/>
              </a:rPr>
              <a:t>apparaît</a:t>
            </a:r>
            <a:r>
              <a:rPr lang="en-US" sz="2700" dirty="0">
                <a:solidFill>
                  <a:schemeClr val="tx1"/>
                </a:solidFill>
                <a:latin typeface="Abadi MT Condensed Extra Bold"/>
                <a:cs typeface="Abadi MT Condensed Extra Bold"/>
              </a:rPr>
              <a:t> sous </a:t>
            </a:r>
            <a:r>
              <a:rPr lang="en-US" sz="2700" dirty="0" err="1">
                <a:solidFill>
                  <a:schemeClr val="tx1"/>
                </a:solidFill>
                <a:latin typeface="Abadi MT Condensed Extra Bold"/>
                <a:cs typeface="Abadi MT Condensed Extra Bold"/>
              </a:rPr>
              <a:t>forme</a:t>
            </a:r>
            <a:r>
              <a:rPr lang="en-US" sz="2700" dirty="0">
                <a:solidFill>
                  <a:schemeClr val="tx1"/>
                </a:solidFill>
                <a:latin typeface="Abadi MT Condensed Extra Bold"/>
                <a:cs typeface="Abadi MT Condensed Extra Bold"/>
              </a:rPr>
              <a:t> de point </a:t>
            </a:r>
            <a:r>
              <a:rPr lang="en-US" sz="2700" dirty="0" err="1">
                <a:solidFill>
                  <a:schemeClr val="tx1"/>
                </a:solidFill>
                <a:latin typeface="Abadi MT Condensed Extra Bold"/>
                <a:cs typeface="Abadi MT Condensed Extra Bold"/>
              </a:rPr>
              <a:t>lumineux</a:t>
            </a:r>
            <a:r>
              <a:rPr lang="en-US" sz="2700" dirty="0">
                <a:solidFill>
                  <a:schemeClr val="tx1"/>
                </a:solidFill>
                <a:latin typeface="Abadi MT Condensed Extra Bold"/>
                <a:cs typeface="Abadi MT Condensed Extra Bold"/>
              </a:rPr>
              <a:t> </a:t>
            </a:r>
            <a:r>
              <a:rPr lang="en-US" sz="2700" dirty="0" err="1">
                <a:solidFill>
                  <a:schemeClr val="tx1"/>
                </a:solidFill>
                <a:latin typeface="Abadi MT Condensed Extra Bold"/>
                <a:cs typeface="Abadi MT Condensed Extra Bold"/>
              </a:rPr>
              <a:t>sur</a:t>
            </a:r>
            <a:r>
              <a:rPr lang="en-US" sz="2700" dirty="0">
                <a:solidFill>
                  <a:schemeClr val="tx1"/>
                </a:solidFill>
                <a:latin typeface="Abadi MT Condensed Extra Bold"/>
                <a:cs typeface="Abadi MT Condensed Extra Bold"/>
              </a:rPr>
              <a:t> l'*</a:t>
            </a:r>
            <a:r>
              <a:rPr lang="en-US" sz="2700" dirty="0" err="1">
                <a:solidFill>
                  <a:schemeClr val="tx1"/>
                </a:solidFill>
                <a:latin typeface="Abadi MT Condensed Extra Bold"/>
                <a:cs typeface="Abadi MT Condensed Extra Bold"/>
              </a:rPr>
              <a:t>écran</a:t>
            </a:r>
            <a:r>
              <a:rPr lang="en-US" sz="2700" dirty="0">
                <a:solidFill>
                  <a:schemeClr val="tx1"/>
                </a:solidFill>
                <a:latin typeface="Abadi MT Condensed Extra Bold"/>
                <a:cs typeface="Abadi MT Condensed Extra Bold"/>
              </a:rPr>
              <a:t> fluorescent</a:t>
            </a:r>
          </a:p>
        </p:txBody>
      </p:sp>
      <p:sp>
        <p:nvSpPr>
          <p:cNvPr id="9" name="Rectangle 8"/>
          <p:cNvSpPr/>
          <p:nvPr/>
        </p:nvSpPr>
        <p:spPr>
          <a:xfrm>
            <a:off x="13025438" y="5619752"/>
            <a:ext cx="2976563" cy="4310061"/>
          </a:xfrm>
          <a:prstGeom prst="rect">
            <a:avLst/>
          </a:prstGeom>
          <a:solidFill>
            <a:srgbClr val="FFFFFF"/>
          </a:solid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700" dirty="0">
                <a:solidFill>
                  <a:srgbClr val="000000"/>
                </a:solidFill>
                <a:latin typeface="Abadi MT Condensed Extra Bold"/>
                <a:cs typeface="Abadi MT Condensed Extra Bold"/>
              </a:rPr>
              <a:t>plaques </a:t>
            </a:r>
            <a:r>
              <a:rPr lang="en-US" sz="2700" dirty="0" err="1">
                <a:solidFill>
                  <a:srgbClr val="000000"/>
                </a:solidFill>
                <a:latin typeface="Abadi MT Condensed Extra Bold"/>
                <a:cs typeface="Abadi MT Condensed Extra Bold"/>
              </a:rPr>
              <a:t>horizontales</a:t>
            </a:r>
            <a:r>
              <a:rPr lang="en-US" sz="2700" dirty="0">
                <a:solidFill>
                  <a:srgbClr val="000000"/>
                </a:solidFill>
                <a:latin typeface="Abadi MT Condensed Extra Bold"/>
                <a:cs typeface="Abadi MT Condensed Extra Bold"/>
              </a:rPr>
              <a:t> (pour </a:t>
            </a:r>
            <a:r>
              <a:rPr lang="en-US" sz="2700" dirty="0" err="1">
                <a:solidFill>
                  <a:srgbClr val="000000"/>
                </a:solidFill>
                <a:latin typeface="Abadi MT Condensed Extra Bold"/>
                <a:cs typeface="Abadi MT Condensed Extra Bold"/>
              </a:rPr>
              <a:t>contrôler</a:t>
            </a:r>
            <a:r>
              <a:rPr lang="en-US" sz="2700" dirty="0">
                <a:solidFill>
                  <a:srgbClr val="000000"/>
                </a:solidFill>
                <a:latin typeface="Abadi MT Condensed Extra Bold"/>
                <a:cs typeface="Abadi MT Condensed Extra Bold"/>
              </a:rPr>
              <a:t> le </a:t>
            </a:r>
            <a:r>
              <a:rPr lang="en-US" sz="2700" dirty="0" err="1">
                <a:solidFill>
                  <a:srgbClr val="000000"/>
                </a:solidFill>
                <a:latin typeface="Abadi MT Condensed Extra Bold"/>
                <a:cs typeface="Abadi MT Condensed Extra Bold"/>
              </a:rPr>
              <a:t>potentiel</a:t>
            </a:r>
            <a:r>
              <a:rPr lang="en-US" sz="2700" dirty="0">
                <a:solidFill>
                  <a:srgbClr val="000000"/>
                </a:solidFill>
                <a:latin typeface="Abadi MT Condensed Extra Bold"/>
                <a:cs typeface="Abadi MT Condensed Extra Bold"/>
              </a:rPr>
              <a:t> Y) et plaques </a:t>
            </a:r>
            <a:r>
              <a:rPr lang="en-US" sz="2700" dirty="0" err="1">
                <a:solidFill>
                  <a:srgbClr val="000000"/>
                </a:solidFill>
                <a:latin typeface="Abadi MT Condensed Extra Bold"/>
                <a:cs typeface="Abadi MT Condensed Extra Bold"/>
              </a:rPr>
              <a:t>verticales</a:t>
            </a:r>
            <a:r>
              <a:rPr lang="en-US" sz="2700" dirty="0">
                <a:solidFill>
                  <a:srgbClr val="000000"/>
                </a:solidFill>
                <a:latin typeface="Abadi MT Condensed Extra Bold"/>
                <a:cs typeface="Abadi MT Condensed Extra Bold"/>
              </a:rPr>
              <a:t> (pour </a:t>
            </a:r>
            <a:r>
              <a:rPr lang="en-US" sz="2700" dirty="0" err="1">
                <a:solidFill>
                  <a:srgbClr val="000000"/>
                </a:solidFill>
                <a:latin typeface="Abadi MT Condensed Extra Bold"/>
                <a:cs typeface="Abadi MT Condensed Extra Bold"/>
              </a:rPr>
              <a:t>contrôler</a:t>
            </a:r>
            <a:r>
              <a:rPr lang="en-US" sz="2700" dirty="0">
                <a:solidFill>
                  <a:srgbClr val="000000"/>
                </a:solidFill>
                <a:latin typeface="Abadi MT Condensed Extra Bold"/>
                <a:cs typeface="Abadi MT Condensed Extra Bold"/>
              </a:rPr>
              <a:t> le temps X).</a:t>
            </a:r>
          </a:p>
        </p:txBody>
      </p:sp>
      <p:sp>
        <p:nvSpPr>
          <p:cNvPr id="11" name="Right Arrow 10"/>
          <p:cNvSpPr/>
          <p:nvPr/>
        </p:nvSpPr>
        <p:spPr>
          <a:xfrm rot="10800000">
            <a:off x="11876140" y="6622256"/>
            <a:ext cx="1149299" cy="500066"/>
          </a:xfrm>
          <a:prstGeom prst="rightArrow">
            <a:avLst/>
          </a:prstGeom>
          <a:solidFill>
            <a:srgbClr val="FFFFFF"/>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dirty="0"/>
          </a:p>
        </p:txBody>
      </p:sp>
    </p:spTree>
    <p:extLst>
      <p:ext uri="{BB962C8B-B14F-4D97-AF65-F5344CB8AC3E}">
        <p14:creationId xmlns:p14="http://schemas.microsoft.com/office/powerpoint/2010/main" val="70403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rcRect l="-12268" r="-12268"/>
          <a:stretch>
            <a:fillRect/>
          </a:stretch>
        </p:blipFill>
        <p:spPr>
          <a:xfrm>
            <a:off x="1614488" y="2400301"/>
            <a:ext cx="7434263" cy="6243638"/>
          </a:xfrm>
        </p:spPr>
      </p:pic>
      <p:pic>
        <p:nvPicPr>
          <p:cNvPr id="8" name="Picture 7"/>
          <p:cNvPicPr>
            <a:picLocks noChangeAspect="1"/>
          </p:cNvPicPr>
          <p:nvPr/>
        </p:nvPicPr>
        <p:blipFill>
          <a:blip r:embed="rId3"/>
          <a:stretch>
            <a:fillRect/>
          </a:stretch>
        </p:blipFill>
        <p:spPr>
          <a:xfrm>
            <a:off x="10334625" y="2126458"/>
            <a:ext cx="5667375" cy="6517481"/>
          </a:xfrm>
          <a:prstGeom prst="rect">
            <a:avLst/>
          </a:prstGeom>
        </p:spPr>
      </p:pic>
      <p:sp>
        <p:nvSpPr>
          <p:cNvPr id="9" name="Rectangle 8"/>
          <p:cNvSpPr/>
          <p:nvPr/>
        </p:nvSpPr>
        <p:spPr>
          <a:xfrm>
            <a:off x="12715875" y="5548313"/>
            <a:ext cx="857250" cy="40481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700" dirty="0">
                <a:solidFill>
                  <a:srgbClr val="000000"/>
                </a:solidFill>
              </a:rPr>
              <a:t>-70</a:t>
            </a:r>
          </a:p>
        </p:txBody>
      </p:sp>
      <p:pic>
        <p:nvPicPr>
          <p:cNvPr id="10" name="Picture 9"/>
          <p:cNvPicPr>
            <a:picLocks noChangeAspect="1"/>
          </p:cNvPicPr>
          <p:nvPr/>
        </p:nvPicPr>
        <p:blipFill>
          <a:blip r:embed="rId4"/>
          <a:stretch>
            <a:fillRect/>
          </a:stretch>
        </p:blipFill>
        <p:spPr>
          <a:xfrm>
            <a:off x="2381251" y="2000251"/>
            <a:ext cx="13716000" cy="6643688"/>
          </a:xfrm>
          <a:prstGeom prst="rect">
            <a:avLst/>
          </a:prstGeom>
        </p:spPr>
      </p:pic>
      <p:sp>
        <p:nvSpPr>
          <p:cNvPr id="12" name="Rectangle 11"/>
          <p:cNvSpPr/>
          <p:nvPr/>
        </p:nvSpPr>
        <p:spPr>
          <a:xfrm>
            <a:off x="2286000" y="376261"/>
            <a:ext cx="13030200" cy="1590677"/>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chemeClr val="tx2"/>
                </a:solidFill>
              </a:rPr>
              <a:t>a-</a:t>
            </a:r>
            <a:r>
              <a:rPr lang="en-US" sz="4800" dirty="0" err="1">
                <a:solidFill>
                  <a:schemeClr val="tx2"/>
                </a:solidFill>
              </a:rPr>
              <a:t>mise</a:t>
            </a:r>
            <a:r>
              <a:rPr lang="en-US" sz="4800" dirty="0">
                <a:solidFill>
                  <a:schemeClr val="tx2"/>
                </a:solidFill>
              </a:rPr>
              <a:t> en </a:t>
            </a:r>
            <a:r>
              <a:rPr lang="en-US" sz="4800" dirty="0" err="1">
                <a:solidFill>
                  <a:schemeClr val="tx2"/>
                </a:solidFill>
              </a:rPr>
              <a:t>évidence</a:t>
            </a:r>
            <a:r>
              <a:rPr lang="en-US" sz="4800" dirty="0">
                <a:solidFill>
                  <a:schemeClr val="tx2"/>
                </a:solidFill>
              </a:rPr>
              <a:t> du </a:t>
            </a:r>
            <a:r>
              <a:rPr lang="en-US" sz="4800" dirty="0" err="1">
                <a:solidFill>
                  <a:schemeClr val="tx2"/>
                </a:solidFill>
              </a:rPr>
              <a:t>potentiel</a:t>
            </a:r>
            <a:r>
              <a:rPr lang="en-US" sz="4800" dirty="0">
                <a:solidFill>
                  <a:schemeClr val="tx2"/>
                </a:solidFill>
              </a:rPr>
              <a:t> de repos du </a:t>
            </a:r>
            <a:r>
              <a:rPr lang="en-US" sz="4800" dirty="0" err="1">
                <a:solidFill>
                  <a:schemeClr val="tx2"/>
                </a:solidFill>
              </a:rPr>
              <a:t>neurone</a:t>
            </a:r>
            <a:r>
              <a:rPr lang="en-US" sz="4800" dirty="0">
                <a:solidFill>
                  <a:schemeClr val="tx2"/>
                </a:solidFill>
              </a:rPr>
              <a:t> </a:t>
            </a:r>
          </a:p>
        </p:txBody>
      </p:sp>
    </p:spTree>
    <p:extLst>
      <p:ext uri="{BB962C8B-B14F-4D97-AF65-F5344CB8AC3E}">
        <p14:creationId xmlns:p14="http://schemas.microsoft.com/office/powerpoint/2010/main" val="102752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67438" y="1028700"/>
            <a:ext cx="6453188" cy="1381125"/>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200" b="1" dirty="0">
                <a:solidFill>
                  <a:srgbClr val="FF0000"/>
                </a:solidFill>
              </a:rPr>
              <a:t>Conclusion</a:t>
            </a:r>
            <a:r>
              <a:rPr lang="en-US" sz="2700" dirty="0"/>
              <a:t> </a:t>
            </a:r>
          </a:p>
        </p:txBody>
      </p:sp>
      <p:sp>
        <p:nvSpPr>
          <p:cNvPr id="10" name="Content Placeholder 9"/>
          <p:cNvSpPr>
            <a:spLocks noGrp="1"/>
          </p:cNvSpPr>
          <p:nvPr>
            <p:ph idx="1"/>
          </p:nvPr>
        </p:nvSpPr>
        <p:spPr>
          <a:xfrm>
            <a:off x="1409700" y="2903538"/>
            <a:ext cx="15468600" cy="4525963"/>
          </a:xfrm>
        </p:spPr>
        <p:txBody>
          <a:bodyPr/>
          <a:lstStyle/>
          <a:p>
            <a:pPr algn="just">
              <a:buFont typeface="Wingdings" charset="2"/>
              <a:buChar char="u"/>
            </a:pPr>
            <a:r>
              <a:rPr lang="en-US" dirty="0"/>
              <a:t>Le </a:t>
            </a:r>
            <a:r>
              <a:rPr lang="en-US" dirty="0" err="1"/>
              <a:t>galvanomètre</a:t>
            </a:r>
            <a:r>
              <a:rPr lang="en-US" dirty="0"/>
              <a:t> </a:t>
            </a:r>
            <a:r>
              <a:rPr lang="en-US" dirty="0" err="1"/>
              <a:t>enregistre</a:t>
            </a:r>
            <a:r>
              <a:rPr lang="en-US" dirty="0"/>
              <a:t> </a:t>
            </a:r>
            <a:r>
              <a:rPr lang="en-US" dirty="0" err="1"/>
              <a:t>une</a:t>
            </a:r>
            <a:r>
              <a:rPr lang="en-US" dirty="0"/>
              <a:t> </a:t>
            </a:r>
            <a:r>
              <a:rPr lang="en-US" dirty="0" err="1"/>
              <a:t>différence</a:t>
            </a:r>
            <a:r>
              <a:rPr lang="en-US" dirty="0"/>
              <a:t> de </a:t>
            </a:r>
            <a:r>
              <a:rPr lang="en-US" dirty="0" err="1"/>
              <a:t>potentiel</a:t>
            </a:r>
            <a:r>
              <a:rPr lang="en-US" dirty="0"/>
              <a:t> de -70 mV due </a:t>
            </a:r>
            <a:r>
              <a:rPr lang="en-US" dirty="0" err="1"/>
              <a:t>à</a:t>
            </a:r>
            <a:r>
              <a:rPr lang="en-US" dirty="0"/>
              <a:t> </a:t>
            </a:r>
            <a:r>
              <a:rPr lang="en-US" dirty="0" err="1"/>
              <a:t>une</a:t>
            </a:r>
            <a:r>
              <a:rPr lang="en-US" dirty="0"/>
              <a:t> </a:t>
            </a:r>
            <a:r>
              <a:rPr lang="en-US" dirty="0" err="1"/>
              <a:t>polarisation</a:t>
            </a:r>
            <a:r>
              <a:rPr lang="en-US" dirty="0"/>
              <a:t> du </a:t>
            </a:r>
            <a:r>
              <a:rPr lang="en-US" dirty="0" err="1"/>
              <a:t>neurone</a:t>
            </a:r>
            <a:r>
              <a:rPr lang="en-US" dirty="0"/>
              <a:t> , </a:t>
            </a:r>
            <a:r>
              <a:rPr lang="en-US" dirty="0" err="1"/>
              <a:t>sa</a:t>
            </a:r>
            <a:r>
              <a:rPr lang="en-US" dirty="0"/>
              <a:t> surface </a:t>
            </a:r>
            <a:r>
              <a:rPr lang="en-US" dirty="0" err="1"/>
              <a:t>porte</a:t>
            </a:r>
            <a:r>
              <a:rPr lang="en-US" dirty="0"/>
              <a:t> des charges positives , son </a:t>
            </a:r>
            <a:r>
              <a:rPr lang="en-US" dirty="0" err="1"/>
              <a:t>intérieur</a:t>
            </a:r>
            <a:r>
              <a:rPr lang="en-US" dirty="0"/>
              <a:t> des charges </a:t>
            </a:r>
            <a:r>
              <a:rPr lang="en-US" dirty="0" err="1"/>
              <a:t>négatives</a:t>
            </a:r>
            <a:r>
              <a:rPr lang="en-US" dirty="0"/>
              <a:t> .</a:t>
            </a:r>
          </a:p>
        </p:txBody>
      </p:sp>
      <p:sp>
        <p:nvSpPr>
          <p:cNvPr id="12" name="Curved Right Arrow 11"/>
          <p:cNvSpPr/>
          <p:nvPr/>
        </p:nvSpPr>
        <p:spPr>
          <a:xfrm>
            <a:off x="2286000" y="5405438"/>
            <a:ext cx="1524000" cy="2809875"/>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a:solidFill>
                <a:schemeClr val="tx1"/>
              </a:solidFill>
            </a:endParaRPr>
          </a:p>
        </p:txBody>
      </p:sp>
      <p:sp>
        <p:nvSpPr>
          <p:cNvPr id="14" name="Rectangle 13"/>
          <p:cNvSpPr/>
          <p:nvPr/>
        </p:nvSpPr>
        <p:spPr>
          <a:xfrm>
            <a:off x="4191001" y="7429501"/>
            <a:ext cx="10406063" cy="1357313"/>
          </a:xfrm>
          <a:prstGeom prst="rect">
            <a:avLst/>
          </a:prstGeom>
          <a:solidFill>
            <a:srgbClr val="FFFFFF"/>
          </a:solidFill>
          <a:ln>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solidFill>
                  <a:srgbClr val="000000"/>
                </a:solidFill>
                <a:latin typeface="Abadi MT Condensed Extra Bold"/>
                <a:cs typeface="Abadi MT Condensed Extra Bold"/>
              </a:rPr>
              <a:t>Le </a:t>
            </a:r>
            <a:r>
              <a:rPr lang="en-US" sz="3600" b="1" dirty="0" err="1">
                <a:solidFill>
                  <a:srgbClr val="000000"/>
                </a:solidFill>
                <a:latin typeface="Abadi MT Condensed Extra Bold"/>
                <a:cs typeface="Abadi MT Condensed Extra Bold"/>
              </a:rPr>
              <a:t>potentiel</a:t>
            </a:r>
            <a:r>
              <a:rPr lang="en-US" sz="3600" b="1" dirty="0">
                <a:solidFill>
                  <a:srgbClr val="000000"/>
                </a:solidFill>
                <a:latin typeface="Abadi MT Condensed Extra Bold"/>
                <a:cs typeface="Abadi MT Condensed Extra Bold"/>
              </a:rPr>
              <a:t> de repos </a:t>
            </a:r>
            <a:r>
              <a:rPr lang="en-US" sz="3600" b="1" dirty="0" err="1">
                <a:solidFill>
                  <a:srgbClr val="000000"/>
                </a:solidFill>
                <a:latin typeface="Abadi MT Condensed Extra Bold"/>
                <a:cs typeface="Abadi MT Condensed Extra Bold"/>
              </a:rPr>
              <a:t>est</a:t>
            </a:r>
            <a:r>
              <a:rPr lang="en-US" sz="3600" b="1" dirty="0">
                <a:solidFill>
                  <a:srgbClr val="000000"/>
                </a:solidFill>
                <a:latin typeface="Abadi MT Condensed Extra Bold"/>
                <a:cs typeface="Abadi MT Condensed Extra Bold"/>
              </a:rPr>
              <a:t> </a:t>
            </a:r>
            <a:r>
              <a:rPr lang="en-US" sz="3600" b="1" dirty="0" err="1">
                <a:solidFill>
                  <a:srgbClr val="000000"/>
                </a:solidFill>
                <a:latin typeface="Abadi MT Condensed Extra Bold"/>
                <a:cs typeface="Abadi MT Condensed Extra Bold"/>
              </a:rPr>
              <a:t>l'état</a:t>
            </a:r>
            <a:r>
              <a:rPr lang="en-US" sz="3600" b="1" dirty="0">
                <a:solidFill>
                  <a:srgbClr val="000000"/>
                </a:solidFill>
                <a:latin typeface="Abadi MT Condensed Extra Bold"/>
                <a:cs typeface="Abadi MT Condensed Extra Bold"/>
              </a:rPr>
              <a:t> </a:t>
            </a:r>
            <a:r>
              <a:rPr lang="en-US" sz="3600" b="1" dirty="0" err="1">
                <a:solidFill>
                  <a:srgbClr val="000000"/>
                </a:solidFill>
                <a:latin typeface="Abadi MT Condensed Extra Bold"/>
                <a:cs typeface="Abadi MT Condensed Extra Bold"/>
              </a:rPr>
              <a:t>électrique</a:t>
            </a:r>
            <a:r>
              <a:rPr lang="en-US" sz="3600" b="1" dirty="0">
                <a:solidFill>
                  <a:srgbClr val="000000"/>
                </a:solidFill>
                <a:latin typeface="Abadi MT Condensed Extra Bold"/>
                <a:cs typeface="Abadi MT Condensed Extra Bold"/>
              </a:rPr>
              <a:t> de la </a:t>
            </a:r>
            <a:r>
              <a:rPr lang="en-US" sz="3600" b="1" dirty="0" err="1">
                <a:solidFill>
                  <a:srgbClr val="000000"/>
                </a:solidFill>
                <a:latin typeface="Abadi MT Condensed Extra Bold"/>
                <a:cs typeface="Abadi MT Condensed Extra Bold"/>
              </a:rPr>
              <a:t>fibre</a:t>
            </a:r>
            <a:r>
              <a:rPr lang="en-US" sz="3600" b="1" dirty="0">
                <a:solidFill>
                  <a:srgbClr val="000000"/>
                </a:solidFill>
                <a:latin typeface="Abadi MT Condensed Extra Bold"/>
                <a:cs typeface="Abadi MT Condensed Extra Bold"/>
              </a:rPr>
              <a:t> </a:t>
            </a:r>
            <a:r>
              <a:rPr lang="en-US" sz="3600" b="1" dirty="0" err="1">
                <a:solidFill>
                  <a:srgbClr val="000000"/>
                </a:solidFill>
                <a:latin typeface="Abadi MT Condensed Extra Bold"/>
                <a:cs typeface="Abadi MT Condensed Extra Bold"/>
              </a:rPr>
              <a:t>nerveuse</a:t>
            </a:r>
            <a:r>
              <a:rPr lang="en-US" sz="3600" b="1" dirty="0">
                <a:solidFill>
                  <a:srgbClr val="000000"/>
                </a:solidFill>
                <a:latin typeface="Abadi MT Condensed Extra Bold"/>
                <a:cs typeface="Abadi MT Condensed Extra Bold"/>
              </a:rPr>
              <a:t> </a:t>
            </a:r>
            <a:r>
              <a:rPr lang="en-US" sz="3600" b="1" dirty="0" err="1">
                <a:solidFill>
                  <a:srgbClr val="000000"/>
                </a:solidFill>
                <a:latin typeface="Abadi MT Condensed Extra Bold"/>
                <a:cs typeface="Abadi MT Condensed Extra Bold"/>
              </a:rPr>
              <a:t>lorsqu'elle</a:t>
            </a:r>
            <a:r>
              <a:rPr lang="en-US" sz="3600" b="1" dirty="0">
                <a:solidFill>
                  <a:srgbClr val="000000"/>
                </a:solidFill>
                <a:latin typeface="Abadi MT Condensed Extra Bold"/>
                <a:cs typeface="Abadi MT Condensed Extra Bold"/>
              </a:rPr>
              <a:t> ne </a:t>
            </a:r>
            <a:r>
              <a:rPr lang="en-US" sz="3600" b="1" dirty="0" err="1">
                <a:solidFill>
                  <a:srgbClr val="000000"/>
                </a:solidFill>
                <a:latin typeface="Abadi MT Condensed Extra Bold"/>
                <a:cs typeface="Abadi MT Condensed Extra Bold"/>
              </a:rPr>
              <a:t>transmet</a:t>
            </a:r>
            <a:r>
              <a:rPr lang="en-US" sz="3600" b="1" dirty="0">
                <a:solidFill>
                  <a:srgbClr val="000000"/>
                </a:solidFill>
                <a:latin typeface="Abadi MT Condensed Extra Bold"/>
                <a:cs typeface="Abadi MT Condensed Extra Bold"/>
              </a:rPr>
              <a:t> </a:t>
            </a:r>
            <a:r>
              <a:rPr lang="en-US" sz="3600" b="1" dirty="0" err="1">
                <a:solidFill>
                  <a:srgbClr val="000000"/>
                </a:solidFill>
                <a:latin typeface="Abadi MT Condensed Extra Bold"/>
                <a:cs typeface="Abadi MT Condensed Extra Bold"/>
              </a:rPr>
              <a:t>aucun</a:t>
            </a:r>
            <a:r>
              <a:rPr lang="en-US" sz="3600" b="1" dirty="0">
                <a:solidFill>
                  <a:srgbClr val="000000"/>
                </a:solidFill>
                <a:latin typeface="Abadi MT Condensed Extra Bold"/>
                <a:cs typeface="Abadi MT Condensed Extra Bold"/>
              </a:rPr>
              <a:t> message</a:t>
            </a:r>
            <a:r>
              <a:rPr lang="en-US" sz="2700" dirty="0"/>
              <a:t>.</a:t>
            </a:r>
          </a:p>
        </p:txBody>
      </p:sp>
    </p:spTree>
    <p:extLst>
      <p:ext uri="{BB962C8B-B14F-4D97-AF65-F5344CB8AC3E}">
        <p14:creationId xmlns:p14="http://schemas.microsoft.com/office/powerpoint/2010/main" val="62504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rcRect l="-81717" r="-81717"/>
          <a:stretch>
            <a:fillRect/>
          </a:stretch>
        </p:blipFill>
        <p:spPr>
          <a:xfrm>
            <a:off x="-3048001" y="2400301"/>
            <a:ext cx="25621928" cy="6788945"/>
          </a:xfrm>
        </p:spPr>
      </p:pic>
      <p:sp>
        <p:nvSpPr>
          <p:cNvPr id="4" name="Rectangle 3"/>
          <p:cNvSpPr/>
          <p:nvPr/>
        </p:nvSpPr>
        <p:spPr>
          <a:xfrm>
            <a:off x="2971800" y="411958"/>
            <a:ext cx="13030200" cy="107156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chemeClr val="tx2"/>
                </a:solidFill>
              </a:rPr>
              <a:t>a-</a:t>
            </a:r>
            <a:r>
              <a:rPr lang="en-US" sz="4800" dirty="0" err="1">
                <a:solidFill>
                  <a:schemeClr val="tx2"/>
                </a:solidFill>
              </a:rPr>
              <a:t>origine</a:t>
            </a:r>
            <a:r>
              <a:rPr lang="en-US" sz="4800" dirty="0">
                <a:solidFill>
                  <a:schemeClr val="tx2"/>
                </a:solidFill>
              </a:rPr>
              <a:t> de </a:t>
            </a:r>
            <a:r>
              <a:rPr lang="en-US" sz="4800" dirty="0" err="1">
                <a:solidFill>
                  <a:schemeClr val="tx2"/>
                </a:solidFill>
              </a:rPr>
              <a:t>potentiel</a:t>
            </a:r>
            <a:r>
              <a:rPr lang="en-US" sz="4800" dirty="0">
                <a:solidFill>
                  <a:schemeClr val="tx2"/>
                </a:solidFill>
              </a:rPr>
              <a:t> de repos</a:t>
            </a:r>
          </a:p>
        </p:txBody>
      </p:sp>
    </p:spTree>
    <p:extLst>
      <p:ext uri="{BB962C8B-B14F-4D97-AF65-F5344CB8AC3E}">
        <p14:creationId xmlns:p14="http://schemas.microsoft.com/office/powerpoint/2010/main" val="3171249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62189" y="2552799"/>
            <a:ext cx="14325600" cy="4525963"/>
          </a:xfrm>
        </p:spPr>
        <p:txBody>
          <a:bodyPr/>
          <a:lstStyle/>
          <a:p>
            <a:pPr marL="0" indent="0">
              <a:buNone/>
            </a:pPr>
            <a:r>
              <a:rPr lang="en-US" dirty="0"/>
              <a:t>Le </a:t>
            </a:r>
            <a:r>
              <a:rPr lang="en-US" dirty="0" err="1"/>
              <a:t>potentiel</a:t>
            </a:r>
            <a:r>
              <a:rPr lang="en-US" dirty="0"/>
              <a:t> de repos </a:t>
            </a:r>
            <a:r>
              <a:rPr lang="en-US" dirty="0" err="1"/>
              <a:t>provient</a:t>
            </a:r>
            <a:r>
              <a:rPr lang="en-US" dirty="0"/>
              <a:t> </a:t>
            </a:r>
            <a:r>
              <a:rPr lang="en-US" dirty="0" err="1"/>
              <a:t>d'une</a:t>
            </a:r>
            <a:r>
              <a:rPr lang="en-US" dirty="0"/>
              <a:t> </a:t>
            </a:r>
            <a:r>
              <a:rPr lang="en-US" dirty="0" err="1"/>
              <a:t>répartition</a:t>
            </a:r>
            <a:r>
              <a:rPr lang="en-US" dirty="0"/>
              <a:t> </a:t>
            </a:r>
            <a:r>
              <a:rPr lang="en-US" dirty="0" err="1"/>
              <a:t>différente</a:t>
            </a:r>
            <a:r>
              <a:rPr lang="en-US" dirty="0"/>
              <a:t> des ions entre les </a:t>
            </a:r>
            <a:r>
              <a:rPr lang="en-US" dirty="0" err="1"/>
              <a:t>deux</a:t>
            </a:r>
            <a:r>
              <a:rPr lang="en-US" dirty="0"/>
              <a:t> </a:t>
            </a:r>
            <a:r>
              <a:rPr lang="en-US" dirty="0" err="1"/>
              <a:t>milieux</a:t>
            </a:r>
            <a:r>
              <a:rPr lang="en-US" dirty="0"/>
              <a:t> :</a:t>
            </a:r>
          </a:p>
          <a:p>
            <a:pPr>
              <a:buFont typeface="Wingdings" charset="2"/>
              <a:buChar char="u"/>
            </a:pPr>
            <a:r>
              <a:rPr lang="en-US" dirty="0"/>
              <a:t>Milieu </a:t>
            </a:r>
            <a:r>
              <a:rPr lang="en-US" dirty="0" err="1"/>
              <a:t>extracellulaire</a:t>
            </a:r>
            <a:r>
              <a:rPr lang="en-US" dirty="0"/>
              <a:t> : Riche en ions Sodium </a:t>
            </a:r>
          </a:p>
          <a:p>
            <a:pPr marL="0" indent="0">
              <a:buNone/>
            </a:pPr>
            <a:r>
              <a:rPr lang="en-US" dirty="0"/>
              <a:t>Na+ et </a:t>
            </a:r>
            <a:r>
              <a:rPr lang="en-US" dirty="0" err="1"/>
              <a:t>Chlore</a:t>
            </a:r>
            <a:r>
              <a:rPr lang="en-US" dirty="0"/>
              <a:t> </a:t>
            </a:r>
            <a:r>
              <a:rPr lang="en-US" dirty="0" err="1"/>
              <a:t>Cl</a:t>
            </a:r>
            <a:r>
              <a:rPr lang="en-US" dirty="0"/>
              <a:t>-.</a:t>
            </a:r>
          </a:p>
          <a:p>
            <a:pPr>
              <a:buFont typeface="Wingdings" charset="2"/>
              <a:buChar char="u"/>
            </a:pPr>
            <a:r>
              <a:rPr lang="en-US" dirty="0"/>
              <a:t>Milieu </a:t>
            </a:r>
            <a:r>
              <a:rPr lang="en-US" dirty="0" err="1"/>
              <a:t>intracellulaire</a:t>
            </a:r>
            <a:r>
              <a:rPr lang="en-US" dirty="0"/>
              <a:t> : Riche en ions Potassium K+ et en </a:t>
            </a:r>
            <a:r>
              <a:rPr lang="en-US" dirty="0" err="1"/>
              <a:t>Protéinates</a:t>
            </a:r>
            <a:r>
              <a:rPr lang="en-US" dirty="0"/>
              <a:t> </a:t>
            </a:r>
            <a:r>
              <a:rPr lang="en-US" dirty="0" err="1"/>
              <a:t>Pr</a:t>
            </a:r>
            <a:r>
              <a:rPr lang="en-US" dirty="0"/>
              <a:t>-.</a:t>
            </a:r>
          </a:p>
        </p:txBody>
      </p:sp>
      <p:sp>
        <p:nvSpPr>
          <p:cNvPr id="4" name="Rectangle 3"/>
          <p:cNvSpPr/>
          <p:nvPr/>
        </p:nvSpPr>
        <p:spPr>
          <a:xfrm>
            <a:off x="2971801" y="523875"/>
            <a:ext cx="6453188" cy="1381125"/>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200" b="1" dirty="0">
                <a:solidFill>
                  <a:srgbClr val="FF0000"/>
                </a:solidFill>
              </a:rPr>
              <a:t>Conclusion</a:t>
            </a:r>
            <a:r>
              <a:rPr lang="en-US" sz="2700" dirty="0"/>
              <a:t> </a:t>
            </a:r>
          </a:p>
        </p:txBody>
      </p:sp>
      <p:sp>
        <p:nvSpPr>
          <p:cNvPr id="5" name="Curved Right Arrow 4"/>
          <p:cNvSpPr/>
          <p:nvPr/>
        </p:nvSpPr>
        <p:spPr>
          <a:xfrm>
            <a:off x="2112825" y="6425514"/>
            <a:ext cx="1524000" cy="2809875"/>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a:solidFill>
                <a:schemeClr val="tx1"/>
              </a:solidFill>
            </a:endParaRPr>
          </a:p>
        </p:txBody>
      </p:sp>
      <p:sp>
        <p:nvSpPr>
          <p:cNvPr id="6" name="Rectangle 5"/>
          <p:cNvSpPr/>
          <p:nvPr/>
        </p:nvSpPr>
        <p:spPr>
          <a:xfrm>
            <a:off x="4017826" y="7726562"/>
            <a:ext cx="10406063" cy="2408924"/>
          </a:xfrm>
          <a:prstGeom prst="rect">
            <a:avLst/>
          </a:prstGeom>
          <a:solidFill>
            <a:srgbClr val="FFFFFF"/>
          </a:solidFill>
          <a:ln>
            <a:solidFill>
              <a:srgbClr val="C0504D"/>
            </a:solidFill>
          </a:ln>
        </p:spPr>
        <p:style>
          <a:lnRef idx="1">
            <a:schemeClr val="accent1"/>
          </a:lnRef>
          <a:fillRef idx="3">
            <a:schemeClr val="accent1"/>
          </a:fillRef>
          <a:effectRef idx="2">
            <a:schemeClr val="accent1"/>
          </a:effectRef>
          <a:fontRef idx="minor">
            <a:schemeClr val="lt1"/>
          </a:fontRef>
        </p:style>
        <p:txBody>
          <a:bodyPr rtlCol="0" anchor="ctr"/>
          <a:lstStyle/>
          <a:p>
            <a:pPr marL="514350" indent="-514350" algn="just">
              <a:buFont typeface="Wingdings" charset="2"/>
              <a:buChar char="ü"/>
            </a:pPr>
            <a:r>
              <a:rPr lang="en-US" sz="3000" b="1" dirty="0">
                <a:solidFill>
                  <a:srgbClr val="000000"/>
                </a:solidFill>
                <a:latin typeface="Abadi MT Condensed Extra Bold"/>
                <a:cs typeface="Abadi MT Condensed Extra Bold"/>
              </a:rPr>
              <a:t>Les ions </a:t>
            </a:r>
            <a:r>
              <a:rPr lang="en-US" sz="3000" b="1" dirty="0" err="1">
                <a:solidFill>
                  <a:srgbClr val="000000"/>
                </a:solidFill>
                <a:latin typeface="Abadi MT Condensed Extra Bold"/>
                <a:cs typeface="Abadi MT Condensed Extra Bold"/>
              </a:rPr>
              <a:t>K+diffusent</a:t>
            </a: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vers</a:t>
            </a: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l'extérieur</a:t>
            </a:r>
            <a:r>
              <a:rPr lang="en-US" sz="3000" b="1" dirty="0">
                <a:solidFill>
                  <a:srgbClr val="000000"/>
                </a:solidFill>
                <a:latin typeface="Abadi MT Condensed Extra Bold"/>
                <a:cs typeface="Abadi MT Condensed Extra Bold"/>
              </a:rPr>
              <a:t> du </a:t>
            </a:r>
            <a:r>
              <a:rPr lang="en-US" sz="3000" b="1" dirty="0" err="1">
                <a:solidFill>
                  <a:srgbClr val="000000"/>
                </a:solidFill>
                <a:latin typeface="Abadi MT Condensed Extra Bold"/>
                <a:cs typeface="Abadi MT Condensed Extra Bold"/>
              </a:rPr>
              <a:t>neurone</a:t>
            </a:r>
            <a:r>
              <a:rPr lang="en-US" sz="3000" b="1" dirty="0">
                <a:solidFill>
                  <a:srgbClr val="000000"/>
                </a:solidFill>
                <a:latin typeface="Abadi MT Condensed Extra Bold"/>
                <a:cs typeface="Abadi MT Condensed Extra Bold"/>
              </a:rPr>
              <a:t>.</a:t>
            </a:r>
          </a:p>
          <a:p>
            <a:pPr marL="514350" indent="-514350" algn="just">
              <a:buFont typeface="Wingdings" charset="2"/>
              <a:buChar char="ü"/>
            </a:pPr>
            <a:r>
              <a:rPr lang="en-US" sz="3000" b="1" dirty="0" err="1">
                <a:solidFill>
                  <a:srgbClr val="000000"/>
                </a:solidFill>
                <a:latin typeface="Abadi MT Condensed Extra Bold"/>
                <a:cs typeface="Abadi MT Condensed Extra Bold"/>
              </a:rPr>
              <a:t>Ce</a:t>
            </a:r>
            <a:r>
              <a:rPr lang="en-US" sz="3000" b="1" dirty="0">
                <a:solidFill>
                  <a:srgbClr val="000000"/>
                </a:solidFill>
                <a:latin typeface="Abadi MT Condensed Extra Bold"/>
                <a:cs typeface="Abadi MT Condensed Extra Bold"/>
              </a:rPr>
              <a:t> flux </a:t>
            </a:r>
            <a:r>
              <a:rPr lang="en-US" sz="3000" b="1" dirty="0" err="1">
                <a:solidFill>
                  <a:srgbClr val="000000"/>
                </a:solidFill>
                <a:latin typeface="Abadi MT Condensed Extra Bold"/>
                <a:cs typeface="Abadi MT Condensed Extra Bold"/>
              </a:rPr>
              <a:t>crée</a:t>
            </a: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une</a:t>
            </a:r>
            <a:r>
              <a:rPr lang="en-US" sz="3000" b="1" dirty="0">
                <a:solidFill>
                  <a:srgbClr val="000000"/>
                </a:solidFill>
                <a:latin typeface="Abadi MT Condensed Extra Bold"/>
                <a:cs typeface="Abadi MT Condensed Extra Bold"/>
              </a:rPr>
              <a:t> dominance de charges positives (+) </a:t>
            </a:r>
            <a:r>
              <a:rPr lang="en-US" sz="3000" b="1" dirty="0" err="1">
                <a:solidFill>
                  <a:srgbClr val="000000"/>
                </a:solidFill>
                <a:latin typeface="Abadi MT Condensed Extra Bold"/>
                <a:cs typeface="Abadi MT Condensed Extra Bold"/>
              </a:rPr>
              <a:t>à</a:t>
            </a: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l'extérieur</a:t>
            </a:r>
            <a:r>
              <a:rPr lang="en-US" sz="3000" b="1" dirty="0">
                <a:solidFill>
                  <a:srgbClr val="000000"/>
                </a:solidFill>
                <a:latin typeface="Abadi MT Condensed Extra Bold"/>
                <a:cs typeface="Abadi MT Condensed Extra Bold"/>
              </a:rPr>
              <a:t> et de charges </a:t>
            </a:r>
            <a:r>
              <a:rPr lang="en-US" sz="3000" b="1" dirty="0" err="1">
                <a:solidFill>
                  <a:srgbClr val="000000"/>
                </a:solidFill>
                <a:latin typeface="Abadi MT Condensed Extra Bold"/>
                <a:cs typeface="Abadi MT Condensed Extra Bold"/>
              </a:rPr>
              <a:t>négatives</a:t>
            </a:r>
            <a:r>
              <a:rPr lang="en-US" sz="3000" b="1" dirty="0">
                <a:solidFill>
                  <a:srgbClr val="000000"/>
                </a:solidFill>
                <a:latin typeface="Abadi MT Condensed Extra Bold"/>
                <a:cs typeface="Abadi MT Condensed Extra Bold"/>
              </a:rPr>
              <a:t> (-) </a:t>
            </a:r>
            <a:r>
              <a:rPr lang="en-US" sz="3000" b="1" dirty="0" err="1">
                <a:solidFill>
                  <a:srgbClr val="000000"/>
                </a:solidFill>
                <a:latin typeface="Abadi MT Condensed Extra Bold"/>
                <a:cs typeface="Abadi MT Condensed Extra Bold"/>
              </a:rPr>
              <a:t>à</a:t>
            </a: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l'intérieur</a:t>
            </a:r>
            <a:r>
              <a:rPr lang="en-US" sz="3000" b="1" dirty="0">
                <a:solidFill>
                  <a:srgbClr val="000000"/>
                </a:solidFill>
                <a:latin typeface="Abadi MT Condensed Extra Bold"/>
                <a:cs typeface="Abadi MT Condensed Extra Bold"/>
              </a:rPr>
              <a:t>.</a:t>
            </a:r>
          </a:p>
          <a:p>
            <a:pPr marL="514350" indent="-514350" algn="just">
              <a:buFont typeface="Wingdings" charset="2"/>
              <a:buChar char="ü"/>
            </a:pP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Ce</a:t>
            </a: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déséquilibre</a:t>
            </a: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électrique</a:t>
            </a: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constitue</a:t>
            </a:r>
            <a:r>
              <a:rPr lang="en-US" sz="3000" b="1" dirty="0">
                <a:solidFill>
                  <a:srgbClr val="000000"/>
                </a:solidFill>
                <a:latin typeface="Abadi MT Condensed Extra Bold"/>
                <a:cs typeface="Abadi MT Condensed Extra Bold"/>
              </a:rPr>
              <a:t> la </a:t>
            </a:r>
            <a:r>
              <a:rPr lang="en-US" sz="3000" b="1" dirty="0" err="1">
                <a:solidFill>
                  <a:srgbClr val="000000"/>
                </a:solidFill>
                <a:latin typeface="Abadi MT Condensed Extra Bold"/>
                <a:cs typeface="Abadi MT Condensed Extra Bold"/>
              </a:rPr>
              <a:t>polarité</a:t>
            </a:r>
            <a:r>
              <a:rPr lang="en-US" sz="3000" b="1" dirty="0">
                <a:solidFill>
                  <a:srgbClr val="000000"/>
                </a:solidFill>
                <a:latin typeface="Abadi MT Condensed Extra Bold"/>
                <a:cs typeface="Abadi MT Condensed Extra Bold"/>
              </a:rPr>
              <a:t> </a:t>
            </a:r>
            <a:r>
              <a:rPr lang="en-US" sz="3000" b="1" dirty="0" err="1">
                <a:solidFill>
                  <a:srgbClr val="000000"/>
                </a:solidFill>
                <a:latin typeface="Abadi MT Condensed Extra Bold"/>
                <a:cs typeface="Abadi MT Condensed Extra Bold"/>
              </a:rPr>
              <a:t>caractéristique</a:t>
            </a:r>
            <a:r>
              <a:rPr lang="en-US" sz="3000" b="1" dirty="0">
                <a:solidFill>
                  <a:srgbClr val="000000"/>
                </a:solidFill>
                <a:latin typeface="Abadi MT Condensed Extra Bold"/>
                <a:cs typeface="Abadi MT Condensed Extra Bold"/>
              </a:rPr>
              <a:t> du *</a:t>
            </a:r>
            <a:r>
              <a:rPr lang="en-US" sz="3000" b="1" dirty="0" err="1">
                <a:solidFill>
                  <a:srgbClr val="000000"/>
                </a:solidFill>
                <a:latin typeface="Abadi MT Condensed Extra Bold"/>
                <a:cs typeface="Abadi MT Condensed Extra Bold"/>
              </a:rPr>
              <a:t>potentiel</a:t>
            </a:r>
            <a:r>
              <a:rPr lang="en-US" sz="3000" b="1" dirty="0">
                <a:solidFill>
                  <a:srgbClr val="000000"/>
                </a:solidFill>
                <a:latin typeface="Abadi MT Condensed Extra Bold"/>
                <a:cs typeface="Abadi MT Condensed Extra Bold"/>
              </a:rPr>
              <a:t> de repos*.</a:t>
            </a:r>
            <a:endParaRPr lang="en-US" sz="2400" dirty="0"/>
          </a:p>
        </p:txBody>
      </p:sp>
    </p:spTree>
    <p:extLst>
      <p:ext uri="{BB962C8B-B14F-4D97-AF65-F5344CB8AC3E}">
        <p14:creationId xmlns:p14="http://schemas.microsoft.com/office/powerpoint/2010/main" val="158893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56561" y="3890962"/>
            <a:ext cx="12344400" cy="2505075"/>
          </a:xfrm>
        </p:spPr>
        <p:txBody>
          <a:bodyPr>
            <a:normAutofit/>
          </a:bodyPr>
          <a:lstStyle/>
          <a:p>
            <a:pPr marL="0" indent="0" algn="just">
              <a:buNone/>
            </a:pPr>
            <a:r>
              <a:rPr lang="en-US" sz="3600" dirty="0"/>
              <a:t>Sur </a:t>
            </a:r>
            <a:r>
              <a:rPr lang="en-US" sz="3600" dirty="0" err="1"/>
              <a:t>une</a:t>
            </a:r>
            <a:r>
              <a:rPr lang="en-US" sz="3600" dirty="0"/>
              <a:t> </a:t>
            </a:r>
            <a:r>
              <a:rPr lang="en-US" sz="3600" dirty="0" err="1"/>
              <a:t>fibre</a:t>
            </a:r>
            <a:r>
              <a:rPr lang="en-US" sz="3600" dirty="0"/>
              <a:t> </a:t>
            </a:r>
            <a:r>
              <a:rPr lang="en-US" sz="3600" dirty="0" err="1"/>
              <a:t>nerveuse</a:t>
            </a:r>
            <a:r>
              <a:rPr lang="en-US" sz="3600" dirty="0"/>
              <a:t> </a:t>
            </a:r>
            <a:r>
              <a:rPr lang="en-US" sz="3600" dirty="0" err="1"/>
              <a:t>isolée</a:t>
            </a:r>
            <a:r>
              <a:rPr lang="en-US" sz="3600" dirty="0"/>
              <a:t> on place </a:t>
            </a:r>
            <a:r>
              <a:rPr lang="en-US" sz="3600" b="1" dirty="0" err="1"/>
              <a:t>deux</a:t>
            </a:r>
            <a:r>
              <a:rPr lang="en-US" sz="3600" b="1" dirty="0"/>
              <a:t> </a:t>
            </a:r>
            <a:r>
              <a:rPr lang="en-US" sz="3600" b="1" dirty="0" err="1"/>
              <a:t>électrodes</a:t>
            </a:r>
            <a:r>
              <a:rPr lang="en-US" sz="3600" b="1" dirty="0"/>
              <a:t> </a:t>
            </a:r>
            <a:r>
              <a:rPr lang="en-US" sz="3600" b="1" dirty="0" err="1"/>
              <a:t>excitatrices</a:t>
            </a:r>
            <a:r>
              <a:rPr lang="en-US" sz="3600" dirty="0"/>
              <a:t> et </a:t>
            </a:r>
            <a:r>
              <a:rPr lang="en-US" sz="3600" b="1" dirty="0" err="1"/>
              <a:t>deux</a:t>
            </a:r>
            <a:r>
              <a:rPr lang="en-US" sz="3600" b="1" dirty="0"/>
              <a:t> </a:t>
            </a:r>
            <a:r>
              <a:rPr lang="en-US" sz="3600" b="1" dirty="0" err="1"/>
              <a:t>électrodes</a:t>
            </a:r>
            <a:r>
              <a:rPr lang="en-US" sz="3600" b="1" dirty="0"/>
              <a:t> </a:t>
            </a:r>
            <a:r>
              <a:rPr lang="en-US" sz="3600" b="1" dirty="0" err="1"/>
              <a:t>réceptrices</a:t>
            </a:r>
            <a:r>
              <a:rPr lang="en-US" sz="3600" b="1" dirty="0"/>
              <a:t> </a:t>
            </a:r>
            <a:r>
              <a:rPr lang="en-US" sz="3600" dirty="0" err="1"/>
              <a:t>liées</a:t>
            </a:r>
            <a:r>
              <a:rPr lang="en-US" sz="3600" dirty="0"/>
              <a:t> </a:t>
            </a:r>
            <a:r>
              <a:rPr lang="en-US" sz="3600" dirty="0" err="1"/>
              <a:t>à</a:t>
            </a:r>
            <a:r>
              <a:rPr lang="en-US" sz="3600" dirty="0"/>
              <a:t> un </a:t>
            </a:r>
            <a:r>
              <a:rPr lang="en-US" sz="3600" dirty="0" err="1"/>
              <a:t>galvanomètre</a:t>
            </a:r>
            <a:r>
              <a:rPr lang="en-US" sz="3600" dirty="0"/>
              <a:t> , on applique </a:t>
            </a:r>
            <a:r>
              <a:rPr lang="en-US" sz="3600" dirty="0" err="1"/>
              <a:t>une</a:t>
            </a:r>
            <a:r>
              <a:rPr lang="en-US" sz="3600" dirty="0"/>
              <a:t> excitation </a:t>
            </a:r>
            <a:r>
              <a:rPr lang="en-US" sz="3600" dirty="0" err="1"/>
              <a:t>efficace</a:t>
            </a:r>
            <a:r>
              <a:rPr lang="en-US" sz="3600" dirty="0"/>
              <a:t> et on </a:t>
            </a:r>
            <a:r>
              <a:rPr lang="en-US" sz="3600" dirty="0" err="1"/>
              <a:t>poursuit</a:t>
            </a:r>
            <a:r>
              <a:rPr lang="en-US" sz="3600" dirty="0"/>
              <a:t> </a:t>
            </a:r>
            <a:r>
              <a:rPr lang="en-US" sz="3600" dirty="0" err="1"/>
              <a:t>l’évolution</a:t>
            </a:r>
            <a:r>
              <a:rPr lang="en-US" sz="3600" dirty="0"/>
              <a:t> de </a:t>
            </a:r>
            <a:r>
              <a:rPr lang="en-US" sz="3600" dirty="0" err="1"/>
              <a:t>l’aiguille</a:t>
            </a:r>
            <a:r>
              <a:rPr lang="en-US" sz="3600" dirty="0"/>
              <a:t> du </a:t>
            </a:r>
            <a:r>
              <a:rPr lang="en-US" sz="3600" dirty="0" err="1"/>
              <a:t>galvanomètre</a:t>
            </a:r>
            <a:r>
              <a:rPr lang="en-US" sz="3600" dirty="0"/>
              <a:t> .</a:t>
            </a:r>
          </a:p>
        </p:txBody>
      </p:sp>
      <p:sp>
        <p:nvSpPr>
          <p:cNvPr id="6" name="Rectangle 5"/>
          <p:cNvSpPr/>
          <p:nvPr/>
        </p:nvSpPr>
        <p:spPr>
          <a:xfrm>
            <a:off x="5638800" y="1638300"/>
            <a:ext cx="6453188" cy="1381125"/>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600" b="1" dirty="0">
                <a:solidFill>
                  <a:srgbClr val="1F497D"/>
                </a:solidFill>
              </a:rPr>
              <a:t>c- </a:t>
            </a:r>
            <a:r>
              <a:rPr lang="en-US" sz="3600" b="1" dirty="0" err="1">
                <a:solidFill>
                  <a:srgbClr val="1F497D"/>
                </a:solidFill>
              </a:rPr>
              <a:t>Effet</a:t>
            </a:r>
            <a:r>
              <a:rPr lang="en-US" sz="3600" b="1" dirty="0">
                <a:solidFill>
                  <a:srgbClr val="1F497D"/>
                </a:solidFill>
              </a:rPr>
              <a:t> de </a:t>
            </a:r>
            <a:r>
              <a:rPr lang="en-US" sz="3600" b="1" dirty="0" err="1">
                <a:solidFill>
                  <a:srgbClr val="1F497D"/>
                </a:solidFill>
              </a:rPr>
              <a:t>l’excitation</a:t>
            </a:r>
            <a:r>
              <a:rPr lang="en-US" sz="3600" b="1" dirty="0">
                <a:solidFill>
                  <a:srgbClr val="1F497D"/>
                </a:solidFill>
              </a:rPr>
              <a:t> </a:t>
            </a:r>
          </a:p>
          <a:p>
            <a:r>
              <a:rPr lang="en-US" sz="3600" b="1" dirty="0">
                <a:solidFill>
                  <a:srgbClr val="FF0000"/>
                </a:solidFill>
              </a:rPr>
              <a:t>          </a:t>
            </a:r>
            <a:r>
              <a:rPr lang="en-US" sz="3600" b="1" dirty="0" err="1">
                <a:solidFill>
                  <a:srgbClr val="FF0000"/>
                </a:solidFill>
              </a:rPr>
              <a:t>Expérience</a:t>
            </a:r>
            <a:endParaRPr lang="en-US" sz="3600" b="1" dirty="0">
              <a:solidFill>
                <a:srgbClr val="1F497D"/>
              </a:solidFill>
            </a:endParaRPr>
          </a:p>
        </p:txBody>
      </p:sp>
    </p:spTree>
    <p:extLst>
      <p:ext uri="{BB962C8B-B14F-4D97-AF65-F5344CB8AC3E}">
        <p14:creationId xmlns:p14="http://schemas.microsoft.com/office/powerpoint/2010/main" val="2524800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86000" y="411957"/>
            <a:ext cx="13138362" cy="8351043"/>
          </a:xfrm>
          <a:prstGeom prst="rect">
            <a:avLst/>
          </a:prstGeom>
        </p:spPr>
      </p:pic>
    </p:spTree>
    <p:extLst>
      <p:ext uri="{BB962C8B-B14F-4D97-AF65-F5344CB8AC3E}">
        <p14:creationId xmlns:p14="http://schemas.microsoft.com/office/powerpoint/2010/main" val="37605695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1100" y="3543300"/>
            <a:ext cx="15925800" cy="3710782"/>
          </a:xfrm>
        </p:spPr>
        <p:txBody>
          <a:bodyPr>
            <a:normAutofit/>
          </a:bodyPr>
          <a:lstStyle/>
          <a:p>
            <a:pPr algn="just">
              <a:buFont typeface="Wingdings" charset="2"/>
              <a:buChar char="u"/>
            </a:pPr>
            <a:r>
              <a:rPr lang="en-US" dirty="0"/>
              <a:t>Nature de </a:t>
            </a:r>
            <a:r>
              <a:rPr lang="en-US" dirty="0" err="1"/>
              <a:t>l'influx</a:t>
            </a:r>
            <a:r>
              <a:rPr lang="en-US" dirty="0"/>
              <a:t> : </a:t>
            </a:r>
            <a:r>
              <a:rPr lang="en-US" dirty="0" err="1"/>
              <a:t>L'excitation</a:t>
            </a:r>
            <a:r>
              <a:rPr lang="en-US" dirty="0"/>
              <a:t> </a:t>
            </a:r>
            <a:r>
              <a:rPr lang="en-US" dirty="0" err="1"/>
              <a:t>d'une</a:t>
            </a:r>
            <a:r>
              <a:rPr lang="en-US" dirty="0"/>
              <a:t> </a:t>
            </a:r>
            <a:r>
              <a:rPr lang="en-US" dirty="0" err="1"/>
              <a:t>fibre</a:t>
            </a:r>
            <a:r>
              <a:rPr lang="en-US" dirty="0"/>
              <a:t> </a:t>
            </a:r>
            <a:r>
              <a:rPr lang="en-US" dirty="0" err="1"/>
              <a:t>nerveuse</a:t>
            </a:r>
            <a:r>
              <a:rPr lang="en-US" dirty="0"/>
              <a:t> </a:t>
            </a:r>
            <a:r>
              <a:rPr lang="en-US" dirty="0" err="1"/>
              <a:t>génère</a:t>
            </a:r>
            <a:r>
              <a:rPr lang="en-US" dirty="0"/>
              <a:t> </a:t>
            </a:r>
            <a:r>
              <a:rPr lang="en-US" dirty="0" err="1"/>
              <a:t>une</a:t>
            </a:r>
            <a:r>
              <a:rPr lang="en-US" dirty="0"/>
              <a:t> </a:t>
            </a:r>
            <a:r>
              <a:rPr lang="en-US" dirty="0" err="1"/>
              <a:t>onde</a:t>
            </a:r>
            <a:r>
              <a:rPr lang="en-US" dirty="0"/>
              <a:t> de </a:t>
            </a:r>
            <a:r>
              <a:rPr lang="en-US" dirty="0" err="1"/>
              <a:t>dépolarisation</a:t>
            </a:r>
            <a:r>
              <a:rPr lang="en-US" dirty="0"/>
              <a:t> </a:t>
            </a:r>
            <a:r>
              <a:rPr lang="en-US" dirty="0" err="1"/>
              <a:t>négative</a:t>
            </a:r>
            <a:r>
              <a:rPr lang="en-US" dirty="0"/>
              <a:t> qui se </a:t>
            </a:r>
            <a:r>
              <a:rPr lang="en-US" dirty="0" err="1"/>
              <a:t>propage</a:t>
            </a:r>
            <a:r>
              <a:rPr lang="en-US" dirty="0"/>
              <a:t> le long de </a:t>
            </a:r>
            <a:r>
              <a:rPr lang="en-US" dirty="0" err="1"/>
              <a:t>sa</a:t>
            </a:r>
            <a:r>
              <a:rPr lang="en-US" dirty="0"/>
              <a:t> membrane.</a:t>
            </a:r>
          </a:p>
          <a:p>
            <a:pPr algn="just">
              <a:buFont typeface="Wingdings" charset="2"/>
              <a:buChar char="u"/>
            </a:pPr>
            <a:r>
              <a:rPr lang="en-US" dirty="0"/>
              <a:t>Le </a:t>
            </a:r>
            <a:r>
              <a:rPr lang="en-US" dirty="0" err="1"/>
              <a:t>Potentiel</a:t>
            </a:r>
            <a:r>
              <a:rPr lang="en-US" dirty="0"/>
              <a:t> </a:t>
            </a:r>
            <a:r>
              <a:rPr lang="en-US" dirty="0" err="1"/>
              <a:t>d'Action</a:t>
            </a:r>
            <a:r>
              <a:rPr lang="en-US" dirty="0"/>
              <a:t> (PA) : Le passage de </a:t>
            </a:r>
            <a:r>
              <a:rPr lang="en-US" dirty="0" err="1"/>
              <a:t>cette</a:t>
            </a:r>
            <a:r>
              <a:rPr lang="en-US" dirty="0"/>
              <a:t> </a:t>
            </a:r>
            <a:r>
              <a:rPr lang="en-US" dirty="0" err="1"/>
              <a:t>onde</a:t>
            </a:r>
            <a:r>
              <a:rPr lang="en-US" dirty="0"/>
              <a:t> </a:t>
            </a:r>
            <a:r>
              <a:rPr lang="en-US" dirty="0" err="1"/>
              <a:t>crée</a:t>
            </a:r>
            <a:r>
              <a:rPr lang="en-US" dirty="0"/>
              <a:t> </a:t>
            </a:r>
            <a:r>
              <a:rPr lang="en-US" dirty="0" err="1"/>
              <a:t>une</a:t>
            </a:r>
            <a:r>
              <a:rPr lang="en-US" dirty="0"/>
              <a:t> variation </a:t>
            </a:r>
            <a:r>
              <a:rPr lang="en-US" dirty="0" err="1"/>
              <a:t>électrique</a:t>
            </a:r>
            <a:r>
              <a:rPr lang="en-US" dirty="0"/>
              <a:t> </a:t>
            </a:r>
            <a:r>
              <a:rPr lang="en-US" dirty="0" err="1"/>
              <a:t>appelée</a:t>
            </a:r>
            <a:r>
              <a:rPr lang="en-US" dirty="0"/>
              <a:t> </a:t>
            </a:r>
            <a:r>
              <a:rPr lang="en-US" dirty="0" err="1"/>
              <a:t>potentiel</a:t>
            </a:r>
            <a:r>
              <a:rPr lang="en-US" dirty="0"/>
              <a:t> </a:t>
            </a:r>
            <a:r>
              <a:rPr lang="en-US" dirty="0" err="1"/>
              <a:t>d'action</a:t>
            </a:r>
            <a:r>
              <a:rPr lang="en-US" dirty="0"/>
              <a:t>.</a:t>
            </a:r>
          </a:p>
          <a:p>
            <a:pPr algn="just">
              <a:buFont typeface="Wingdings" charset="2"/>
              <a:buChar char="u"/>
            </a:pPr>
            <a:r>
              <a:rPr lang="en-US" dirty="0" err="1"/>
              <a:t>Définition</a:t>
            </a:r>
            <a:r>
              <a:rPr lang="en-US" dirty="0"/>
              <a:t> de </a:t>
            </a:r>
            <a:r>
              <a:rPr lang="en-US" dirty="0" err="1"/>
              <a:t>l'influx</a:t>
            </a:r>
            <a:r>
              <a:rPr lang="en-US" dirty="0"/>
              <a:t> </a:t>
            </a:r>
            <a:r>
              <a:rPr lang="en-US" dirty="0" err="1"/>
              <a:t>nerveux</a:t>
            </a:r>
            <a:r>
              <a:rPr lang="en-US" dirty="0"/>
              <a:t> : Il </a:t>
            </a:r>
            <a:r>
              <a:rPr lang="en-US" dirty="0" err="1"/>
              <a:t>est</a:t>
            </a:r>
            <a:r>
              <a:rPr lang="en-US" dirty="0"/>
              <a:t> </a:t>
            </a:r>
            <a:r>
              <a:rPr lang="en-US" dirty="0" err="1"/>
              <a:t>constitué</a:t>
            </a:r>
            <a:r>
              <a:rPr lang="en-US" dirty="0"/>
              <a:t> par </a:t>
            </a:r>
            <a:r>
              <a:rPr lang="en-US" dirty="0" err="1"/>
              <a:t>une</a:t>
            </a:r>
            <a:r>
              <a:rPr lang="en-US" dirty="0"/>
              <a:t> succession de </a:t>
            </a:r>
            <a:r>
              <a:rPr lang="en-US" dirty="0" err="1"/>
              <a:t>potentiels</a:t>
            </a:r>
            <a:r>
              <a:rPr lang="en-US" dirty="0"/>
              <a:t> </a:t>
            </a:r>
            <a:r>
              <a:rPr lang="en-US" dirty="0" err="1"/>
              <a:t>d'actions</a:t>
            </a:r>
            <a:r>
              <a:rPr lang="en-US" dirty="0"/>
              <a:t>.</a:t>
            </a:r>
          </a:p>
        </p:txBody>
      </p:sp>
      <p:sp>
        <p:nvSpPr>
          <p:cNvPr id="4" name="Rectangle 3"/>
          <p:cNvSpPr/>
          <p:nvPr/>
        </p:nvSpPr>
        <p:spPr>
          <a:xfrm>
            <a:off x="5486400" y="1257300"/>
            <a:ext cx="6453188" cy="1381125"/>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200" b="1" dirty="0">
                <a:solidFill>
                  <a:srgbClr val="FF0000"/>
                </a:solidFill>
              </a:rPr>
              <a:t>Conclusion</a:t>
            </a:r>
            <a:r>
              <a:rPr lang="en-US" sz="2700" dirty="0"/>
              <a:t> </a:t>
            </a:r>
          </a:p>
        </p:txBody>
      </p:sp>
    </p:spTree>
    <p:extLst>
      <p:ext uri="{BB962C8B-B14F-4D97-AF65-F5344CB8AC3E}">
        <p14:creationId xmlns:p14="http://schemas.microsoft.com/office/powerpoint/2010/main" val="32375778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60206" y="1028700"/>
            <a:ext cx="6453188" cy="1381125"/>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3600" b="1" dirty="0" err="1">
                <a:solidFill>
                  <a:srgbClr val="FF0000"/>
                </a:solidFill>
              </a:rPr>
              <a:t>Origine</a:t>
            </a:r>
            <a:r>
              <a:rPr lang="en-US" sz="3600" b="1" dirty="0">
                <a:solidFill>
                  <a:srgbClr val="FF0000"/>
                </a:solidFill>
              </a:rPr>
              <a:t> du </a:t>
            </a:r>
            <a:r>
              <a:rPr lang="en-US" sz="3600" b="1" dirty="0" err="1">
                <a:solidFill>
                  <a:srgbClr val="FF0000"/>
                </a:solidFill>
              </a:rPr>
              <a:t>potentiel</a:t>
            </a:r>
            <a:r>
              <a:rPr lang="en-US" sz="3600" b="1" dirty="0">
                <a:solidFill>
                  <a:srgbClr val="FF0000"/>
                </a:solidFill>
              </a:rPr>
              <a:t> </a:t>
            </a:r>
            <a:r>
              <a:rPr lang="en-US" sz="3600" b="1" dirty="0" err="1">
                <a:solidFill>
                  <a:srgbClr val="FF0000"/>
                </a:solidFill>
              </a:rPr>
              <a:t>d’action</a:t>
            </a:r>
            <a:r>
              <a:rPr lang="en-US" sz="3600" b="1" dirty="0">
                <a:solidFill>
                  <a:srgbClr val="FF0000"/>
                </a:solidFill>
              </a:rPr>
              <a:t> </a:t>
            </a:r>
            <a:endParaRPr lang="en-US" sz="3600" b="1" dirty="0">
              <a:solidFill>
                <a:srgbClr val="1F497D"/>
              </a:solidFill>
            </a:endParaRPr>
          </a:p>
        </p:txBody>
      </p:sp>
      <p:pic>
        <p:nvPicPr>
          <p:cNvPr id="7" name="Content Placeholder 6"/>
          <p:cNvPicPr>
            <a:picLocks noGrp="1" noChangeAspect="1"/>
          </p:cNvPicPr>
          <p:nvPr>
            <p:ph idx="1"/>
          </p:nvPr>
        </p:nvPicPr>
        <p:blipFill>
          <a:blip r:embed="rId2"/>
          <a:srcRect l="-14222" r="-14222"/>
          <a:stretch>
            <a:fillRect/>
          </a:stretch>
        </p:blipFill>
        <p:spPr>
          <a:xfrm>
            <a:off x="2819400" y="3009900"/>
            <a:ext cx="11734800" cy="6453688"/>
          </a:xfrm>
        </p:spPr>
      </p:pic>
    </p:spTree>
    <p:extLst>
      <p:ext uri="{BB962C8B-B14F-4D97-AF65-F5344CB8AC3E}">
        <p14:creationId xmlns:p14="http://schemas.microsoft.com/office/powerpoint/2010/main" val="387383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2552701"/>
            <a:ext cx="15392400" cy="3733800"/>
          </a:xfrm>
        </p:spPr>
        <p:txBody>
          <a:bodyPr>
            <a:normAutofit fontScale="92500" lnSpcReduction="10000"/>
          </a:bodyPr>
          <a:lstStyle/>
          <a:p>
            <a:pPr algn="just">
              <a:buFont typeface="Wingdings" charset="2"/>
              <a:buChar char="u"/>
            </a:pPr>
            <a:r>
              <a:rPr lang="en-US" b="1" dirty="0"/>
              <a:t>Phase de repos : </a:t>
            </a:r>
            <a:r>
              <a:rPr lang="en-US" dirty="0"/>
              <a:t>Avant </a:t>
            </a:r>
            <a:r>
              <a:rPr lang="en-US" dirty="0" err="1"/>
              <a:t>l'excitation</a:t>
            </a:r>
            <a:r>
              <a:rPr lang="en-US" dirty="0"/>
              <a:t>, la membrane </a:t>
            </a:r>
            <a:r>
              <a:rPr lang="en-US" dirty="0" err="1"/>
              <a:t>maintient</a:t>
            </a:r>
            <a:r>
              <a:rPr lang="en-US" dirty="0"/>
              <a:t> un </a:t>
            </a:r>
            <a:r>
              <a:rPr lang="en-US" dirty="0" err="1"/>
              <a:t>potentiel</a:t>
            </a:r>
            <a:r>
              <a:rPr lang="en-US" dirty="0"/>
              <a:t> de repos de 60 mV.</a:t>
            </a:r>
          </a:p>
          <a:p>
            <a:pPr algn="just">
              <a:buFont typeface="Wingdings" charset="2"/>
              <a:buChar char="u"/>
            </a:pPr>
            <a:r>
              <a:rPr lang="en-US" b="1" dirty="0"/>
              <a:t>Phase de </a:t>
            </a:r>
            <a:r>
              <a:rPr lang="en-US" b="1" dirty="0" err="1"/>
              <a:t>dépolarisation</a:t>
            </a:r>
            <a:r>
              <a:rPr lang="en-US" b="1" dirty="0"/>
              <a:t> : </a:t>
            </a:r>
            <a:r>
              <a:rPr lang="en-US" dirty="0"/>
              <a:t>Suite </a:t>
            </a:r>
            <a:r>
              <a:rPr lang="en-US" dirty="0" err="1"/>
              <a:t>à</a:t>
            </a:r>
            <a:r>
              <a:rPr lang="en-US" dirty="0"/>
              <a:t> </a:t>
            </a:r>
            <a:r>
              <a:rPr lang="en-US" dirty="0" err="1"/>
              <a:t>l'excitation</a:t>
            </a:r>
            <a:r>
              <a:rPr lang="en-US" dirty="0"/>
              <a:t>, on observe </a:t>
            </a:r>
            <a:r>
              <a:rPr lang="en-US" dirty="0" err="1"/>
              <a:t>une</a:t>
            </a:r>
            <a:r>
              <a:rPr lang="en-US" dirty="0"/>
              <a:t> augmentation locale et </a:t>
            </a:r>
            <a:r>
              <a:rPr lang="en-US" dirty="0" err="1"/>
              <a:t>instantanée</a:t>
            </a:r>
            <a:r>
              <a:rPr lang="en-US" dirty="0"/>
              <a:t> de la </a:t>
            </a:r>
            <a:r>
              <a:rPr lang="en-US" dirty="0" err="1"/>
              <a:t>perméabilité</a:t>
            </a:r>
            <a:r>
              <a:rPr lang="en-US" dirty="0"/>
              <a:t> </a:t>
            </a:r>
            <a:r>
              <a:rPr lang="en-US" dirty="0" err="1"/>
              <a:t>membranaire</a:t>
            </a:r>
            <a:r>
              <a:rPr lang="en-US" dirty="0"/>
              <a:t> aux ions Na+. La diffusion du Na+  </a:t>
            </a:r>
            <a:r>
              <a:rPr lang="en-US" dirty="0" err="1"/>
              <a:t>vers</a:t>
            </a:r>
            <a:r>
              <a:rPr lang="en-US" dirty="0"/>
              <a:t> </a:t>
            </a:r>
            <a:r>
              <a:rPr lang="en-US" dirty="0" err="1"/>
              <a:t>l'intérieur</a:t>
            </a:r>
            <a:r>
              <a:rPr lang="en-US" dirty="0"/>
              <a:t> de la cellule </a:t>
            </a:r>
            <a:r>
              <a:rPr lang="en-US" dirty="0" err="1"/>
              <a:t>provoque</a:t>
            </a:r>
            <a:r>
              <a:rPr lang="en-US" dirty="0"/>
              <a:t> </a:t>
            </a:r>
            <a:r>
              <a:rPr lang="en-US" dirty="0" err="1"/>
              <a:t>l'inversion</a:t>
            </a:r>
            <a:r>
              <a:rPr lang="en-US" dirty="0"/>
              <a:t> de la </a:t>
            </a:r>
            <a:r>
              <a:rPr lang="en-US" dirty="0" err="1"/>
              <a:t>polarité</a:t>
            </a:r>
            <a:r>
              <a:rPr lang="en-US" dirty="0"/>
              <a:t> et </a:t>
            </a:r>
            <a:r>
              <a:rPr lang="en-US" dirty="0" err="1"/>
              <a:t>l'apparition</a:t>
            </a:r>
            <a:r>
              <a:rPr lang="en-US" dirty="0"/>
              <a:t> </a:t>
            </a:r>
            <a:r>
              <a:rPr lang="en-US" dirty="0" err="1"/>
              <a:t>d'une</a:t>
            </a:r>
            <a:r>
              <a:rPr lang="en-US" dirty="0"/>
              <a:t> charge </a:t>
            </a:r>
            <a:r>
              <a:rPr lang="en-US" dirty="0" err="1"/>
              <a:t>négative</a:t>
            </a:r>
            <a:r>
              <a:rPr lang="en-US" dirty="0"/>
              <a:t> </a:t>
            </a:r>
            <a:r>
              <a:rPr lang="en-US" dirty="0" err="1"/>
              <a:t>à</a:t>
            </a:r>
            <a:r>
              <a:rPr lang="en-US" dirty="0"/>
              <a:t> la surface.</a:t>
            </a:r>
          </a:p>
          <a:p>
            <a:pPr algn="just">
              <a:buFont typeface="Wingdings" charset="2"/>
              <a:buChar char="u"/>
            </a:pPr>
            <a:r>
              <a:rPr lang="en-US" b="1" dirty="0"/>
              <a:t>Phase de </a:t>
            </a:r>
            <a:r>
              <a:rPr lang="en-US" b="1" dirty="0" err="1"/>
              <a:t>repolarisation</a:t>
            </a:r>
            <a:r>
              <a:rPr lang="en-US" b="1" dirty="0"/>
              <a:t> : </a:t>
            </a:r>
            <a:r>
              <a:rPr lang="en-US" dirty="0"/>
              <a:t>La </a:t>
            </a:r>
            <a:r>
              <a:rPr lang="en-US" dirty="0" err="1"/>
              <a:t>perméabilité</a:t>
            </a:r>
            <a:r>
              <a:rPr lang="en-US" dirty="0"/>
              <a:t> au Na+ </a:t>
            </a:r>
            <a:r>
              <a:rPr lang="en-US" dirty="0" err="1"/>
              <a:t>s'annule</a:t>
            </a:r>
            <a:r>
              <a:rPr lang="en-US" dirty="0"/>
              <a:t> </a:t>
            </a:r>
            <a:r>
              <a:rPr lang="en-US" dirty="0" err="1"/>
              <a:t>rapidement</a:t>
            </a:r>
            <a:r>
              <a:rPr lang="en-US" dirty="0"/>
              <a:t> </a:t>
            </a:r>
            <a:r>
              <a:rPr lang="en-US" dirty="0" err="1"/>
              <a:t>tandis</a:t>
            </a:r>
            <a:r>
              <a:rPr lang="en-US" dirty="0"/>
              <a:t> </a:t>
            </a:r>
            <a:r>
              <a:rPr lang="en-US" dirty="0" err="1"/>
              <a:t>que</a:t>
            </a:r>
            <a:r>
              <a:rPr lang="en-US" dirty="0"/>
              <a:t> la </a:t>
            </a:r>
            <a:r>
              <a:rPr lang="en-US" dirty="0" err="1"/>
              <a:t>perméabilité</a:t>
            </a:r>
            <a:r>
              <a:rPr lang="en-US" dirty="0"/>
              <a:t> au </a:t>
            </a:r>
            <a:r>
              <a:rPr lang="en-US" dirty="0" err="1"/>
              <a:t>K+augmente</a:t>
            </a:r>
            <a:r>
              <a:rPr lang="en-US" dirty="0"/>
              <a:t>. Les ions $K^+$ </a:t>
            </a:r>
            <a:r>
              <a:rPr lang="en-US" dirty="0" err="1"/>
              <a:t>diffusent</a:t>
            </a:r>
            <a:r>
              <a:rPr lang="en-US" dirty="0"/>
              <a:t> </a:t>
            </a:r>
            <a:r>
              <a:rPr lang="en-US" dirty="0" err="1"/>
              <a:t>vers</a:t>
            </a:r>
            <a:r>
              <a:rPr lang="en-US" dirty="0"/>
              <a:t> le milieu </a:t>
            </a:r>
            <a:r>
              <a:rPr lang="en-US" dirty="0" err="1"/>
              <a:t>extracellulaire</a:t>
            </a:r>
            <a:r>
              <a:rPr lang="en-US" dirty="0"/>
              <a:t>.</a:t>
            </a:r>
          </a:p>
          <a:p>
            <a:pPr algn="just">
              <a:buFont typeface="Wingdings" charset="2"/>
              <a:buChar char="u"/>
            </a:pPr>
            <a:r>
              <a:rPr lang="en-US" b="1" dirty="0"/>
              <a:t>Phase de </a:t>
            </a:r>
            <a:r>
              <a:rPr lang="en-US" b="1" dirty="0" err="1"/>
              <a:t>rétablissement</a:t>
            </a:r>
            <a:r>
              <a:rPr lang="en-US" b="1" dirty="0"/>
              <a:t> : </a:t>
            </a:r>
            <a:r>
              <a:rPr lang="en-US" dirty="0"/>
              <a:t>Pour </a:t>
            </a:r>
            <a:r>
              <a:rPr lang="en-US" dirty="0" err="1"/>
              <a:t>retrouver</a:t>
            </a:r>
            <a:r>
              <a:rPr lang="en-US" dirty="0"/>
              <a:t> la </a:t>
            </a:r>
            <a:r>
              <a:rPr lang="en-US" dirty="0" err="1"/>
              <a:t>répartition</a:t>
            </a:r>
            <a:r>
              <a:rPr lang="en-US" dirty="0"/>
              <a:t> </a:t>
            </a:r>
            <a:r>
              <a:rPr lang="en-US" dirty="0" err="1"/>
              <a:t>ionique</a:t>
            </a:r>
            <a:r>
              <a:rPr lang="en-US" dirty="0"/>
              <a:t> </a:t>
            </a:r>
            <a:r>
              <a:rPr lang="en-US" dirty="0" err="1"/>
              <a:t>initiale</a:t>
            </a:r>
            <a:r>
              <a:rPr lang="en-US" dirty="0"/>
              <a:t>, la cellule </a:t>
            </a:r>
            <a:r>
              <a:rPr lang="en-US" dirty="0" err="1"/>
              <a:t>utilise</a:t>
            </a:r>
            <a:r>
              <a:rPr lang="en-US" dirty="0"/>
              <a:t> la </a:t>
            </a:r>
            <a:r>
              <a:rPr lang="en-US" dirty="0" err="1"/>
              <a:t>pompe</a:t>
            </a:r>
            <a:r>
              <a:rPr lang="en-US" dirty="0"/>
              <a:t> sodium-potassium ATPase. </a:t>
            </a:r>
            <a:r>
              <a:rPr lang="en-US" dirty="0" err="1"/>
              <a:t>Ce</a:t>
            </a:r>
            <a:r>
              <a:rPr lang="en-US" dirty="0"/>
              <a:t> </a:t>
            </a:r>
            <a:r>
              <a:rPr lang="en-US" dirty="0" err="1"/>
              <a:t>mécanisme</a:t>
            </a:r>
            <a:r>
              <a:rPr lang="en-US" dirty="0"/>
              <a:t> </a:t>
            </a:r>
            <a:r>
              <a:rPr lang="en-US" dirty="0" err="1"/>
              <a:t>consomme</a:t>
            </a:r>
            <a:r>
              <a:rPr lang="en-US" dirty="0"/>
              <a:t> de </a:t>
            </a:r>
            <a:r>
              <a:rPr lang="en-US" dirty="0" err="1"/>
              <a:t>l'énergie</a:t>
            </a:r>
            <a:endParaRPr lang="en-US" dirty="0"/>
          </a:p>
        </p:txBody>
      </p:sp>
      <p:sp>
        <p:nvSpPr>
          <p:cNvPr id="4" name="Rectangle 3"/>
          <p:cNvSpPr/>
          <p:nvPr/>
        </p:nvSpPr>
        <p:spPr>
          <a:xfrm>
            <a:off x="5917406" y="723900"/>
            <a:ext cx="6453188" cy="1381125"/>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200" b="1" dirty="0" err="1">
                <a:solidFill>
                  <a:srgbClr val="FF0000"/>
                </a:solidFill>
              </a:rPr>
              <a:t>Analyse</a:t>
            </a:r>
            <a:r>
              <a:rPr lang="en-US" sz="4200" b="1" dirty="0">
                <a:solidFill>
                  <a:srgbClr val="FF0000"/>
                </a:solidFill>
              </a:rPr>
              <a:t> du document </a:t>
            </a:r>
          </a:p>
        </p:txBody>
      </p:sp>
    </p:spTree>
    <p:extLst>
      <p:ext uri="{BB962C8B-B14F-4D97-AF65-F5344CB8AC3E}">
        <p14:creationId xmlns:p14="http://schemas.microsoft.com/office/powerpoint/2010/main" val="36632423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rcRect t="391" b="391"/>
          <a:stretch>
            <a:fillRect/>
          </a:stretch>
        </p:blipFill>
        <p:spPr>
          <a:xfrm>
            <a:off x="2278624" y="2400300"/>
            <a:ext cx="12816352" cy="7048500"/>
          </a:xfrm>
        </p:spPr>
      </p:pic>
      <p:sp>
        <p:nvSpPr>
          <p:cNvPr id="4" name="Title 3"/>
          <p:cNvSpPr>
            <a:spLocks noGrp="1"/>
          </p:cNvSpPr>
          <p:nvPr>
            <p:ph type="title"/>
          </p:nvPr>
        </p:nvSpPr>
        <p:spPr>
          <a:xfrm>
            <a:off x="5029200" y="838200"/>
            <a:ext cx="8229600" cy="1143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r>
              <a:rPr lang="en-US" sz="4200" b="1" dirty="0" err="1">
                <a:solidFill>
                  <a:srgbClr val="FF0000"/>
                </a:solidFill>
              </a:rPr>
              <a:t>Déduction</a:t>
            </a:r>
            <a:r>
              <a:rPr lang="en-US" sz="4200" b="1" dirty="0">
                <a:solidFill>
                  <a:srgbClr val="FF0000"/>
                </a:solidFill>
              </a:rPr>
              <a:t> :</a:t>
            </a:r>
          </a:p>
        </p:txBody>
      </p:sp>
    </p:spTree>
    <p:extLst>
      <p:ext uri="{BB962C8B-B14F-4D97-AF65-F5344CB8AC3E}">
        <p14:creationId xmlns:p14="http://schemas.microsoft.com/office/powerpoint/2010/main" val="36379435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1800" y="2400301"/>
            <a:ext cx="12344400" cy="1290638"/>
          </a:xfrm>
        </p:spPr>
        <p:txBody>
          <a:bodyPr>
            <a:normAutofit/>
          </a:bodyPr>
          <a:lstStyle/>
          <a:p>
            <a:pPr marL="0" indent="0">
              <a:buNone/>
            </a:pPr>
            <a:r>
              <a:rPr lang="en-US" sz="3600" dirty="0"/>
              <a:t>Le document </a:t>
            </a:r>
            <a:r>
              <a:rPr lang="en-US" sz="3600" dirty="0" err="1"/>
              <a:t>suivant</a:t>
            </a:r>
            <a:r>
              <a:rPr lang="en-US" sz="3600" dirty="0"/>
              <a:t> </a:t>
            </a:r>
            <a:r>
              <a:rPr lang="en-US" sz="3600" dirty="0" err="1"/>
              <a:t>représente</a:t>
            </a:r>
            <a:r>
              <a:rPr lang="en-US" sz="3600" dirty="0"/>
              <a:t> la </a:t>
            </a:r>
            <a:r>
              <a:rPr lang="en-US" sz="3600" dirty="0" err="1"/>
              <a:t>valeur</a:t>
            </a:r>
            <a:r>
              <a:rPr lang="en-US" sz="3600" dirty="0"/>
              <a:t> de la </a:t>
            </a:r>
            <a:r>
              <a:rPr lang="en-US" sz="3600" dirty="0" err="1"/>
              <a:t>vitesse</a:t>
            </a:r>
            <a:r>
              <a:rPr lang="en-US" sz="3600" dirty="0"/>
              <a:t> de conduction en </a:t>
            </a:r>
            <a:r>
              <a:rPr lang="en-US" sz="3600" dirty="0" err="1"/>
              <a:t>fonction</a:t>
            </a:r>
            <a:r>
              <a:rPr lang="en-US" sz="3600" dirty="0"/>
              <a:t> de </a:t>
            </a:r>
            <a:r>
              <a:rPr lang="en-US" sz="3600" dirty="0" err="1"/>
              <a:t>certains</a:t>
            </a:r>
            <a:r>
              <a:rPr lang="en-US" sz="3600" dirty="0"/>
              <a:t> </a:t>
            </a:r>
            <a:r>
              <a:rPr lang="en-US" sz="3600" dirty="0" err="1"/>
              <a:t>facteurs</a:t>
            </a:r>
            <a:r>
              <a:rPr lang="en-US" sz="3600" dirty="0"/>
              <a:t> :</a:t>
            </a:r>
          </a:p>
        </p:txBody>
      </p:sp>
      <p:sp>
        <p:nvSpPr>
          <p:cNvPr id="4" name="Rectangle 3"/>
          <p:cNvSpPr/>
          <p:nvPr/>
        </p:nvSpPr>
        <p:spPr>
          <a:xfrm>
            <a:off x="2448489" y="1"/>
            <a:ext cx="13030200" cy="202644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800" dirty="0">
                <a:solidFill>
                  <a:srgbClr val="008000"/>
                </a:solidFill>
              </a:rPr>
              <a:t>2- la </a:t>
            </a:r>
            <a:r>
              <a:rPr lang="en-US" sz="4800" dirty="0" err="1">
                <a:solidFill>
                  <a:srgbClr val="008000"/>
                </a:solidFill>
              </a:rPr>
              <a:t>Conductivité</a:t>
            </a:r>
            <a:endParaRPr lang="en-US" sz="4800" dirty="0">
              <a:solidFill>
                <a:srgbClr val="008000"/>
              </a:solidFill>
            </a:endParaRPr>
          </a:p>
          <a:p>
            <a:r>
              <a:rPr lang="en-US" sz="4800" dirty="0">
                <a:solidFill>
                  <a:schemeClr val="tx2"/>
                </a:solidFill>
              </a:rPr>
              <a:t>a-variation de la </a:t>
            </a:r>
            <a:r>
              <a:rPr lang="en-US" sz="4800" dirty="0" err="1">
                <a:solidFill>
                  <a:schemeClr val="tx2"/>
                </a:solidFill>
              </a:rPr>
              <a:t>vitesse</a:t>
            </a:r>
            <a:r>
              <a:rPr lang="en-US" sz="4800" dirty="0">
                <a:solidFill>
                  <a:schemeClr val="tx2"/>
                </a:solidFill>
              </a:rPr>
              <a:t> de conduction </a:t>
            </a:r>
          </a:p>
        </p:txBody>
      </p:sp>
      <p:pic>
        <p:nvPicPr>
          <p:cNvPr id="6" name="Picture 5"/>
          <p:cNvPicPr>
            <a:picLocks noChangeAspect="1"/>
          </p:cNvPicPr>
          <p:nvPr/>
        </p:nvPicPr>
        <p:blipFill>
          <a:blip r:embed="rId2"/>
          <a:stretch>
            <a:fillRect/>
          </a:stretch>
        </p:blipFill>
        <p:spPr>
          <a:xfrm>
            <a:off x="2690812" y="3690938"/>
            <a:ext cx="12787877" cy="4595813"/>
          </a:xfrm>
          <a:prstGeom prst="rect">
            <a:avLst/>
          </a:prstGeom>
        </p:spPr>
      </p:pic>
    </p:spTree>
    <p:extLst>
      <p:ext uri="{BB962C8B-B14F-4D97-AF65-F5344CB8AC3E}">
        <p14:creationId xmlns:p14="http://schemas.microsoft.com/office/powerpoint/2010/main" val="4868395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3238500"/>
            <a:ext cx="15087600" cy="2933700"/>
          </a:xfrm>
        </p:spPr>
        <p:txBody>
          <a:bodyPr>
            <a:normAutofit/>
          </a:bodyPr>
          <a:lstStyle/>
          <a:p>
            <a:pPr>
              <a:buFont typeface="Wingdings" charset="2"/>
              <a:buChar char="u"/>
            </a:pPr>
            <a:r>
              <a:rPr lang="en-US" dirty="0"/>
              <a:t>Le </a:t>
            </a:r>
            <a:r>
              <a:rPr lang="en-US" dirty="0" err="1"/>
              <a:t>diamètre</a:t>
            </a:r>
            <a:r>
              <a:rPr lang="en-US" dirty="0"/>
              <a:t> : Plus le </a:t>
            </a:r>
            <a:r>
              <a:rPr lang="en-US" dirty="0" err="1"/>
              <a:t>diamètre</a:t>
            </a:r>
            <a:r>
              <a:rPr lang="en-US" dirty="0"/>
              <a:t> de la </a:t>
            </a:r>
            <a:r>
              <a:rPr lang="en-US" dirty="0" err="1"/>
              <a:t>fibre</a:t>
            </a:r>
            <a:r>
              <a:rPr lang="en-US" dirty="0"/>
              <a:t> </a:t>
            </a:r>
            <a:r>
              <a:rPr lang="en-US" dirty="0" err="1"/>
              <a:t>est</a:t>
            </a:r>
            <a:r>
              <a:rPr lang="en-US" dirty="0"/>
              <a:t> grand, plus la conduction </a:t>
            </a:r>
            <a:r>
              <a:rPr lang="en-US" dirty="0" err="1"/>
              <a:t>est</a:t>
            </a:r>
            <a:r>
              <a:rPr lang="en-US" dirty="0"/>
              <a:t> </a:t>
            </a:r>
            <a:r>
              <a:rPr lang="en-US" dirty="0" err="1"/>
              <a:t>rapide</a:t>
            </a:r>
            <a:r>
              <a:rPr lang="en-US" dirty="0"/>
              <a:t>.</a:t>
            </a:r>
          </a:p>
          <a:p>
            <a:pPr>
              <a:buFont typeface="Wingdings" charset="2"/>
              <a:buChar char="u"/>
            </a:pPr>
            <a:r>
              <a:rPr lang="en-US" dirty="0"/>
              <a:t>La </a:t>
            </a:r>
            <a:r>
              <a:rPr lang="en-US" dirty="0" err="1"/>
              <a:t>présence</a:t>
            </a:r>
            <a:r>
              <a:rPr lang="en-US" dirty="0"/>
              <a:t> de </a:t>
            </a:r>
            <a:r>
              <a:rPr lang="en-US" dirty="0" err="1"/>
              <a:t>myéline</a:t>
            </a:r>
            <a:r>
              <a:rPr lang="en-US" dirty="0"/>
              <a:t> : Les </a:t>
            </a:r>
            <a:r>
              <a:rPr lang="en-US" dirty="0" err="1"/>
              <a:t>fibres</a:t>
            </a:r>
            <a:r>
              <a:rPr lang="en-US" dirty="0"/>
              <a:t> </a:t>
            </a:r>
            <a:r>
              <a:rPr lang="en-US" dirty="0" err="1"/>
              <a:t>myélinisées</a:t>
            </a:r>
            <a:r>
              <a:rPr lang="en-US" dirty="0"/>
              <a:t> </a:t>
            </a:r>
            <a:r>
              <a:rPr lang="en-US" dirty="0" err="1"/>
              <a:t>conduisent</a:t>
            </a:r>
            <a:r>
              <a:rPr lang="en-US" dirty="0"/>
              <a:t> </a:t>
            </a:r>
            <a:r>
              <a:rPr lang="en-US" dirty="0" err="1"/>
              <a:t>l'influx</a:t>
            </a:r>
            <a:r>
              <a:rPr lang="en-US" dirty="0"/>
              <a:t> beaucoup plus </a:t>
            </a:r>
            <a:r>
              <a:rPr lang="en-US" dirty="0" err="1"/>
              <a:t>rapidement</a:t>
            </a:r>
            <a:r>
              <a:rPr lang="en-US" dirty="0"/>
              <a:t> </a:t>
            </a:r>
            <a:r>
              <a:rPr lang="en-US" dirty="0" err="1"/>
              <a:t>que</a:t>
            </a:r>
            <a:r>
              <a:rPr lang="en-US" dirty="0"/>
              <a:t> les </a:t>
            </a:r>
            <a:r>
              <a:rPr lang="en-US" dirty="0" err="1"/>
              <a:t>fibres</a:t>
            </a:r>
            <a:r>
              <a:rPr lang="en-US" dirty="0"/>
              <a:t> </a:t>
            </a:r>
            <a:r>
              <a:rPr lang="en-US" dirty="0" err="1"/>
              <a:t>amyélinisées</a:t>
            </a:r>
            <a:r>
              <a:rPr lang="en-US" dirty="0"/>
              <a:t>, </a:t>
            </a:r>
            <a:r>
              <a:rPr lang="en-US" dirty="0" err="1"/>
              <a:t>même</a:t>
            </a:r>
            <a:r>
              <a:rPr lang="en-US" dirty="0"/>
              <a:t> </a:t>
            </a:r>
            <a:r>
              <a:rPr lang="en-US" dirty="0" err="1"/>
              <a:t>si</a:t>
            </a:r>
            <a:r>
              <a:rPr lang="en-US" dirty="0"/>
              <a:t> </a:t>
            </a:r>
            <a:r>
              <a:rPr lang="en-US" dirty="0" err="1"/>
              <a:t>ces</a:t>
            </a:r>
            <a:r>
              <a:rPr lang="en-US" dirty="0"/>
              <a:t> </a:t>
            </a:r>
            <a:r>
              <a:rPr lang="en-US" dirty="0" err="1"/>
              <a:t>dernières</a:t>
            </a:r>
            <a:r>
              <a:rPr lang="en-US" dirty="0"/>
              <a:t> </a:t>
            </a:r>
            <a:r>
              <a:rPr lang="en-US" dirty="0" err="1"/>
              <a:t>sont</a:t>
            </a:r>
            <a:r>
              <a:rPr lang="en-US" dirty="0"/>
              <a:t> plus grosses.</a:t>
            </a:r>
          </a:p>
          <a:p>
            <a:pPr>
              <a:buFont typeface="Wingdings" charset="2"/>
              <a:buChar char="u"/>
            </a:pPr>
            <a:r>
              <a:rPr lang="en-US" dirty="0" err="1"/>
              <a:t>L'espèce</a:t>
            </a:r>
            <a:r>
              <a:rPr lang="en-US" dirty="0"/>
              <a:t> (</a:t>
            </a:r>
            <a:r>
              <a:rPr lang="en-US" dirty="0" err="1"/>
              <a:t>Température</a:t>
            </a:r>
            <a:r>
              <a:rPr lang="en-US" dirty="0"/>
              <a:t>) : La conduction </a:t>
            </a:r>
            <a:r>
              <a:rPr lang="en-US" dirty="0" err="1"/>
              <a:t>est</a:t>
            </a:r>
            <a:r>
              <a:rPr lang="en-US" dirty="0"/>
              <a:t> plus </a:t>
            </a:r>
            <a:r>
              <a:rPr lang="en-US" dirty="0" err="1"/>
              <a:t>rapide</a:t>
            </a:r>
            <a:r>
              <a:rPr lang="en-US" dirty="0"/>
              <a:t> chez les </a:t>
            </a:r>
            <a:r>
              <a:rPr lang="en-US" dirty="0" err="1"/>
              <a:t>animaux</a:t>
            </a:r>
            <a:r>
              <a:rPr lang="en-US" dirty="0"/>
              <a:t> </a:t>
            </a:r>
            <a:r>
              <a:rPr lang="en-US" dirty="0" err="1"/>
              <a:t>à</a:t>
            </a:r>
            <a:r>
              <a:rPr lang="en-US" dirty="0"/>
              <a:t> sang </a:t>
            </a:r>
            <a:r>
              <a:rPr lang="en-US" dirty="0" err="1"/>
              <a:t>chaud</a:t>
            </a:r>
            <a:r>
              <a:rPr lang="en-US" dirty="0"/>
              <a:t> (</a:t>
            </a:r>
            <a:r>
              <a:rPr lang="en-US" dirty="0" err="1"/>
              <a:t>mammifères</a:t>
            </a:r>
            <a:r>
              <a:rPr lang="en-US" dirty="0"/>
              <a:t>) </a:t>
            </a:r>
            <a:r>
              <a:rPr lang="en-US" dirty="0" err="1"/>
              <a:t>que</a:t>
            </a:r>
            <a:r>
              <a:rPr lang="en-US" dirty="0"/>
              <a:t> chez les </a:t>
            </a:r>
            <a:r>
              <a:rPr lang="en-US" dirty="0" err="1"/>
              <a:t>animaux</a:t>
            </a:r>
            <a:r>
              <a:rPr lang="en-US" dirty="0"/>
              <a:t> </a:t>
            </a:r>
            <a:r>
              <a:rPr lang="en-US" dirty="0" err="1"/>
              <a:t>à</a:t>
            </a:r>
            <a:r>
              <a:rPr lang="en-US" dirty="0"/>
              <a:t> sang </a:t>
            </a:r>
            <a:r>
              <a:rPr lang="en-US" dirty="0" err="1"/>
              <a:t>froid</a:t>
            </a:r>
            <a:r>
              <a:rPr lang="en-US" dirty="0"/>
              <a:t> (</a:t>
            </a:r>
            <a:r>
              <a:rPr lang="en-US" dirty="0" err="1"/>
              <a:t>amphibiens</a:t>
            </a:r>
            <a:r>
              <a:rPr lang="en-US" dirty="0"/>
              <a:t>).</a:t>
            </a:r>
          </a:p>
        </p:txBody>
      </p:sp>
    </p:spTree>
    <p:extLst>
      <p:ext uri="{BB962C8B-B14F-4D97-AF65-F5344CB8AC3E}">
        <p14:creationId xmlns:p14="http://schemas.microsoft.com/office/powerpoint/2010/main" val="16302519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22A25-7412-71AA-257D-FE449D773E4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7C7F197-277A-3E2D-4949-281134B383C2}"/>
              </a:ext>
            </a:extLst>
          </p:cNvPr>
          <p:cNvSpPr/>
          <p:nvPr/>
        </p:nvSpPr>
        <p:spPr>
          <a:xfrm rot="-4967294">
            <a:off x="3523082" y="6387744"/>
            <a:ext cx="5404519" cy="10214726"/>
          </a:xfrm>
          <a:custGeom>
            <a:avLst/>
            <a:gdLst/>
            <a:ahLst/>
            <a:cxnLst/>
            <a:rect l="l" t="t" r="r" b="b"/>
            <a:pathLst>
              <a:path w="5404519" h="10214726">
                <a:moveTo>
                  <a:pt x="0" y="0"/>
                </a:moveTo>
                <a:lnTo>
                  <a:pt x="5404519" y="0"/>
                </a:lnTo>
                <a:lnTo>
                  <a:pt x="5404519" y="10214726"/>
                </a:lnTo>
                <a:lnTo>
                  <a:pt x="0" y="10214726"/>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grpSp>
        <p:nvGrpSpPr>
          <p:cNvPr id="3" name="Group 3">
            <a:extLst>
              <a:ext uri="{FF2B5EF4-FFF2-40B4-BE49-F238E27FC236}">
                <a16:creationId xmlns:a16="http://schemas.microsoft.com/office/drawing/2014/main" id="{5B71C3B2-ADEE-29E1-DBBA-48742A70D1D8}"/>
              </a:ext>
            </a:extLst>
          </p:cNvPr>
          <p:cNvGrpSpPr/>
          <p:nvPr/>
        </p:nvGrpSpPr>
        <p:grpSpPr>
          <a:xfrm>
            <a:off x="11732670" y="4894350"/>
            <a:ext cx="7847157" cy="7847157"/>
            <a:chOff x="0" y="0"/>
            <a:chExt cx="812800" cy="812800"/>
          </a:xfrm>
        </p:grpSpPr>
        <p:sp>
          <p:nvSpPr>
            <p:cNvPr id="4" name="Freeform 4">
              <a:extLst>
                <a:ext uri="{FF2B5EF4-FFF2-40B4-BE49-F238E27FC236}">
                  <a16:creationId xmlns:a16="http://schemas.microsoft.com/office/drawing/2014/main" id="{E6D685A6-5F19-39EC-D9E8-FF090716F3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a:ln cap="sq">
              <a:noFill/>
              <a:prstDash val="solid"/>
              <a:miter/>
            </a:ln>
          </p:spPr>
        </p:sp>
        <p:sp>
          <p:nvSpPr>
            <p:cNvPr id="5" name="TextBox 5">
              <a:extLst>
                <a:ext uri="{FF2B5EF4-FFF2-40B4-BE49-F238E27FC236}">
                  <a16:creationId xmlns:a16="http://schemas.microsoft.com/office/drawing/2014/main" id="{5CD05955-0A8F-E600-3100-DEE3E02A54A1}"/>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B4D32DEE-09BE-9BD8-7699-6BA1325BDE5F}"/>
              </a:ext>
            </a:extLst>
          </p:cNvPr>
          <p:cNvGrpSpPr/>
          <p:nvPr/>
        </p:nvGrpSpPr>
        <p:grpSpPr>
          <a:xfrm>
            <a:off x="11732670" y="-1711891"/>
            <a:ext cx="8704892" cy="8704892"/>
            <a:chOff x="0" y="0"/>
            <a:chExt cx="812800" cy="812800"/>
          </a:xfrm>
          <a:blipFill dpi="0" rotWithShape="1">
            <a:blip r:embed="rId4">
              <a:extLst>
                <a:ext uri="{28A0092B-C50C-407E-A947-70E740481C1C}">
                  <a14:useLocalDpi xmlns:a14="http://schemas.microsoft.com/office/drawing/2010/main" val="0"/>
                </a:ext>
              </a:extLst>
            </a:blip>
            <a:srcRect/>
            <a:stretch>
              <a:fillRect/>
            </a:stretch>
          </a:blipFill>
        </p:grpSpPr>
        <p:sp>
          <p:nvSpPr>
            <p:cNvPr id="7" name="Freeform 7">
              <a:extLst>
                <a:ext uri="{FF2B5EF4-FFF2-40B4-BE49-F238E27FC236}">
                  <a16:creationId xmlns:a16="http://schemas.microsoft.com/office/drawing/2014/main" id="{E65717BD-860C-A7B3-320F-C64D855F50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8" name="Group 8">
            <a:extLst>
              <a:ext uri="{FF2B5EF4-FFF2-40B4-BE49-F238E27FC236}">
                <a16:creationId xmlns:a16="http://schemas.microsoft.com/office/drawing/2014/main" id="{E40A1436-C6EF-CDBC-5937-EE0918F0E186}"/>
              </a:ext>
            </a:extLst>
          </p:cNvPr>
          <p:cNvGrpSpPr/>
          <p:nvPr/>
        </p:nvGrpSpPr>
        <p:grpSpPr>
          <a:xfrm>
            <a:off x="8876301" y="2534781"/>
            <a:ext cx="5217437" cy="5217437"/>
            <a:chOff x="0" y="0"/>
            <a:chExt cx="812800" cy="812800"/>
          </a:xfrm>
        </p:grpSpPr>
        <p:sp>
          <p:nvSpPr>
            <p:cNvPr id="9" name="Freeform 9">
              <a:extLst>
                <a:ext uri="{FF2B5EF4-FFF2-40B4-BE49-F238E27FC236}">
                  <a16:creationId xmlns:a16="http://schemas.microsoft.com/office/drawing/2014/main" id="{67A10F97-B931-62BF-6318-E100A322ADB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 name="TextBox 10">
              <a:extLst>
                <a:ext uri="{FF2B5EF4-FFF2-40B4-BE49-F238E27FC236}">
                  <a16:creationId xmlns:a16="http://schemas.microsoft.com/office/drawing/2014/main" id="{6A873008-0A7C-6CB4-31EB-439EC4854124}"/>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1" name="Group 11">
            <a:extLst>
              <a:ext uri="{FF2B5EF4-FFF2-40B4-BE49-F238E27FC236}">
                <a16:creationId xmlns:a16="http://schemas.microsoft.com/office/drawing/2014/main" id="{734DE91A-2057-8270-7C37-8AEFD9AE6B9F}"/>
              </a:ext>
            </a:extLst>
          </p:cNvPr>
          <p:cNvGrpSpPr/>
          <p:nvPr/>
        </p:nvGrpSpPr>
        <p:grpSpPr>
          <a:xfrm>
            <a:off x="9181743" y="2840223"/>
            <a:ext cx="4606554" cy="4606554"/>
            <a:chOff x="0" y="0"/>
            <a:chExt cx="812800" cy="812800"/>
          </a:xfrm>
          <a:blipFill dpi="0" rotWithShape="1">
            <a:blip r:embed="rId5">
              <a:extLst>
                <a:ext uri="{28A0092B-C50C-407E-A947-70E740481C1C}">
                  <a14:useLocalDpi xmlns:a14="http://schemas.microsoft.com/office/drawing/2010/main" val="0"/>
                </a:ext>
              </a:extLst>
            </a:blip>
            <a:srcRect/>
            <a:stretch>
              <a:fillRect/>
            </a:stretch>
          </a:blipFill>
        </p:grpSpPr>
        <p:sp>
          <p:nvSpPr>
            <p:cNvPr id="12" name="Freeform 12">
              <a:extLst>
                <a:ext uri="{FF2B5EF4-FFF2-40B4-BE49-F238E27FC236}">
                  <a16:creationId xmlns:a16="http://schemas.microsoft.com/office/drawing/2014/main" id="{111A4EA3-BD25-B36B-E664-48FCA1D0181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3" name="Group 13">
            <a:extLst>
              <a:ext uri="{FF2B5EF4-FFF2-40B4-BE49-F238E27FC236}">
                <a16:creationId xmlns:a16="http://schemas.microsoft.com/office/drawing/2014/main" id="{C4AF296A-DCD3-83A6-0CFA-16C8E6D95928}"/>
              </a:ext>
            </a:extLst>
          </p:cNvPr>
          <p:cNvGrpSpPr/>
          <p:nvPr/>
        </p:nvGrpSpPr>
        <p:grpSpPr>
          <a:xfrm>
            <a:off x="14533685" y="5734117"/>
            <a:ext cx="2988562" cy="2988562"/>
            <a:chOff x="0" y="0"/>
            <a:chExt cx="812800" cy="812800"/>
          </a:xfrm>
        </p:grpSpPr>
        <p:sp>
          <p:nvSpPr>
            <p:cNvPr id="14" name="Freeform 14">
              <a:extLst>
                <a:ext uri="{FF2B5EF4-FFF2-40B4-BE49-F238E27FC236}">
                  <a16:creationId xmlns:a16="http://schemas.microsoft.com/office/drawing/2014/main" id="{FD0FFFA7-CA60-BDD0-C913-BCE73AE95CF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15" name="TextBox 15">
              <a:extLst>
                <a:ext uri="{FF2B5EF4-FFF2-40B4-BE49-F238E27FC236}">
                  <a16:creationId xmlns:a16="http://schemas.microsoft.com/office/drawing/2014/main" id="{6FF47D48-DF96-B730-DFBE-F31B489F950E}"/>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6" name="Group 16">
            <a:extLst>
              <a:ext uri="{FF2B5EF4-FFF2-40B4-BE49-F238E27FC236}">
                <a16:creationId xmlns:a16="http://schemas.microsoft.com/office/drawing/2014/main" id="{DF295B68-B00C-759C-85F2-75181AE28BE9}"/>
              </a:ext>
            </a:extLst>
          </p:cNvPr>
          <p:cNvGrpSpPr/>
          <p:nvPr/>
        </p:nvGrpSpPr>
        <p:grpSpPr>
          <a:xfrm>
            <a:off x="14743438" y="5943869"/>
            <a:ext cx="2569056" cy="2569056"/>
            <a:chOff x="0" y="0"/>
            <a:chExt cx="812800" cy="812800"/>
          </a:xfrm>
          <a:blipFill dpi="0" rotWithShape="1">
            <a:blip r:embed="rId6">
              <a:extLst>
                <a:ext uri="{28A0092B-C50C-407E-A947-70E740481C1C}">
                  <a14:useLocalDpi xmlns:a14="http://schemas.microsoft.com/office/drawing/2010/main" val="0"/>
                </a:ext>
              </a:extLst>
            </a:blip>
            <a:srcRect/>
            <a:stretch>
              <a:fillRect/>
            </a:stretch>
          </a:blipFill>
        </p:grpSpPr>
        <p:sp>
          <p:nvSpPr>
            <p:cNvPr id="17" name="Freeform 17">
              <a:extLst>
                <a:ext uri="{FF2B5EF4-FFF2-40B4-BE49-F238E27FC236}">
                  <a16:creationId xmlns:a16="http://schemas.microsoft.com/office/drawing/2014/main" id="{BF15C17F-B3D6-E628-56A7-5056F4ED7B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8" name="Group 18">
            <a:extLst>
              <a:ext uri="{FF2B5EF4-FFF2-40B4-BE49-F238E27FC236}">
                <a16:creationId xmlns:a16="http://schemas.microsoft.com/office/drawing/2014/main" id="{E6D4C472-ED72-09E0-8B8B-5731B49D787A}"/>
              </a:ext>
            </a:extLst>
          </p:cNvPr>
          <p:cNvGrpSpPr/>
          <p:nvPr/>
        </p:nvGrpSpPr>
        <p:grpSpPr>
          <a:xfrm>
            <a:off x="574633" y="6403573"/>
            <a:ext cx="300229" cy="300229"/>
            <a:chOff x="0" y="0"/>
            <a:chExt cx="812800" cy="812800"/>
          </a:xfrm>
        </p:grpSpPr>
        <p:sp>
          <p:nvSpPr>
            <p:cNvPr id="19" name="Freeform 19">
              <a:extLst>
                <a:ext uri="{FF2B5EF4-FFF2-40B4-BE49-F238E27FC236}">
                  <a16:creationId xmlns:a16="http://schemas.microsoft.com/office/drawing/2014/main" id="{F270F0DB-AA42-F0D0-BC99-1B7FBD179D4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0" name="TextBox 20">
              <a:extLst>
                <a:ext uri="{FF2B5EF4-FFF2-40B4-BE49-F238E27FC236}">
                  <a16:creationId xmlns:a16="http://schemas.microsoft.com/office/drawing/2014/main" id="{2867952E-4A30-6532-A395-61C9B2EEBEF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a:extLst>
              <a:ext uri="{FF2B5EF4-FFF2-40B4-BE49-F238E27FC236}">
                <a16:creationId xmlns:a16="http://schemas.microsoft.com/office/drawing/2014/main" id="{B1B981B3-3659-F922-3CE0-95A83DD55D6F}"/>
              </a:ext>
            </a:extLst>
          </p:cNvPr>
          <p:cNvSpPr/>
          <p:nvPr/>
        </p:nvSpPr>
        <p:spPr>
          <a:xfrm rot="-823344">
            <a:off x="7974483" y="2593214"/>
            <a:ext cx="920651" cy="920651"/>
          </a:xfrm>
          <a:custGeom>
            <a:avLst/>
            <a:gdLst/>
            <a:ahLst/>
            <a:cxnLst/>
            <a:rect l="l" t="t" r="r" b="b"/>
            <a:pathLst>
              <a:path w="920651" h="920651">
                <a:moveTo>
                  <a:pt x="0" y="0"/>
                </a:moveTo>
                <a:lnTo>
                  <a:pt x="920651" y="0"/>
                </a:lnTo>
                <a:lnTo>
                  <a:pt x="920651" y="920650"/>
                </a:lnTo>
                <a:lnTo>
                  <a:pt x="0" y="9206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2" name="Freeform 22">
            <a:extLst>
              <a:ext uri="{FF2B5EF4-FFF2-40B4-BE49-F238E27FC236}">
                <a16:creationId xmlns:a16="http://schemas.microsoft.com/office/drawing/2014/main" id="{F0122A60-C923-D8E4-E89F-9C63D96D9843}"/>
              </a:ext>
            </a:extLst>
          </p:cNvPr>
          <p:cNvSpPr/>
          <p:nvPr/>
        </p:nvSpPr>
        <p:spPr>
          <a:xfrm rot="-823344">
            <a:off x="7780582" y="2913150"/>
            <a:ext cx="920651" cy="920651"/>
          </a:xfrm>
          <a:custGeom>
            <a:avLst/>
            <a:gdLst/>
            <a:ahLst/>
            <a:cxnLst/>
            <a:rect l="l" t="t" r="r" b="b"/>
            <a:pathLst>
              <a:path w="920651" h="920651">
                <a:moveTo>
                  <a:pt x="0" y="0"/>
                </a:moveTo>
                <a:lnTo>
                  <a:pt x="920651" y="0"/>
                </a:lnTo>
                <a:lnTo>
                  <a:pt x="920651" y="920651"/>
                </a:lnTo>
                <a:lnTo>
                  <a:pt x="0" y="9206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23" name="Group 23">
            <a:extLst>
              <a:ext uri="{FF2B5EF4-FFF2-40B4-BE49-F238E27FC236}">
                <a16:creationId xmlns:a16="http://schemas.microsoft.com/office/drawing/2014/main" id="{484FDCCD-F11A-9A26-6890-59D2562DA1FB}"/>
              </a:ext>
            </a:extLst>
          </p:cNvPr>
          <p:cNvGrpSpPr/>
          <p:nvPr/>
        </p:nvGrpSpPr>
        <p:grpSpPr>
          <a:xfrm>
            <a:off x="8423583" y="8038569"/>
            <a:ext cx="474357" cy="474357"/>
            <a:chOff x="0" y="0"/>
            <a:chExt cx="812800" cy="812800"/>
          </a:xfrm>
        </p:grpSpPr>
        <p:sp>
          <p:nvSpPr>
            <p:cNvPr id="24" name="Freeform 24">
              <a:extLst>
                <a:ext uri="{FF2B5EF4-FFF2-40B4-BE49-F238E27FC236}">
                  <a16:creationId xmlns:a16="http://schemas.microsoft.com/office/drawing/2014/main" id="{0AB02B70-BC75-A42C-7A8D-2335278917E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5" name="TextBox 25">
              <a:extLst>
                <a:ext uri="{FF2B5EF4-FFF2-40B4-BE49-F238E27FC236}">
                  <a16:creationId xmlns:a16="http://schemas.microsoft.com/office/drawing/2014/main" id="{27A36340-3130-3315-A6E3-94F01A55B93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a:extLst>
              <a:ext uri="{FF2B5EF4-FFF2-40B4-BE49-F238E27FC236}">
                <a16:creationId xmlns:a16="http://schemas.microsoft.com/office/drawing/2014/main" id="{23D474EA-A65E-3D5B-7923-7378E5F33899}"/>
              </a:ext>
            </a:extLst>
          </p:cNvPr>
          <p:cNvSpPr/>
          <p:nvPr/>
        </p:nvSpPr>
        <p:spPr>
          <a:xfrm>
            <a:off x="852735" y="719851"/>
            <a:ext cx="358463" cy="235643"/>
          </a:xfrm>
          <a:custGeom>
            <a:avLst/>
            <a:gdLst/>
            <a:ahLst/>
            <a:cxnLst/>
            <a:rect l="l" t="t" r="r" b="b"/>
            <a:pathLst>
              <a:path w="358463" h="235643">
                <a:moveTo>
                  <a:pt x="0" y="0"/>
                </a:moveTo>
                <a:lnTo>
                  <a:pt x="358463" y="0"/>
                </a:lnTo>
                <a:lnTo>
                  <a:pt x="358463" y="235643"/>
                </a:lnTo>
                <a:lnTo>
                  <a:pt x="0" y="2356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28" name="Group 28">
            <a:extLst>
              <a:ext uri="{FF2B5EF4-FFF2-40B4-BE49-F238E27FC236}">
                <a16:creationId xmlns:a16="http://schemas.microsoft.com/office/drawing/2014/main" id="{073CFAD3-015E-2D08-B3D5-6AD04A750994}"/>
              </a:ext>
            </a:extLst>
          </p:cNvPr>
          <p:cNvGrpSpPr/>
          <p:nvPr/>
        </p:nvGrpSpPr>
        <p:grpSpPr>
          <a:xfrm>
            <a:off x="2036025" y="872188"/>
            <a:ext cx="39377" cy="39377"/>
            <a:chOff x="0" y="0"/>
            <a:chExt cx="812800" cy="812800"/>
          </a:xfrm>
        </p:grpSpPr>
        <p:sp>
          <p:nvSpPr>
            <p:cNvPr id="29" name="Freeform 29">
              <a:extLst>
                <a:ext uri="{FF2B5EF4-FFF2-40B4-BE49-F238E27FC236}">
                  <a16:creationId xmlns:a16="http://schemas.microsoft.com/office/drawing/2014/main" id="{7411267A-432D-11B5-0D83-3DC8E918B1F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p:spPr>
        </p:sp>
        <p:sp>
          <p:nvSpPr>
            <p:cNvPr id="30" name="TextBox 30">
              <a:extLst>
                <a:ext uri="{FF2B5EF4-FFF2-40B4-BE49-F238E27FC236}">
                  <a16:creationId xmlns:a16="http://schemas.microsoft.com/office/drawing/2014/main" id="{CE3A5E82-91FF-1BFA-9EAA-865336B47911}"/>
                </a:ext>
              </a:extLst>
            </p:cNvPr>
            <p:cNvSpPr txBox="1"/>
            <p:nvPr/>
          </p:nvSpPr>
          <p:spPr>
            <a:xfrm>
              <a:off x="76200" y="38100"/>
              <a:ext cx="660400" cy="698500"/>
            </a:xfrm>
            <a:prstGeom prst="rect">
              <a:avLst/>
            </a:prstGeom>
          </p:spPr>
          <p:txBody>
            <a:bodyPr lIns="74078" tIns="74078" rIns="74078" bIns="74078" rtlCol="0" anchor="ctr"/>
            <a:lstStyle/>
            <a:p>
              <a:pPr algn="ctr">
                <a:lnSpc>
                  <a:spcPts val="2659"/>
                </a:lnSpc>
              </a:pPr>
              <a:endParaRPr/>
            </a:p>
          </p:txBody>
        </p:sp>
      </p:grpSp>
      <p:sp>
        <p:nvSpPr>
          <p:cNvPr id="31" name="Freeform 31">
            <a:extLst>
              <a:ext uri="{FF2B5EF4-FFF2-40B4-BE49-F238E27FC236}">
                <a16:creationId xmlns:a16="http://schemas.microsoft.com/office/drawing/2014/main" id="{5FD04BE3-8418-4E03-3535-E9D67B80B25E}"/>
              </a:ext>
            </a:extLst>
          </p:cNvPr>
          <p:cNvSpPr/>
          <p:nvPr/>
        </p:nvSpPr>
        <p:spPr>
          <a:xfrm>
            <a:off x="16997119" y="693219"/>
            <a:ext cx="433631" cy="288907"/>
          </a:xfrm>
          <a:custGeom>
            <a:avLst/>
            <a:gdLst/>
            <a:ahLst/>
            <a:cxnLst/>
            <a:rect l="l" t="t" r="r" b="b"/>
            <a:pathLst>
              <a:path w="433631" h="288907">
                <a:moveTo>
                  <a:pt x="0" y="0"/>
                </a:moveTo>
                <a:lnTo>
                  <a:pt x="433631" y="0"/>
                </a:lnTo>
                <a:lnTo>
                  <a:pt x="433631" y="288906"/>
                </a:lnTo>
                <a:lnTo>
                  <a:pt x="0" y="2889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4" name="TextBox 32">
            <a:extLst>
              <a:ext uri="{FF2B5EF4-FFF2-40B4-BE49-F238E27FC236}">
                <a16:creationId xmlns:a16="http://schemas.microsoft.com/office/drawing/2014/main" id="{00B64A0F-998B-6E79-7A01-90A1B7A78796}"/>
              </a:ext>
            </a:extLst>
          </p:cNvPr>
          <p:cNvSpPr txBox="1"/>
          <p:nvPr/>
        </p:nvSpPr>
        <p:spPr>
          <a:xfrm>
            <a:off x="819150" y="3663355"/>
            <a:ext cx="8362594" cy="1436291"/>
          </a:xfrm>
          <a:prstGeom prst="rect">
            <a:avLst/>
          </a:prstGeom>
        </p:spPr>
        <p:txBody>
          <a:bodyPr wrap="square" lIns="0" tIns="0" rIns="0" bIns="0" rtlCol="0" anchor="t">
            <a:spAutoFit/>
          </a:bodyPr>
          <a:lstStyle/>
          <a:p>
            <a:pPr algn="ctr">
              <a:lnSpc>
                <a:spcPts val="5567"/>
              </a:lnSpc>
            </a:pPr>
            <a:r>
              <a:rPr lang="fr-FR" sz="4800" b="1" spc="-67" noProof="0" dirty="0">
                <a:solidFill>
                  <a:srgbClr val="FFC000"/>
                </a:solidFill>
                <a:effectLst>
                  <a:outerShdw blurRad="38100" dist="38100" dir="2700000" algn="tl">
                    <a:srgbClr val="000000">
                      <a:alpha val="43137"/>
                    </a:srgbClr>
                  </a:outerShdw>
                </a:effectLst>
                <a:latin typeface="Times New Roman" panose="02020603050405020304" pitchFamily="18" charset="0"/>
                <a:ea typeface="Poppins Semi-Bold"/>
                <a:cs typeface="Times New Roman" panose="02020603050405020304" pitchFamily="18" charset="0"/>
                <a:sym typeface="Poppins Semi-Bold"/>
              </a:rPr>
              <a:t>III : </a:t>
            </a:r>
            <a:r>
              <a:rPr lang="fr-FR" sz="4800" b="1" spc="-67" noProof="0" dirty="0">
                <a:solidFill>
                  <a:srgbClr val="002060"/>
                </a:solidFill>
                <a:latin typeface="Times New Roman" panose="02020603050405020304" pitchFamily="18" charset="0"/>
                <a:ea typeface="Poppins Semi-Bold"/>
                <a:cs typeface="Times New Roman" panose="02020603050405020304" pitchFamily="18" charset="0"/>
                <a:sym typeface="Poppins Semi-Bold"/>
              </a:rPr>
              <a:t>La Synapse : Le point de connexion</a:t>
            </a:r>
          </a:p>
        </p:txBody>
      </p:sp>
    </p:spTree>
    <p:extLst>
      <p:ext uri="{BB962C8B-B14F-4D97-AF65-F5344CB8AC3E}">
        <p14:creationId xmlns:p14="http://schemas.microsoft.com/office/powerpoint/2010/main" val="24603912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B8752A-965A-4A80-B384-87E25E4DB644}"/>
              </a:ext>
            </a:extLst>
          </p:cNvPr>
          <p:cNvSpPr/>
          <p:nvPr/>
        </p:nvSpPr>
        <p:spPr>
          <a:xfrm>
            <a:off x="8488017" y="408047"/>
            <a:ext cx="8647044" cy="2031325"/>
          </a:xfrm>
          <a:prstGeom prst="rect">
            <a:avLst/>
          </a:prstGeom>
        </p:spPr>
        <p:txBody>
          <a:bodyPr wrap="square">
            <a:spAutoFit/>
          </a:bodyPr>
          <a:lstStyle/>
          <a:p>
            <a:r>
              <a:rPr lang="fr-FR" sz="4200" b="1" i="1" u="sng" dirty="0">
                <a:solidFill>
                  <a:srgbClr val="FF0000"/>
                </a:solidFill>
              </a:rPr>
              <a:t>La</a:t>
            </a:r>
            <a:r>
              <a:rPr lang="fr-FR" sz="4200" b="1" u="sng" dirty="0"/>
              <a:t> </a:t>
            </a:r>
            <a:r>
              <a:rPr lang="fr-FR" sz="4200" b="1" i="1" u="sng" dirty="0">
                <a:solidFill>
                  <a:srgbClr val="FF0000"/>
                </a:solidFill>
              </a:rPr>
              <a:t>synapse</a:t>
            </a:r>
            <a:r>
              <a:rPr lang="fr-FR" sz="4200" b="1" u="sng" dirty="0"/>
              <a:t> </a:t>
            </a:r>
            <a:r>
              <a:rPr lang="fr-FR" sz="4200" b="1" dirty="0"/>
              <a:t>est la zone de contact où l'information passe d'un neurone à un autre. </a:t>
            </a:r>
          </a:p>
        </p:txBody>
      </p:sp>
      <p:sp>
        <p:nvSpPr>
          <p:cNvPr id="3" name="Rectangle 1">
            <a:extLst>
              <a:ext uri="{FF2B5EF4-FFF2-40B4-BE49-F238E27FC236}">
                <a16:creationId xmlns:a16="http://schemas.microsoft.com/office/drawing/2014/main" id="{5D52DB86-5C9A-414E-A01F-B781061B0935}"/>
              </a:ext>
            </a:extLst>
          </p:cNvPr>
          <p:cNvSpPr>
            <a:spLocks noChangeArrowheads="1"/>
          </p:cNvSpPr>
          <p:nvPr/>
        </p:nvSpPr>
        <p:spPr bwMode="auto">
          <a:xfrm>
            <a:off x="8488017" y="3135258"/>
            <a:ext cx="9163878" cy="2008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0" rIns="137160" bIns="68580" numCol="1" anchor="ctr" anchorCtr="0" compatLnSpc="1">
            <a:prstTxWarp prst="textNoShape">
              <a:avLst/>
            </a:prstTxWarp>
            <a:spAutoFit/>
          </a:bodyPr>
          <a:lstStyle/>
          <a:p>
            <a:pPr defTabSz="1371600" eaLnBrk="0" fontAlgn="base" hangingPunct="0">
              <a:spcBef>
                <a:spcPct val="0"/>
              </a:spcBef>
              <a:spcAft>
                <a:spcPct val="0"/>
              </a:spcAft>
            </a:pPr>
            <a:r>
              <a:rPr lang="fr-FR" altLang="fr-FR" sz="4200" b="1" dirty="0">
                <a:latin typeface="Google Sans Text"/>
              </a:rPr>
              <a:t>Pour vous donner une idée, seulement 1 mm^3 de cerveau peut contenir 5 milliards de synapses.</a:t>
            </a:r>
            <a:endParaRPr lang="fr-FR" altLang="fr-FR" sz="4200" b="1" dirty="0">
              <a:latin typeface="Arial" panose="020B0604020202020204" pitchFamily="34" charset="0"/>
            </a:endParaRPr>
          </a:p>
        </p:txBody>
      </p:sp>
      <p:pic>
        <p:nvPicPr>
          <p:cNvPr id="4" name="Picture 3">
            <a:extLst>
              <a:ext uri="{FF2B5EF4-FFF2-40B4-BE49-F238E27FC236}">
                <a16:creationId xmlns:a16="http://schemas.microsoft.com/office/drawing/2014/main" id="{CBB5F0C4-EF3F-42E9-9EE5-496FA8B6575B}"/>
              </a:ext>
            </a:extLst>
          </p:cNvPr>
          <p:cNvPicPr>
            <a:picLocks noChangeAspect="1"/>
          </p:cNvPicPr>
          <p:nvPr/>
        </p:nvPicPr>
        <p:blipFill>
          <a:blip r:embed="rId2"/>
          <a:stretch>
            <a:fillRect/>
          </a:stretch>
        </p:blipFill>
        <p:spPr>
          <a:xfrm>
            <a:off x="0" y="0"/>
            <a:ext cx="8229600" cy="10287000"/>
          </a:xfrm>
          <a:prstGeom prst="rect">
            <a:avLst/>
          </a:prstGeom>
        </p:spPr>
      </p:pic>
      <p:sp>
        <p:nvSpPr>
          <p:cNvPr id="5" name="Rectangle 4">
            <a:extLst>
              <a:ext uri="{FF2B5EF4-FFF2-40B4-BE49-F238E27FC236}">
                <a16:creationId xmlns:a16="http://schemas.microsoft.com/office/drawing/2014/main" id="{1341B9F4-54D8-43BF-A8BB-BFF1FC693CA4}"/>
              </a:ext>
            </a:extLst>
          </p:cNvPr>
          <p:cNvSpPr/>
          <p:nvPr/>
        </p:nvSpPr>
        <p:spPr>
          <a:xfrm>
            <a:off x="8507895" y="6200289"/>
            <a:ext cx="9144000" cy="3323987"/>
          </a:xfrm>
          <a:prstGeom prst="rect">
            <a:avLst/>
          </a:prstGeom>
        </p:spPr>
        <p:txBody>
          <a:bodyPr>
            <a:spAutoFit/>
          </a:bodyPr>
          <a:lstStyle/>
          <a:p>
            <a:r>
              <a:rPr lang="fr-FR" sz="4200" b="1" dirty="0"/>
              <a:t>Notre cerveau n'est pas figé. Apprendre, c'est créer de nouveaux circuits de neurones ou en supprimer d'autres. C'est ce qu'on appelle la plasticité cérébrale.</a:t>
            </a:r>
          </a:p>
        </p:txBody>
      </p:sp>
    </p:spTree>
    <p:extLst>
      <p:ext uri="{BB962C8B-B14F-4D97-AF65-F5344CB8AC3E}">
        <p14:creationId xmlns:p14="http://schemas.microsoft.com/office/powerpoint/2010/main" val="17754362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lectrical synapses and their functional interactions with chemical synapses  | Nature Reviews Neuroscience">
            <a:extLst>
              <a:ext uri="{FF2B5EF4-FFF2-40B4-BE49-F238E27FC236}">
                <a16:creationId xmlns:a16="http://schemas.microsoft.com/office/drawing/2014/main" id="{A827A4A2-2474-48BC-8E80-5ACB525E0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759" y="1271849"/>
            <a:ext cx="14814482" cy="901515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4966E28-ED54-463B-970D-5E77BE9E12A6}"/>
              </a:ext>
            </a:extLst>
          </p:cNvPr>
          <p:cNvSpPr/>
          <p:nvPr/>
        </p:nvSpPr>
        <p:spPr>
          <a:xfrm>
            <a:off x="0" y="0"/>
            <a:ext cx="9144000" cy="1338828"/>
          </a:xfrm>
          <a:prstGeom prst="rect">
            <a:avLst/>
          </a:prstGeom>
        </p:spPr>
        <p:txBody>
          <a:bodyPr>
            <a:spAutoFit/>
          </a:bodyPr>
          <a:lstStyle/>
          <a:p>
            <a:pPr marL="514350" indent="-514350">
              <a:buFont typeface="+mj-lt"/>
              <a:buAutoNum type="alphaLcPeriod"/>
            </a:pPr>
            <a:r>
              <a:rPr lang="fr-FR" sz="2700" b="1" dirty="0">
                <a:latin typeface="Roboto"/>
              </a:rPr>
              <a:t>Transmission par l’intermédiaire d’un médiateur chimique : la synapse est dite synapse à médiation </a:t>
            </a:r>
            <a:r>
              <a:rPr lang="fr-FR" sz="2700" b="1" dirty="0">
                <a:highlight>
                  <a:srgbClr val="FFFF00"/>
                </a:highlight>
                <a:latin typeface="Roboto"/>
              </a:rPr>
              <a:t>chimique</a:t>
            </a:r>
            <a:r>
              <a:rPr lang="fr-FR" sz="2700" b="1" dirty="0">
                <a:latin typeface="Roboto"/>
              </a:rPr>
              <a:t> :</a:t>
            </a:r>
            <a:endParaRPr lang="fr-FR" sz="2700" b="1" dirty="0"/>
          </a:p>
        </p:txBody>
      </p:sp>
      <p:sp>
        <p:nvSpPr>
          <p:cNvPr id="5" name="Rectangle 4">
            <a:extLst>
              <a:ext uri="{FF2B5EF4-FFF2-40B4-BE49-F238E27FC236}">
                <a16:creationId xmlns:a16="http://schemas.microsoft.com/office/drawing/2014/main" id="{40979162-343D-489D-AC33-A9548FAF689D}"/>
              </a:ext>
            </a:extLst>
          </p:cNvPr>
          <p:cNvSpPr/>
          <p:nvPr/>
        </p:nvSpPr>
        <p:spPr>
          <a:xfrm>
            <a:off x="9501811" y="0"/>
            <a:ext cx="8468138" cy="923330"/>
          </a:xfrm>
          <a:prstGeom prst="rect">
            <a:avLst/>
          </a:prstGeom>
        </p:spPr>
        <p:txBody>
          <a:bodyPr wrap="square">
            <a:spAutoFit/>
          </a:bodyPr>
          <a:lstStyle/>
          <a:p>
            <a:r>
              <a:rPr lang="fr-FR" sz="2700" b="1" dirty="0">
                <a:latin typeface="Roboto"/>
              </a:rPr>
              <a:t>b. Transmission par onde de dépolarisation : la synapse est dite synapse à médiation </a:t>
            </a:r>
            <a:r>
              <a:rPr lang="fr-FR" sz="2700" b="1" dirty="0">
                <a:highlight>
                  <a:srgbClr val="FFFF00"/>
                </a:highlight>
                <a:latin typeface="Roboto"/>
              </a:rPr>
              <a:t>électrique</a:t>
            </a:r>
            <a:r>
              <a:rPr lang="fr-FR" sz="2700" b="1" dirty="0">
                <a:latin typeface="Roboto"/>
              </a:rPr>
              <a:t> :</a:t>
            </a:r>
            <a:endParaRPr lang="fr-FR" sz="2700" b="1" dirty="0"/>
          </a:p>
        </p:txBody>
      </p:sp>
    </p:spTree>
    <p:extLst>
      <p:ext uri="{BB962C8B-B14F-4D97-AF65-F5344CB8AC3E}">
        <p14:creationId xmlns:p14="http://schemas.microsoft.com/office/powerpoint/2010/main" val="33557996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74D904-663C-4B99-AD08-26900DBAFACA}"/>
              </a:ext>
            </a:extLst>
          </p:cNvPr>
          <p:cNvSpPr>
            <a:spLocks noChangeArrowheads="1"/>
          </p:cNvSpPr>
          <p:nvPr/>
        </p:nvSpPr>
        <p:spPr bwMode="auto">
          <a:xfrm>
            <a:off x="10754141" y="2415873"/>
            <a:ext cx="6758610" cy="4016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buFontTx/>
              <a:buAutoNum type="arabicPeriod" startAt="2"/>
            </a:pPr>
            <a:r>
              <a:rPr lang="fr-FR" altLang="fr-FR" sz="3600" b="1" dirty="0">
                <a:highlight>
                  <a:srgbClr val="FFFF00"/>
                </a:highlight>
                <a:latin typeface="Arial" panose="020B0604020202020204" pitchFamily="34" charset="0"/>
              </a:rPr>
              <a:t>Synapse neuro-effectrice :</a:t>
            </a:r>
            <a:r>
              <a:rPr lang="fr-FR" altLang="fr-FR" sz="3600" dirty="0">
                <a:highlight>
                  <a:srgbClr val="FFFF00"/>
                </a:highlight>
                <a:latin typeface="Arial" panose="020B0604020202020204" pitchFamily="34" charset="0"/>
              </a:rPr>
              <a:t> </a:t>
            </a:r>
          </a:p>
          <a:p>
            <a:pPr defTabSz="1371600" eaLnBrk="0" fontAlgn="base" hangingPunct="0">
              <a:spcBef>
                <a:spcPct val="0"/>
              </a:spcBef>
              <a:spcAft>
                <a:spcPct val="0"/>
              </a:spcAft>
            </a:pPr>
            <a:r>
              <a:rPr lang="fr-FR" altLang="fr-FR" sz="3600" dirty="0">
                <a:latin typeface="Arial" panose="020B0604020202020204" pitchFamily="34" charset="0"/>
              </a:rPr>
              <a:t>Connexion entre un neurone et une cellule qui agit, comme un </a:t>
            </a:r>
            <a:r>
              <a:rPr lang="fr-FR" altLang="fr-FR" sz="3600" b="1" dirty="0">
                <a:latin typeface="Arial" panose="020B0604020202020204" pitchFamily="34" charset="0"/>
              </a:rPr>
              <a:t>muscle</a:t>
            </a:r>
            <a:r>
              <a:rPr lang="fr-FR" altLang="fr-FR" sz="3600" dirty="0">
                <a:latin typeface="Arial" panose="020B0604020202020204" pitchFamily="34" charset="0"/>
              </a:rPr>
              <a:t> (pour bouger) ou une </a:t>
            </a:r>
            <a:r>
              <a:rPr lang="fr-FR" altLang="fr-FR" sz="3600" b="1" dirty="0">
                <a:latin typeface="Arial" panose="020B0604020202020204" pitchFamily="34" charset="0"/>
              </a:rPr>
              <a:t>glande</a:t>
            </a:r>
            <a:r>
              <a:rPr lang="fr-FR" altLang="fr-FR" sz="3600" dirty="0">
                <a:latin typeface="Arial" panose="020B0604020202020204" pitchFamily="34" charset="0"/>
              </a:rPr>
              <a:t> (pour sécréter des hormones). </a:t>
            </a:r>
          </a:p>
          <a:p>
            <a:pPr defTabSz="1371600" eaLnBrk="0" fontAlgn="base" hangingPunct="0">
              <a:spcBef>
                <a:spcPct val="0"/>
              </a:spcBef>
              <a:spcAft>
                <a:spcPct val="0"/>
              </a:spcAft>
            </a:pPr>
            <a:endParaRPr lang="fr-FR" altLang="fr-FR" sz="3600" dirty="0">
              <a:latin typeface="Arial" panose="020B0604020202020204" pitchFamily="34" charset="0"/>
            </a:endParaRPr>
          </a:p>
        </p:txBody>
      </p:sp>
      <p:sp>
        <p:nvSpPr>
          <p:cNvPr id="3" name="Rectangle 2">
            <a:extLst>
              <a:ext uri="{FF2B5EF4-FFF2-40B4-BE49-F238E27FC236}">
                <a16:creationId xmlns:a16="http://schemas.microsoft.com/office/drawing/2014/main" id="{2D926053-643C-4E9F-92D1-3F0E72B623E0}"/>
              </a:ext>
            </a:extLst>
          </p:cNvPr>
          <p:cNvSpPr/>
          <p:nvPr/>
        </p:nvSpPr>
        <p:spPr>
          <a:xfrm>
            <a:off x="6064790" y="195110"/>
            <a:ext cx="6051657" cy="738664"/>
          </a:xfrm>
          <a:prstGeom prst="rect">
            <a:avLst/>
          </a:prstGeom>
        </p:spPr>
        <p:txBody>
          <a:bodyPr wrap="none">
            <a:spAutoFit/>
          </a:bodyPr>
          <a:lstStyle/>
          <a:p>
            <a:pPr lvl="0" eaLnBrk="0" fontAlgn="base" hangingPunct="0">
              <a:spcBef>
                <a:spcPct val="0"/>
              </a:spcBef>
              <a:spcAft>
                <a:spcPct val="0"/>
              </a:spcAft>
            </a:pPr>
            <a:r>
              <a:rPr lang="fr-FR" altLang="fr-FR" sz="4200" b="1" dirty="0">
                <a:solidFill>
                  <a:srgbClr val="FF0000"/>
                </a:solidFill>
                <a:latin typeface="Arial" panose="020B0604020202020204" pitchFamily="34" charset="0"/>
              </a:rPr>
              <a:t>Les types de synapses</a:t>
            </a:r>
          </a:p>
        </p:txBody>
      </p:sp>
      <p:sp>
        <p:nvSpPr>
          <p:cNvPr id="4" name="Rectangle 3">
            <a:extLst>
              <a:ext uri="{FF2B5EF4-FFF2-40B4-BE49-F238E27FC236}">
                <a16:creationId xmlns:a16="http://schemas.microsoft.com/office/drawing/2014/main" id="{4012808F-7154-437A-B5BE-5064EE33A515}"/>
              </a:ext>
            </a:extLst>
          </p:cNvPr>
          <p:cNvSpPr/>
          <p:nvPr/>
        </p:nvSpPr>
        <p:spPr>
          <a:xfrm>
            <a:off x="2544414" y="1083748"/>
            <a:ext cx="13199166" cy="646331"/>
          </a:xfrm>
          <a:prstGeom prst="rect">
            <a:avLst/>
          </a:prstGeom>
        </p:spPr>
        <p:txBody>
          <a:bodyPr wrap="square">
            <a:spAutoFit/>
          </a:bodyPr>
          <a:lstStyle/>
          <a:p>
            <a:pPr lvl="0" algn="ctr" eaLnBrk="0" fontAlgn="base" hangingPunct="0">
              <a:spcBef>
                <a:spcPct val="0"/>
              </a:spcBef>
              <a:spcAft>
                <a:spcPct val="0"/>
              </a:spcAft>
            </a:pPr>
            <a:r>
              <a:rPr lang="fr-FR" altLang="fr-FR" sz="3600" dirty="0">
                <a:latin typeface="Arial" panose="020B0604020202020204" pitchFamily="34" charset="0"/>
              </a:rPr>
              <a:t>Il existe deux grandes catégories de cibles pour un neurone :</a:t>
            </a:r>
            <a:endParaRPr lang="fr-FR" altLang="fr-FR" sz="6000" dirty="0">
              <a:latin typeface="Arial" panose="020B0604020202020204" pitchFamily="34" charset="0"/>
            </a:endParaRPr>
          </a:p>
        </p:txBody>
      </p:sp>
      <p:sp>
        <p:nvSpPr>
          <p:cNvPr id="5" name="Rectangle 4">
            <a:extLst>
              <a:ext uri="{FF2B5EF4-FFF2-40B4-BE49-F238E27FC236}">
                <a16:creationId xmlns:a16="http://schemas.microsoft.com/office/drawing/2014/main" id="{FFAA5E65-3FDC-47DF-98F2-17AB481DD518}"/>
              </a:ext>
            </a:extLst>
          </p:cNvPr>
          <p:cNvSpPr/>
          <p:nvPr/>
        </p:nvSpPr>
        <p:spPr>
          <a:xfrm>
            <a:off x="616227" y="2415872"/>
            <a:ext cx="6758610" cy="1754326"/>
          </a:xfrm>
          <a:prstGeom prst="rect">
            <a:avLst/>
          </a:prstGeom>
        </p:spPr>
        <p:txBody>
          <a:bodyPr wrap="square">
            <a:spAutoFit/>
          </a:bodyPr>
          <a:lstStyle/>
          <a:p>
            <a:pPr lvl="0" eaLnBrk="0" fontAlgn="base" hangingPunct="0">
              <a:spcBef>
                <a:spcPct val="0"/>
              </a:spcBef>
              <a:spcAft>
                <a:spcPct val="0"/>
              </a:spcAft>
              <a:buFontTx/>
              <a:buAutoNum type="arabicPeriod"/>
            </a:pPr>
            <a:r>
              <a:rPr lang="fr-FR" altLang="fr-FR" sz="3600" b="1" dirty="0">
                <a:highlight>
                  <a:srgbClr val="FFFF00"/>
                </a:highlight>
                <a:latin typeface="Arial" panose="020B0604020202020204" pitchFamily="34" charset="0"/>
              </a:rPr>
              <a:t>Synapse neuro-neuronale :</a:t>
            </a:r>
            <a:r>
              <a:rPr lang="fr-FR" altLang="fr-FR" sz="3600" dirty="0">
                <a:highlight>
                  <a:srgbClr val="FFFF00"/>
                </a:highlight>
                <a:latin typeface="Arial" panose="020B0604020202020204" pitchFamily="34" charset="0"/>
              </a:rPr>
              <a:t> </a:t>
            </a:r>
            <a:r>
              <a:rPr lang="fr-FR" altLang="fr-FR" sz="3600" dirty="0">
                <a:latin typeface="Arial" panose="020B0604020202020204" pitchFamily="34" charset="0"/>
              </a:rPr>
              <a:t>Connexion entre deux      neurones. </a:t>
            </a:r>
          </a:p>
        </p:txBody>
      </p:sp>
      <p:cxnSp>
        <p:nvCxnSpPr>
          <p:cNvPr id="7" name="Connector: Curved 6">
            <a:extLst>
              <a:ext uri="{FF2B5EF4-FFF2-40B4-BE49-F238E27FC236}">
                <a16:creationId xmlns:a16="http://schemas.microsoft.com/office/drawing/2014/main" id="{6A0D124E-9960-4493-BC5D-B21616132418}"/>
              </a:ext>
            </a:extLst>
          </p:cNvPr>
          <p:cNvCxnSpPr>
            <a:cxnSpLocks/>
            <a:stCxn id="4" idx="2"/>
            <a:endCxn id="5" idx="0"/>
          </p:cNvCxnSpPr>
          <p:nvPr/>
        </p:nvCxnSpPr>
        <p:spPr>
          <a:xfrm rot="5400000">
            <a:off x="6226869" y="-501257"/>
            <a:ext cx="685793" cy="514846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84911F3E-8961-49C1-A0D8-3F85689B006A}"/>
              </a:ext>
            </a:extLst>
          </p:cNvPr>
          <p:cNvCxnSpPr>
            <a:stCxn id="4" idx="2"/>
            <a:endCxn id="2" idx="0"/>
          </p:cNvCxnSpPr>
          <p:nvPr/>
        </p:nvCxnSpPr>
        <p:spPr>
          <a:xfrm rot="16200000" flipH="1">
            <a:off x="11295824" y="-421749"/>
            <a:ext cx="685794" cy="498944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7AD64257-B9E7-40EB-ABC1-A35A66227EB2}"/>
              </a:ext>
            </a:extLst>
          </p:cNvPr>
          <p:cNvPicPr>
            <a:picLocks noChangeAspect="1"/>
          </p:cNvPicPr>
          <p:nvPr/>
        </p:nvPicPr>
        <p:blipFill>
          <a:blip r:embed="rId2"/>
          <a:stretch>
            <a:fillRect/>
          </a:stretch>
        </p:blipFill>
        <p:spPr>
          <a:xfrm>
            <a:off x="11749966" y="5857728"/>
            <a:ext cx="5206199" cy="4026801"/>
          </a:xfrm>
          <a:prstGeom prst="rect">
            <a:avLst/>
          </a:prstGeom>
        </p:spPr>
      </p:pic>
      <p:pic>
        <p:nvPicPr>
          <p:cNvPr id="15" name="Picture 14">
            <a:extLst>
              <a:ext uri="{FF2B5EF4-FFF2-40B4-BE49-F238E27FC236}">
                <a16:creationId xmlns:a16="http://schemas.microsoft.com/office/drawing/2014/main" id="{1B76BA1A-0B70-4AA3-BB18-D288B2832530}"/>
              </a:ext>
            </a:extLst>
          </p:cNvPr>
          <p:cNvPicPr>
            <a:picLocks noChangeAspect="1"/>
          </p:cNvPicPr>
          <p:nvPr/>
        </p:nvPicPr>
        <p:blipFill rotWithShape="1">
          <a:blip r:embed="rId3"/>
          <a:srcRect r="6082"/>
          <a:stretch/>
        </p:blipFill>
        <p:spPr>
          <a:xfrm>
            <a:off x="2434001" y="4447761"/>
            <a:ext cx="2933130" cy="5578437"/>
          </a:xfrm>
          <a:prstGeom prst="rect">
            <a:avLst/>
          </a:prstGeom>
        </p:spPr>
      </p:pic>
    </p:spTree>
    <p:extLst>
      <p:ext uri="{BB962C8B-B14F-4D97-AF65-F5344CB8AC3E}">
        <p14:creationId xmlns:p14="http://schemas.microsoft.com/office/powerpoint/2010/main" val="37548724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515B2A-0137-47A6-948E-7C045E81DCE9}"/>
              </a:ext>
            </a:extLst>
          </p:cNvPr>
          <p:cNvSpPr/>
          <p:nvPr/>
        </p:nvSpPr>
        <p:spPr>
          <a:xfrm>
            <a:off x="576470" y="327237"/>
            <a:ext cx="12165495" cy="1477328"/>
          </a:xfrm>
          <a:prstGeom prst="rect">
            <a:avLst/>
          </a:prstGeom>
        </p:spPr>
        <p:txBody>
          <a:bodyPr wrap="square">
            <a:spAutoFit/>
          </a:bodyPr>
          <a:lstStyle/>
          <a:p>
            <a:r>
              <a:rPr lang="fr-FR" sz="3000" b="1" dirty="0">
                <a:solidFill>
                  <a:srgbClr val="2196F3"/>
                </a:solidFill>
                <a:latin typeface="Roboto"/>
              </a:rPr>
              <a:t>Le type de cellule post-synaptique</a:t>
            </a:r>
          </a:p>
          <a:p>
            <a:r>
              <a:rPr lang="fr-FR" sz="3000" dirty="0">
                <a:latin typeface="Roboto"/>
              </a:rPr>
              <a:t>1- </a:t>
            </a:r>
            <a:r>
              <a:rPr lang="fr-FR" sz="3000" dirty="0">
                <a:highlight>
                  <a:srgbClr val="FFFF00"/>
                </a:highlight>
                <a:latin typeface="Roboto"/>
              </a:rPr>
              <a:t>Synapse inter-neuronique  :</a:t>
            </a:r>
          </a:p>
          <a:p>
            <a:r>
              <a:rPr lang="fr-FR" sz="3000" dirty="0">
                <a:latin typeface="Roboto"/>
              </a:rPr>
              <a:t>1 = Axo-dendritique ; 2 = Axo-somatique ; 3 = Axo-axonique.</a:t>
            </a:r>
          </a:p>
        </p:txBody>
      </p:sp>
      <p:pic>
        <p:nvPicPr>
          <p:cNvPr id="5" name="Picture 4">
            <a:extLst>
              <a:ext uri="{FF2B5EF4-FFF2-40B4-BE49-F238E27FC236}">
                <a16:creationId xmlns:a16="http://schemas.microsoft.com/office/drawing/2014/main" id="{A452B60B-BB90-4DDF-B3B0-D90F7B346ECF}"/>
              </a:ext>
            </a:extLst>
          </p:cNvPr>
          <p:cNvPicPr>
            <a:picLocks noChangeAspect="1"/>
          </p:cNvPicPr>
          <p:nvPr/>
        </p:nvPicPr>
        <p:blipFill>
          <a:blip r:embed="rId2"/>
          <a:stretch>
            <a:fillRect/>
          </a:stretch>
        </p:blipFill>
        <p:spPr>
          <a:xfrm>
            <a:off x="5900894" y="2049515"/>
            <a:ext cx="6486213" cy="7770174"/>
          </a:xfrm>
          <a:prstGeom prst="rect">
            <a:avLst/>
          </a:prstGeom>
        </p:spPr>
      </p:pic>
    </p:spTree>
    <p:extLst>
      <p:ext uri="{BB962C8B-B14F-4D97-AF65-F5344CB8AC3E}">
        <p14:creationId xmlns:p14="http://schemas.microsoft.com/office/powerpoint/2010/main" val="20001673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63DE93-A4F3-4F02-8978-F5FB18A45C00}"/>
              </a:ext>
            </a:extLst>
          </p:cNvPr>
          <p:cNvSpPr/>
          <p:nvPr/>
        </p:nvSpPr>
        <p:spPr>
          <a:xfrm>
            <a:off x="0" y="0"/>
            <a:ext cx="16180905" cy="1338828"/>
          </a:xfrm>
          <a:prstGeom prst="rect">
            <a:avLst/>
          </a:prstGeom>
        </p:spPr>
        <p:txBody>
          <a:bodyPr wrap="square">
            <a:spAutoFit/>
          </a:bodyPr>
          <a:lstStyle/>
          <a:p>
            <a:r>
              <a:rPr lang="fr-FR" sz="2700" b="1" dirty="0">
                <a:latin typeface="Roboto"/>
              </a:rPr>
              <a:t>2- </a:t>
            </a:r>
            <a:r>
              <a:rPr lang="fr-FR" sz="2700" b="1" dirty="0">
                <a:highlight>
                  <a:srgbClr val="FFFF00"/>
                </a:highlight>
                <a:latin typeface="Roboto"/>
              </a:rPr>
              <a:t>Synapse neuromusculaire appelée aussi plaque motrice </a:t>
            </a:r>
            <a:r>
              <a:rPr lang="fr-FR" sz="2700" b="1" dirty="0">
                <a:latin typeface="Roboto"/>
              </a:rPr>
              <a:t> :</a:t>
            </a:r>
          </a:p>
          <a:p>
            <a:r>
              <a:rPr lang="fr-FR" sz="2700" b="1" dirty="0">
                <a:latin typeface="Roboto"/>
              </a:rPr>
              <a:t>1 = Neurone pré-synaptique ; 2 = Vésicules remplie de neuromédiateur ; 3 = espace synaptique ; 4 = cellule musculaire postsynaptique.</a:t>
            </a:r>
          </a:p>
        </p:txBody>
      </p:sp>
      <p:pic>
        <p:nvPicPr>
          <p:cNvPr id="3" name="Picture 2">
            <a:extLst>
              <a:ext uri="{FF2B5EF4-FFF2-40B4-BE49-F238E27FC236}">
                <a16:creationId xmlns:a16="http://schemas.microsoft.com/office/drawing/2014/main" id="{448D4EA3-2A98-4BB4-8E2C-D5A8CFC04CE0}"/>
              </a:ext>
            </a:extLst>
          </p:cNvPr>
          <p:cNvPicPr>
            <a:picLocks noChangeAspect="1"/>
          </p:cNvPicPr>
          <p:nvPr/>
        </p:nvPicPr>
        <p:blipFill>
          <a:blip r:embed="rId2"/>
          <a:stretch>
            <a:fillRect/>
          </a:stretch>
        </p:blipFill>
        <p:spPr>
          <a:xfrm>
            <a:off x="5079362" y="1947759"/>
            <a:ext cx="8129276" cy="7638081"/>
          </a:xfrm>
          <a:prstGeom prst="rect">
            <a:avLst/>
          </a:prstGeom>
        </p:spPr>
      </p:pic>
    </p:spTree>
    <p:extLst>
      <p:ext uri="{BB962C8B-B14F-4D97-AF65-F5344CB8AC3E}">
        <p14:creationId xmlns:p14="http://schemas.microsoft.com/office/powerpoint/2010/main" val="32967021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A4B9F9-E50D-48E7-86B6-600ED79E8203}"/>
              </a:ext>
            </a:extLst>
          </p:cNvPr>
          <p:cNvSpPr/>
          <p:nvPr/>
        </p:nvSpPr>
        <p:spPr>
          <a:xfrm>
            <a:off x="1" y="0"/>
            <a:ext cx="14053931" cy="507831"/>
          </a:xfrm>
          <a:prstGeom prst="rect">
            <a:avLst/>
          </a:prstGeom>
        </p:spPr>
        <p:txBody>
          <a:bodyPr wrap="square">
            <a:spAutoFit/>
          </a:bodyPr>
          <a:lstStyle/>
          <a:p>
            <a:r>
              <a:rPr lang="fr-FR" sz="2700" b="1" dirty="0">
                <a:highlight>
                  <a:srgbClr val="FFFF00"/>
                </a:highlight>
                <a:latin typeface="Roboto"/>
              </a:rPr>
              <a:t>3- Synapse neuro-glandulaire, qui relie la fibre nerveuse à des cellules glandulaires.</a:t>
            </a:r>
            <a:endParaRPr lang="fr-FR" sz="2700" b="1" dirty="0">
              <a:highlight>
                <a:srgbClr val="FFFF00"/>
              </a:highlight>
            </a:endParaRPr>
          </a:p>
        </p:txBody>
      </p:sp>
      <p:pic>
        <p:nvPicPr>
          <p:cNvPr id="3" name="Picture 2">
            <a:extLst>
              <a:ext uri="{FF2B5EF4-FFF2-40B4-BE49-F238E27FC236}">
                <a16:creationId xmlns:a16="http://schemas.microsoft.com/office/drawing/2014/main" id="{E3822430-FA2D-4500-A36B-ED5D1AC71E90}"/>
              </a:ext>
            </a:extLst>
          </p:cNvPr>
          <p:cNvPicPr>
            <a:picLocks noChangeAspect="1"/>
          </p:cNvPicPr>
          <p:nvPr/>
        </p:nvPicPr>
        <p:blipFill>
          <a:blip r:embed="rId2"/>
          <a:stretch>
            <a:fillRect/>
          </a:stretch>
        </p:blipFill>
        <p:spPr>
          <a:xfrm>
            <a:off x="3007053" y="1893793"/>
            <a:ext cx="12273894" cy="6499415"/>
          </a:xfrm>
          <a:prstGeom prst="rect">
            <a:avLst/>
          </a:prstGeom>
        </p:spPr>
      </p:pic>
    </p:spTree>
    <p:extLst>
      <p:ext uri="{BB962C8B-B14F-4D97-AF65-F5344CB8AC3E}">
        <p14:creationId xmlns:p14="http://schemas.microsoft.com/office/powerpoint/2010/main" val="1945611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2BF2B5-C044-4805-AD85-D1D2F01B6D44}"/>
              </a:ext>
            </a:extLst>
          </p:cNvPr>
          <p:cNvPicPr>
            <a:picLocks noChangeAspect="1"/>
          </p:cNvPicPr>
          <p:nvPr/>
        </p:nvPicPr>
        <p:blipFill rotWithShape="1">
          <a:blip r:embed="rId2"/>
          <a:srcRect l="898" r="1243" b="1466"/>
          <a:stretch/>
        </p:blipFill>
        <p:spPr>
          <a:xfrm>
            <a:off x="0" y="0"/>
            <a:ext cx="10769466" cy="10287000"/>
          </a:xfrm>
          <a:prstGeom prst="rect">
            <a:avLst/>
          </a:prstGeom>
        </p:spPr>
      </p:pic>
      <p:sp>
        <p:nvSpPr>
          <p:cNvPr id="3" name="Rectangle 2">
            <a:extLst>
              <a:ext uri="{FF2B5EF4-FFF2-40B4-BE49-F238E27FC236}">
                <a16:creationId xmlns:a16="http://schemas.microsoft.com/office/drawing/2014/main" id="{D91C351D-48A0-4867-B55C-F8FB883B4692}"/>
              </a:ext>
            </a:extLst>
          </p:cNvPr>
          <p:cNvSpPr/>
          <p:nvPr/>
        </p:nvSpPr>
        <p:spPr>
          <a:xfrm>
            <a:off x="10296938" y="415716"/>
            <a:ext cx="7136298" cy="3323987"/>
          </a:xfrm>
          <a:prstGeom prst="rect">
            <a:avLst/>
          </a:prstGeom>
        </p:spPr>
        <p:txBody>
          <a:bodyPr wrap="square">
            <a:spAutoFit/>
          </a:bodyPr>
          <a:lstStyle/>
          <a:p>
            <a:r>
              <a:rPr lang="fr-FR" sz="4200" dirty="0"/>
              <a:t>Entre deux neurones, il y a un petit espace appelé la </a:t>
            </a:r>
            <a:r>
              <a:rPr lang="fr-FR" sz="4200" b="1" dirty="0"/>
              <a:t>fente synaptique</a:t>
            </a:r>
            <a:r>
              <a:rPr lang="fr-FR" sz="4200" dirty="0"/>
              <a:t>. Le signal électrique ne peut pas "sauter" par-dessus. </a:t>
            </a:r>
          </a:p>
        </p:txBody>
      </p:sp>
      <p:sp>
        <p:nvSpPr>
          <p:cNvPr id="4" name="Rectangle 3">
            <a:extLst>
              <a:ext uri="{FF2B5EF4-FFF2-40B4-BE49-F238E27FC236}">
                <a16:creationId xmlns:a16="http://schemas.microsoft.com/office/drawing/2014/main" id="{D9F3083A-DFAE-46D1-8157-9511394AE274}"/>
              </a:ext>
            </a:extLst>
          </p:cNvPr>
          <p:cNvSpPr/>
          <p:nvPr/>
        </p:nvSpPr>
        <p:spPr>
          <a:xfrm>
            <a:off x="10296938" y="5069972"/>
            <a:ext cx="7414593" cy="1384995"/>
          </a:xfrm>
          <a:prstGeom prst="rect">
            <a:avLst/>
          </a:prstGeom>
        </p:spPr>
        <p:txBody>
          <a:bodyPr wrap="square">
            <a:spAutoFit/>
          </a:bodyPr>
          <a:lstStyle/>
          <a:p>
            <a:r>
              <a:rPr lang="fr-FR" sz="4200" b="1" i="1" dirty="0">
                <a:solidFill>
                  <a:srgbClr val="FF0000"/>
                </a:solidFill>
              </a:rPr>
              <a:t>Comment le message traverse-t-il le vide ?</a:t>
            </a:r>
          </a:p>
        </p:txBody>
      </p:sp>
    </p:spTree>
    <p:extLst>
      <p:ext uri="{BB962C8B-B14F-4D97-AF65-F5344CB8AC3E}">
        <p14:creationId xmlns:p14="http://schemas.microsoft.com/office/powerpoint/2010/main" val="7714180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8B03C6-AB38-4764-8107-624078E65328}"/>
              </a:ext>
            </a:extLst>
          </p:cNvPr>
          <p:cNvPicPr>
            <a:picLocks noChangeAspect="1"/>
          </p:cNvPicPr>
          <p:nvPr/>
        </p:nvPicPr>
        <p:blipFill>
          <a:blip r:embed="rId2"/>
          <a:stretch>
            <a:fillRect/>
          </a:stretch>
        </p:blipFill>
        <p:spPr>
          <a:xfrm>
            <a:off x="0" y="170229"/>
            <a:ext cx="10607199" cy="9946542"/>
          </a:xfrm>
          <a:prstGeom prst="rect">
            <a:avLst/>
          </a:prstGeom>
        </p:spPr>
      </p:pic>
      <p:sp>
        <p:nvSpPr>
          <p:cNvPr id="3" name="Rectangle 1">
            <a:extLst>
              <a:ext uri="{FF2B5EF4-FFF2-40B4-BE49-F238E27FC236}">
                <a16:creationId xmlns:a16="http://schemas.microsoft.com/office/drawing/2014/main" id="{29821CD8-8028-4249-B1D2-1F6A5D2E40C3}"/>
              </a:ext>
            </a:extLst>
          </p:cNvPr>
          <p:cNvSpPr>
            <a:spLocks noChangeArrowheads="1"/>
          </p:cNvSpPr>
          <p:nvPr/>
        </p:nvSpPr>
        <p:spPr bwMode="auto">
          <a:xfrm>
            <a:off x="10607199" y="553998"/>
            <a:ext cx="7680801" cy="955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pPr>
            <a:r>
              <a:rPr lang="fr-FR" altLang="fr-FR" sz="3600" dirty="0">
                <a:latin typeface="Arial" panose="020B0604020202020204" pitchFamily="34" charset="0"/>
              </a:rPr>
              <a:t>Il doit se transformer en signal chimique : </a:t>
            </a:r>
          </a:p>
          <a:p>
            <a:pPr defTabSz="1371600" eaLnBrk="0" fontAlgn="base" hangingPunct="0">
              <a:spcBef>
                <a:spcPct val="0"/>
              </a:spcBef>
              <a:spcAft>
                <a:spcPct val="0"/>
              </a:spcAft>
              <a:buFontTx/>
              <a:buAutoNum type="arabicPeriod"/>
            </a:pPr>
            <a:r>
              <a:rPr lang="fr-FR" altLang="fr-FR" sz="3600" b="1" i="1" dirty="0">
                <a:highlight>
                  <a:srgbClr val="FFFF00"/>
                </a:highlight>
                <a:latin typeface="Arial" panose="020B0604020202020204" pitchFamily="34" charset="0"/>
              </a:rPr>
              <a:t>Arrivée du signal </a:t>
            </a:r>
            <a:r>
              <a:rPr lang="fr-FR" altLang="fr-FR" sz="3600" b="1" dirty="0">
                <a:latin typeface="Arial" panose="020B0604020202020204" pitchFamily="34" charset="0"/>
              </a:rPr>
              <a:t>:</a:t>
            </a:r>
            <a:r>
              <a:rPr lang="fr-FR" altLang="fr-FR" sz="3600" dirty="0">
                <a:latin typeface="Arial" panose="020B0604020202020204" pitchFamily="34" charset="0"/>
              </a:rPr>
              <a:t> L'influx nerveux arrive au bout du premier neurone (bouton synaptique). </a:t>
            </a:r>
          </a:p>
          <a:p>
            <a:pPr defTabSz="1371600" eaLnBrk="0" fontAlgn="base" hangingPunct="0">
              <a:spcBef>
                <a:spcPct val="0"/>
              </a:spcBef>
              <a:spcAft>
                <a:spcPct val="0"/>
              </a:spcAft>
              <a:buFontTx/>
              <a:buAutoNum type="arabicPeriod" startAt="2"/>
            </a:pPr>
            <a:r>
              <a:rPr lang="fr-FR" altLang="fr-FR" sz="3600" b="1" dirty="0">
                <a:highlight>
                  <a:srgbClr val="FFFF00"/>
                </a:highlight>
                <a:latin typeface="Arial" panose="020B0604020202020204" pitchFamily="34" charset="0"/>
              </a:rPr>
              <a:t>Exocytose</a:t>
            </a:r>
            <a:r>
              <a:rPr lang="fr-FR" altLang="fr-FR" sz="3600" b="1" dirty="0">
                <a:latin typeface="Arial" panose="020B0604020202020204" pitchFamily="34" charset="0"/>
              </a:rPr>
              <a:t> :</a:t>
            </a:r>
            <a:r>
              <a:rPr lang="fr-FR" altLang="fr-FR" sz="3600" dirty="0">
                <a:latin typeface="Arial" panose="020B0604020202020204" pitchFamily="34" charset="0"/>
              </a:rPr>
              <a:t> Cela provoque la libération de molécules chimiques appelées </a:t>
            </a:r>
            <a:r>
              <a:rPr lang="fr-FR" altLang="fr-FR" sz="3600" b="1" dirty="0">
                <a:latin typeface="Arial" panose="020B0604020202020204" pitchFamily="34" charset="0"/>
              </a:rPr>
              <a:t>neurotransmetteurs</a:t>
            </a:r>
            <a:r>
              <a:rPr lang="fr-FR" altLang="fr-FR" sz="3600" dirty="0">
                <a:latin typeface="Arial" panose="020B0604020202020204" pitchFamily="34" charset="0"/>
              </a:rPr>
              <a:t> dans la fente. </a:t>
            </a:r>
          </a:p>
          <a:p>
            <a:pPr defTabSz="1371600" eaLnBrk="0" fontAlgn="base" hangingPunct="0">
              <a:spcBef>
                <a:spcPct val="0"/>
              </a:spcBef>
              <a:spcAft>
                <a:spcPct val="0"/>
              </a:spcAft>
              <a:buFontTx/>
              <a:buAutoNum type="arabicPeriod" startAt="3"/>
            </a:pPr>
            <a:r>
              <a:rPr lang="fr-FR" altLang="fr-FR" sz="3600" b="1" dirty="0">
                <a:highlight>
                  <a:srgbClr val="FFFF00"/>
                </a:highlight>
                <a:latin typeface="Arial" panose="020B0604020202020204" pitchFamily="34" charset="0"/>
              </a:rPr>
              <a:t>Fixation</a:t>
            </a:r>
            <a:r>
              <a:rPr lang="fr-FR" altLang="fr-FR" sz="3600" b="1" dirty="0">
                <a:latin typeface="Arial" panose="020B0604020202020204" pitchFamily="34" charset="0"/>
              </a:rPr>
              <a:t> :</a:t>
            </a:r>
            <a:r>
              <a:rPr lang="fr-FR" altLang="fr-FR" sz="3600" dirty="0">
                <a:latin typeface="Arial" panose="020B0604020202020204" pitchFamily="34" charset="0"/>
              </a:rPr>
              <a:t> Ces molécules traversent le vide et se fixent sur des </a:t>
            </a:r>
            <a:r>
              <a:rPr lang="fr-FR" altLang="fr-FR" sz="3600" b="1" dirty="0">
                <a:latin typeface="Arial" panose="020B0604020202020204" pitchFamily="34" charset="0"/>
              </a:rPr>
              <a:t>récepteurs</a:t>
            </a:r>
            <a:r>
              <a:rPr lang="fr-FR" altLang="fr-FR" sz="3600" dirty="0">
                <a:latin typeface="Arial" panose="020B0604020202020204" pitchFamily="34" charset="0"/>
              </a:rPr>
              <a:t> du second neurone, comme une clé dans une serrure. </a:t>
            </a:r>
          </a:p>
          <a:p>
            <a:pPr defTabSz="1371600" eaLnBrk="0" fontAlgn="base" hangingPunct="0">
              <a:spcBef>
                <a:spcPct val="0"/>
              </a:spcBef>
              <a:spcAft>
                <a:spcPct val="0"/>
              </a:spcAft>
              <a:buFontTx/>
              <a:buAutoNum type="arabicPeriod" startAt="4"/>
            </a:pPr>
            <a:r>
              <a:rPr lang="fr-FR" altLang="fr-FR" sz="3600" b="1" dirty="0">
                <a:highlight>
                  <a:srgbClr val="FFFF00"/>
                </a:highlight>
                <a:latin typeface="Arial" panose="020B0604020202020204" pitchFamily="34" charset="0"/>
              </a:rPr>
              <a:t>Réaction</a:t>
            </a:r>
            <a:r>
              <a:rPr lang="fr-FR" altLang="fr-FR" sz="3600" b="1" dirty="0">
                <a:latin typeface="Arial" panose="020B0604020202020204" pitchFamily="34" charset="0"/>
              </a:rPr>
              <a:t> :</a:t>
            </a:r>
            <a:r>
              <a:rPr lang="fr-FR" altLang="fr-FR" sz="3600" dirty="0">
                <a:latin typeface="Arial" panose="020B0604020202020204" pitchFamily="34" charset="0"/>
              </a:rPr>
              <a:t> Cette fixation ouvre des canaux ioniques sur le second neurone pour créer un nouveau signal.</a:t>
            </a:r>
          </a:p>
        </p:txBody>
      </p:sp>
    </p:spTree>
    <p:extLst>
      <p:ext uri="{BB962C8B-B14F-4D97-AF65-F5344CB8AC3E}">
        <p14:creationId xmlns:p14="http://schemas.microsoft.com/office/powerpoint/2010/main" val="2358519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05FB87-812E-4956-AB64-3ADB786E4034}"/>
              </a:ext>
            </a:extLst>
          </p:cNvPr>
          <p:cNvPicPr>
            <a:picLocks noChangeAspect="1"/>
          </p:cNvPicPr>
          <p:nvPr/>
        </p:nvPicPr>
        <p:blipFill rotWithShape="1">
          <a:blip r:embed="rId2"/>
          <a:srcRect l="1311" t="83582" r="1531" b="1732"/>
          <a:stretch/>
        </p:blipFill>
        <p:spPr>
          <a:xfrm>
            <a:off x="3330601" y="8598090"/>
            <a:ext cx="11541824" cy="1510749"/>
          </a:xfrm>
          <a:prstGeom prst="rect">
            <a:avLst/>
          </a:prstGeom>
        </p:spPr>
      </p:pic>
      <p:pic>
        <p:nvPicPr>
          <p:cNvPr id="3" name="Picture 2">
            <a:extLst>
              <a:ext uri="{FF2B5EF4-FFF2-40B4-BE49-F238E27FC236}">
                <a16:creationId xmlns:a16="http://schemas.microsoft.com/office/drawing/2014/main" id="{A53FE2CB-77BB-4915-B57E-B35BD5F39BF6}"/>
              </a:ext>
            </a:extLst>
          </p:cNvPr>
          <p:cNvPicPr>
            <a:picLocks noChangeAspect="1"/>
          </p:cNvPicPr>
          <p:nvPr/>
        </p:nvPicPr>
        <p:blipFill rotWithShape="1">
          <a:blip r:embed="rId2"/>
          <a:srcRect l="931" t="55091" r="1911" b="30223"/>
          <a:stretch/>
        </p:blipFill>
        <p:spPr>
          <a:xfrm>
            <a:off x="3330601" y="5982116"/>
            <a:ext cx="11541824" cy="1510749"/>
          </a:xfrm>
          <a:prstGeom prst="rect">
            <a:avLst/>
          </a:prstGeom>
        </p:spPr>
      </p:pic>
      <p:pic>
        <p:nvPicPr>
          <p:cNvPr id="4" name="Picture 3">
            <a:extLst>
              <a:ext uri="{FF2B5EF4-FFF2-40B4-BE49-F238E27FC236}">
                <a16:creationId xmlns:a16="http://schemas.microsoft.com/office/drawing/2014/main" id="{9004D743-1B8D-4ADC-83B6-EDAFF3B2A600}"/>
              </a:ext>
            </a:extLst>
          </p:cNvPr>
          <p:cNvPicPr>
            <a:picLocks noChangeAspect="1"/>
          </p:cNvPicPr>
          <p:nvPr/>
        </p:nvPicPr>
        <p:blipFill rotWithShape="1">
          <a:blip r:embed="rId2"/>
          <a:srcRect l="3904" t="29585" r="5241" b="55729"/>
          <a:stretch/>
        </p:blipFill>
        <p:spPr>
          <a:xfrm>
            <a:off x="3330601" y="3213444"/>
            <a:ext cx="11541824" cy="1510749"/>
          </a:xfrm>
          <a:prstGeom prst="rect">
            <a:avLst/>
          </a:prstGeom>
        </p:spPr>
      </p:pic>
      <p:pic>
        <p:nvPicPr>
          <p:cNvPr id="5" name="Picture 4">
            <a:extLst>
              <a:ext uri="{FF2B5EF4-FFF2-40B4-BE49-F238E27FC236}">
                <a16:creationId xmlns:a16="http://schemas.microsoft.com/office/drawing/2014/main" id="{8102BE1E-EF37-4733-BDA2-133060FE5687}"/>
              </a:ext>
            </a:extLst>
          </p:cNvPr>
          <p:cNvPicPr>
            <a:picLocks noChangeAspect="1"/>
          </p:cNvPicPr>
          <p:nvPr/>
        </p:nvPicPr>
        <p:blipFill rotWithShape="1">
          <a:blip r:embed="rId2"/>
          <a:srcRect l="3905" t="2222" r="5240" b="83092"/>
          <a:stretch/>
        </p:blipFill>
        <p:spPr>
          <a:xfrm>
            <a:off x="3330601" y="444774"/>
            <a:ext cx="11541824" cy="1510749"/>
          </a:xfrm>
          <a:prstGeom prst="rect">
            <a:avLst/>
          </a:prstGeom>
        </p:spPr>
      </p:pic>
      <p:sp>
        <p:nvSpPr>
          <p:cNvPr id="6" name="Arrow: Down 5">
            <a:extLst>
              <a:ext uri="{FF2B5EF4-FFF2-40B4-BE49-F238E27FC236}">
                <a16:creationId xmlns:a16="http://schemas.microsoft.com/office/drawing/2014/main" id="{6883F42E-2AE7-41CA-9D4D-983C8ADE9B9D}"/>
              </a:ext>
            </a:extLst>
          </p:cNvPr>
          <p:cNvSpPr/>
          <p:nvPr/>
        </p:nvSpPr>
        <p:spPr>
          <a:xfrm>
            <a:off x="8557147" y="1955523"/>
            <a:ext cx="1105469" cy="1257921"/>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2700"/>
          </a:p>
        </p:txBody>
      </p:sp>
      <p:sp>
        <p:nvSpPr>
          <p:cNvPr id="8" name="Arrow: Down 7">
            <a:extLst>
              <a:ext uri="{FF2B5EF4-FFF2-40B4-BE49-F238E27FC236}">
                <a16:creationId xmlns:a16="http://schemas.microsoft.com/office/drawing/2014/main" id="{2F599264-5E03-46F9-B251-0C9BF63B141C}"/>
              </a:ext>
            </a:extLst>
          </p:cNvPr>
          <p:cNvSpPr/>
          <p:nvPr/>
        </p:nvSpPr>
        <p:spPr>
          <a:xfrm>
            <a:off x="8591266" y="7402266"/>
            <a:ext cx="1105469" cy="1257921"/>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2700"/>
          </a:p>
        </p:txBody>
      </p:sp>
      <p:sp>
        <p:nvSpPr>
          <p:cNvPr id="9" name="Arrow: Down 8">
            <a:extLst>
              <a:ext uri="{FF2B5EF4-FFF2-40B4-BE49-F238E27FC236}">
                <a16:creationId xmlns:a16="http://schemas.microsoft.com/office/drawing/2014/main" id="{C25CCF6E-A21B-4B68-ADD9-F36E6F58C76F}"/>
              </a:ext>
            </a:extLst>
          </p:cNvPr>
          <p:cNvSpPr/>
          <p:nvPr/>
        </p:nvSpPr>
        <p:spPr>
          <a:xfrm>
            <a:off x="8591266" y="4699965"/>
            <a:ext cx="1105469" cy="1257921"/>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sz="2700"/>
          </a:p>
        </p:txBody>
      </p:sp>
    </p:spTree>
    <p:extLst>
      <p:ext uri="{BB962C8B-B14F-4D97-AF65-F5344CB8AC3E}">
        <p14:creationId xmlns:p14="http://schemas.microsoft.com/office/powerpoint/2010/main" val="19525197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A39F23-7172-4C08-9E50-86D2F6DEE673}"/>
              </a:ext>
            </a:extLst>
          </p:cNvPr>
          <p:cNvSpPr>
            <a:spLocks noChangeArrowheads="1"/>
          </p:cNvSpPr>
          <p:nvPr/>
        </p:nvSpPr>
        <p:spPr bwMode="auto">
          <a:xfrm>
            <a:off x="10157793" y="1431217"/>
            <a:ext cx="7176054" cy="4501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0" rIns="137160" bIns="68580" numCol="1" anchor="ctr" anchorCtr="0" compatLnSpc="1">
            <a:prstTxWarp prst="textNoShape">
              <a:avLst/>
            </a:prstTxWarp>
            <a:spAutoFit/>
          </a:bodyPr>
          <a:lstStyle/>
          <a:p>
            <a:pPr marL="514350" indent="-514350" defTabSz="1371600" eaLnBrk="0" fontAlgn="base" hangingPunct="0">
              <a:spcBef>
                <a:spcPct val="0"/>
              </a:spcBef>
              <a:spcAft>
                <a:spcPct val="0"/>
              </a:spcAft>
              <a:buFont typeface="Arial" panose="020B0604020202020204" pitchFamily="34" charset="0"/>
              <a:buChar char="•"/>
            </a:pPr>
            <a:r>
              <a:rPr lang="fr-FR" altLang="fr-FR" sz="3600" b="1" dirty="0">
                <a:solidFill>
                  <a:srgbClr val="FF0000"/>
                </a:solidFill>
                <a:latin typeface="Google Sans Text"/>
              </a:rPr>
              <a:t>L'ordre "Inhibiteur" </a:t>
            </a:r>
            <a:r>
              <a:rPr lang="fr-FR" altLang="fr-FR" sz="3600" b="1" dirty="0">
                <a:latin typeface="Google Sans Text"/>
              </a:rPr>
              <a:t>(ex: GABA) :</a:t>
            </a:r>
            <a:r>
              <a:rPr lang="fr-FR" altLang="fr-FR" sz="3600" dirty="0">
                <a:latin typeface="Google Sans Text"/>
              </a:rPr>
              <a:t> </a:t>
            </a:r>
          </a:p>
          <a:p>
            <a:pPr defTabSz="1371600" eaLnBrk="0" fontAlgn="base" hangingPunct="0">
              <a:spcBef>
                <a:spcPct val="0"/>
              </a:spcBef>
              <a:spcAft>
                <a:spcPct val="0"/>
              </a:spcAft>
            </a:pPr>
            <a:r>
              <a:rPr lang="fr-FR" altLang="fr-FR" sz="3600" dirty="0">
                <a:latin typeface="Google Sans Text"/>
              </a:rPr>
              <a:t>Il ouvre des canaux à Chlore (Cl-) ou à Potassium (K+). Cela rend l'intérieur du neurone encore plus négatif (hyperpolarisation). Le neurone devient "insensible" et plus difficile à activer. On appelle cela un </a:t>
            </a:r>
            <a:r>
              <a:rPr lang="fr-FR" altLang="fr-FR" sz="3600" b="1" dirty="0">
                <a:latin typeface="Google Sans Text"/>
              </a:rPr>
              <a:t>PPSI</a:t>
            </a:r>
            <a:r>
              <a:rPr lang="fr-FR" altLang="fr-FR" sz="3600" dirty="0">
                <a:latin typeface="Google Sans Text"/>
              </a:rPr>
              <a:t>.</a:t>
            </a:r>
          </a:p>
        </p:txBody>
      </p:sp>
      <p:sp>
        <p:nvSpPr>
          <p:cNvPr id="3" name="Rectangle 2">
            <a:extLst>
              <a:ext uri="{FF2B5EF4-FFF2-40B4-BE49-F238E27FC236}">
                <a16:creationId xmlns:a16="http://schemas.microsoft.com/office/drawing/2014/main" id="{71B1538D-FCF4-475F-9A07-875B7F0CABC7}"/>
              </a:ext>
            </a:extLst>
          </p:cNvPr>
          <p:cNvSpPr/>
          <p:nvPr/>
        </p:nvSpPr>
        <p:spPr>
          <a:xfrm>
            <a:off x="5" y="1"/>
            <a:ext cx="18287999" cy="738664"/>
          </a:xfrm>
          <a:prstGeom prst="rect">
            <a:avLst/>
          </a:prstGeom>
        </p:spPr>
        <p:txBody>
          <a:bodyPr wrap="square">
            <a:spAutoFit/>
          </a:bodyPr>
          <a:lstStyle/>
          <a:p>
            <a:pPr marL="514350" indent="-514350" eaLnBrk="0" fontAlgn="base" hangingPunct="0">
              <a:spcBef>
                <a:spcPct val="0"/>
              </a:spcBef>
              <a:spcAft>
                <a:spcPct val="0"/>
              </a:spcAft>
              <a:buFont typeface="Wingdings" panose="05000000000000000000" pitchFamily="2" charset="2"/>
              <a:buChar char="Ø"/>
            </a:pPr>
            <a:r>
              <a:rPr lang="fr-FR" altLang="fr-FR" sz="4200" b="1" i="1" u="sng" dirty="0">
                <a:latin typeface="Google Sans Text"/>
              </a:rPr>
              <a:t>Le neurotransmetteur peut donner deux ordres différents au neurone suivant : </a:t>
            </a:r>
            <a:endParaRPr lang="fr-FR" altLang="fr-FR" sz="4200" b="1" i="1" u="sng" dirty="0"/>
          </a:p>
        </p:txBody>
      </p:sp>
      <p:sp>
        <p:nvSpPr>
          <p:cNvPr id="4" name="Rectangle 3">
            <a:extLst>
              <a:ext uri="{FF2B5EF4-FFF2-40B4-BE49-F238E27FC236}">
                <a16:creationId xmlns:a16="http://schemas.microsoft.com/office/drawing/2014/main" id="{4F6A34C6-58AA-48A9-B752-2D23887BA345}"/>
              </a:ext>
            </a:extLst>
          </p:cNvPr>
          <p:cNvSpPr/>
          <p:nvPr/>
        </p:nvSpPr>
        <p:spPr>
          <a:xfrm>
            <a:off x="238541" y="1514155"/>
            <a:ext cx="7891670" cy="2862322"/>
          </a:xfrm>
          <a:prstGeom prst="rect">
            <a:avLst/>
          </a:prstGeom>
        </p:spPr>
        <p:txBody>
          <a:bodyPr wrap="square">
            <a:spAutoFit/>
          </a:bodyPr>
          <a:lstStyle/>
          <a:p>
            <a:pPr marL="514350" indent="-514350" eaLnBrk="0" fontAlgn="base" hangingPunct="0">
              <a:spcBef>
                <a:spcPct val="0"/>
              </a:spcBef>
              <a:spcAft>
                <a:spcPct val="0"/>
              </a:spcAft>
              <a:buFont typeface="Arial" panose="020B0604020202020204" pitchFamily="34" charset="0"/>
              <a:buChar char="•"/>
            </a:pPr>
            <a:r>
              <a:rPr lang="fr-FR" altLang="fr-FR" sz="3600" b="1" dirty="0">
                <a:solidFill>
                  <a:srgbClr val="FF0000"/>
                </a:solidFill>
                <a:latin typeface="Google Sans Text"/>
              </a:rPr>
              <a:t>L'ordre "Excitateur" </a:t>
            </a:r>
            <a:r>
              <a:rPr lang="fr-FR" altLang="fr-FR" sz="3600" b="1" dirty="0">
                <a:latin typeface="Google Sans Text"/>
              </a:rPr>
              <a:t>(ex: Glutamate) :</a:t>
            </a:r>
            <a:r>
              <a:rPr lang="fr-FR" altLang="fr-FR" sz="3600" dirty="0">
                <a:latin typeface="Google Sans Text"/>
              </a:rPr>
              <a:t> </a:t>
            </a:r>
          </a:p>
          <a:p>
            <a:pPr lvl="0" eaLnBrk="0" fontAlgn="base" hangingPunct="0">
              <a:spcBef>
                <a:spcPct val="0"/>
              </a:spcBef>
              <a:spcAft>
                <a:spcPct val="0"/>
              </a:spcAft>
            </a:pPr>
            <a:r>
              <a:rPr lang="fr-FR" altLang="fr-FR" sz="3600" dirty="0">
                <a:latin typeface="Google Sans Text"/>
              </a:rPr>
              <a:t>Il ouvre des canaux à Sodium (Na+). Cela dépolarise le neurone et aide à créer un nouvel influx nerveux. On appelle cela un </a:t>
            </a:r>
            <a:r>
              <a:rPr lang="fr-FR" altLang="fr-FR" sz="3600" b="1" dirty="0">
                <a:latin typeface="Google Sans Text"/>
              </a:rPr>
              <a:t>PPSE</a:t>
            </a:r>
            <a:r>
              <a:rPr lang="fr-FR" altLang="fr-FR" sz="3600" dirty="0">
                <a:latin typeface="Google Sans Text"/>
              </a:rPr>
              <a:t>. </a:t>
            </a:r>
            <a:endParaRPr lang="fr-FR" sz="3600" dirty="0"/>
          </a:p>
        </p:txBody>
      </p:sp>
      <p:pic>
        <p:nvPicPr>
          <p:cNvPr id="5" name="Picture 4">
            <a:extLst>
              <a:ext uri="{FF2B5EF4-FFF2-40B4-BE49-F238E27FC236}">
                <a16:creationId xmlns:a16="http://schemas.microsoft.com/office/drawing/2014/main" id="{5B197271-A8EA-4C2B-8561-CD8260203C56}"/>
              </a:ext>
            </a:extLst>
          </p:cNvPr>
          <p:cNvPicPr>
            <a:picLocks noChangeAspect="1"/>
          </p:cNvPicPr>
          <p:nvPr/>
        </p:nvPicPr>
        <p:blipFill>
          <a:blip r:embed="rId2"/>
          <a:stretch>
            <a:fillRect/>
          </a:stretch>
        </p:blipFill>
        <p:spPr>
          <a:xfrm>
            <a:off x="0" y="6162263"/>
            <a:ext cx="8130210" cy="3888438"/>
          </a:xfrm>
          <a:prstGeom prst="rect">
            <a:avLst/>
          </a:prstGeom>
        </p:spPr>
      </p:pic>
      <p:pic>
        <p:nvPicPr>
          <p:cNvPr id="6" name="Picture 5">
            <a:extLst>
              <a:ext uri="{FF2B5EF4-FFF2-40B4-BE49-F238E27FC236}">
                <a16:creationId xmlns:a16="http://schemas.microsoft.com/office/drawing/2014/main" id="{2BC2AD8C-3521-4EE7-A086-7584C3872D81}"/>
              </a:ext>
            </a:extLst>
          </p:cNvPr>
          <p:cNvPicPr>
            <a:picLocks noChangeAspect="1"/>
          </p:cNvPicPr>
          <p:nvPr/>
        </p:nvPicPr>
        <p:blipFill>
          <a:blip r:embed="rId3"/>
          <a:stretch>
            <a:fillRect/>
          </a:stretch>
        </p:blipFill>
        <p:spPr>
          <a:xfrm>
            <a:off x="9462053" y="6162263"/>
            <a:ext cx="8825946" cy="3888438"/>
          </a:xfrm>
          <a:prstGeom prst="rect">
            <a:avLst/>
          </a:prstGeom>
        </p:spPr>
      </p:pic>
      <p:cxnSp>
        <p:nvCxnSpPr>
          <p:cNvPr id="8" name="Connector: Curved 7">
            <a:extLst>
              <a:ext uri="{FF2B5EF4-FFF2-40B4-BE49-F238E27FC236}">
                <a16:creationId xmlns:a16="http://schemas.microsoft.com/office/drawing/2014/main" id="{3621B432-B5EB-4E9D-8F43-2FC030AA02EB}"/>
              </a:ext>
            </a:extLst>
          </p:cNvPr>
          <p:cNvCxnSpPr>
            <a:stCxn id="3" idx="2"/>
            <a:endCxn id="4" idx="0"/>
          </p:cNvCxnSpPr>
          <p:nvPr/>
        </p:nvCxnSpPr>
        <p:spPr>
          <a:xfrm rot="5400000">
            <a:off x="6276446" y="-1353404"/>
            <a:ext cx="775490" cy="495962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or: Curved 9">
            <a:extLst>
              <a:ext uri="{FF2B5EF4-FFF2-40B4-BE49-F238E27FC236}">
                <a16:creationId xmlns:a16="http://schemas.microsoft.com/office/drawing/2014/main" id="{3CABDCCB-0181-4AFD-BC3A-27FB9F98A9C5}"/>
              </a:ext>
            </a:extLst>
          </p:cNvPr>
          <p:cNvCxnSpPr>
            <a:stCxn id="3" idx="2"/>
            <a:endCxn id="2" idx="0"/>
          </p:cNvCxnSpPr>
          <p:nvPr/>
        </p:nvCxnSpPr>
        <p:spPr>
          <a:xfrm rot="16200000" flipH="1">
            <a:off x="11098636" y="-1215967"/>
            <a:ext cx="692552" cy="460181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2376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8F9997-BF7F-41E1-9C2A-F8FAD032D1FC}"/>
              </a:ext>
            </a:extLst>
          </p:cNvPr>
          <p:cNvPicPr>
            <a:picLocks noChangeAspect="1"/>
          </p:cNvPicPr>
          <p:nvPr/>
        </p:nvPicPr>
        <p:blipFill>
          <a:blip r:embed="rId2"/>
          <a:stretch>
            <a:fillRect/>
          </a:stretch>
        </p:blipFill>
        <p:spPr>
          <a:xfrm>
            <a:off x="0" y="1"/>
            <a:ext cx="18288000" cy="10185578"/>
          </a:xfrm>
          <a:prstGeom prst="rect">
            <a:avLst/>
          </a:prstGeom>
        </p:spPr>
      </p:pic>
    </p:spTree>
    <p:extLst>
      <p:ext uri="{BB962C8B-B14F-4D97-AF65-F5344CB8AC3E}">
        <p14:creationId xmlns:p14="http://schemas.microsoft.com/office/powerpoint/2010/main" val="20728653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201ADF-11CA-49D8-BB62-B8321554886F}"/>
              </a:ext>
            </a:extLst>
          </p:cNvPr>
          <p:cNvPicPr>
            <a:picLocks noChangeAspect="1"/>
          </p:cNvPicPr>
          <p:nvPr/>
        </p:nvPicPr>
        <p:blipFill>
          <a:blip r:embed="rId2"/>
          <a:stretch>
            <a:fillRect/>
          </a:stretch>
        </p:blipFill>
        <p:spPr>
          <a:xfrm>
            <a:off x="1851252" y="2404493"/>
            <a:ext cx="14585496" cy="5478015"/>
          </a:xfrm>
          <a:prstGeom prst="rect">
            <a:avLst/>
          </a:prstGeom>
        </p:spPr>
      </p:pic>
    </p:spTree>
    <p:extLst>
      <p:ext uri="{BB962C8B-B14F-4D97-AF65-F5344CB8AC3E}">
        <p14:creationId xmlns:p14="http://schemas.microsoft.com/office/powerpoint/2010/main" val="27773176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EC2683-3D09-4041-96D2-30854CE07D8D}"/>
              </a:ext>
            </a:extLst>
          </p:cNvPr>
          <p:cNvSpPr>
            <a:spLocks noChangeArrowheads="1"/>
          </p:cNvSpPr>
          <p:nvPr/>
        </p:nvSpPr>
        <p:spPr bwMode="auto">
          <a:xfrm>
            <a:off x="0" y="516833"/>
            <a:ext cx="18288000" cy="235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pPr>
            <a:r>
              <a:rPr lang="fr-FR" altLang="fr-FR" sz="3600" dirty="0">
                <a:latin typeface="Arial" panose="020B0604020202020204" pitchFamily="34" charset="0"/>
              </a:rPr>
              <a:t>Chaque neurone est comme un petit ordinateur qui fait une addition permanente : </a:t>
            </a:r>
          </a:p>
          <a:p>
            <a:pPr defTabSz="1371600" eaLnBrk="0" fontAlgn="base" hangingPunct="0">
              <a:spcBef>
                <a:spcPct val="0"/>
              </a:spcBef>
              <a:spcAft>
                <a:spcPct val="0"/>
              </a:spcAft>
              <a:buFontTx/>
              <a:buChar char="•"/>
            </a:pPr>
            <a:r>
              <a:rPr lang="fr-FR" altLang="fr-FR" sz="3600" dirty="0">
                <a:latin typeface="Arial" panose="020B0604020202020204" pitchFamily="34" charset="0"/>
              </a:rPr>
              <a:t>S'il reçoit </a:t>
            </a:r>
            <a:r>
              <a:rPr lang="fr-FR" altLang="fr-FR" sz="3600" b="1" dirty="0">
                <a:latin typeface="Arial" panose="020B0604020202020204" pitchFamily="34" charset="0"/>
              </a:rPr>
              <a:t>plus de PPSE (plus de "+" )</a:t>
            </a:r>
            <a:r>
              <a:rPr lang="fr-FR" altLang="fr-FR" sz="3600" dirty="0">
                <a:latin typeface="Arial" panose="020B0604020202020204" pitchFamily="34" charset="0"/>
              </a:rPr>
              <a:t> que de PPSI, il s'active et transmet l'information. </a:t>
            </a:r>
          </a:p>
          <a:p>
            <a:pPr defTabSz="1371600" eaLnBrk="0" fontAlgn="base" hangingPunct="0">
              <a:spcBef>
                <a:spcPct val="0"/>
              </a:spcBef>
              <a:spcAft>
                <a:spcPct val="0"/>
              </a:spcAft>
              <a:buFontTx/>
              <a:buChar char="•"/>
            </a:pPr>
            <a:r>
              <a:rPr lang="fr-FR" altLang="fr-FR" sz="3600" dirty="0">
                <a:latin typeface="Arial" panose="020B0604020202020204" pitchFamily="34" charset="0"/>
              </a:rPr>
              <a:t>S'il reçoit </a:t>
            </a:r>
            <a:r>
              <a:rPr lang="fr-FR" altLang="fr-FR" sz="3600" b="1" dirty="0">
                <a:latin typeface="Arial" panose="020B0604020202020204" pitchFamily="34" charset="0"/>
              </a:rPr>
              <a:t>plus de PPSI (plus de "-" )</a:t>
            </a:r>
            <a:r>
              <a:rPr lang="fr-FR" altLang="fr-FR" sz="3600" dirty="0">
                <a:latin typeface="Arial" panose="020B0604020202020204" pitchFamily="34" charset="0"/>
              </a:rPr>
              <a:t>, il reste silencieux. </a:t>
            </a:r>
          </a:p>
          <a:p>
            <a:pPr defTabSz="1371600" eaLnBrk="0" fontAlgn="base" hangingPunct="0">
              <a:spcBef>
                <a:spcPct val="0"/>
              </a:spcBef>
              <a:spcAft>
                <a:spcPct val="0"/>
              </a:spcAft>
            </a:pPr>
            <a:r>
              <a:rPr lang="fr-FR" altLang="fr-FR" sz="3600" b="1" dirty="0">
                <a:latin typeface="Arial" panose="020B0604020202020204" pitchFamily="34" charset="0"/>
              </a:rPr>
              <a:t>Exemple concret : La douleur et le stress</a:t>
            </a:r>
            <a:endParaRPr lang="fr-FR" altLang="fr-FR" sz="3600" dirty="0">
              <a:latin typeface="Arial" panose="020B0604020202020204" pitchFamily="34" charset="0"/>
            </a:endParaRPr>
          </a:p>
        </p:txBody>
      </p:sp>
      <p:pic>
        <p:nvPicPr>
          <p:cNvPr id="3" name="Picture 2">
            <a:extLst>
              <a:ext uri="{FF2B5EF4-FFF2-40B4-BE49-F238E27FC236}">
                <a16:creationId xmlns:a16="http://schemas.microsoft.com/office/drawing/2014/main" id="{90463B11-E4B0-49D8-B000-D629D945CE52}"/>
              </a:ext>
            </a:extLst>
          </p:cNvPr>
          <p:cNvPicPr>
            <a:picLocks noChangeAspect="1"/>
          </p:cNvPicPr>
          <p:nvPr/>
        </p:nvPicPr>
        <p:blipFill>
          <a:blip r:embed="rId2"/>
          <a:stretch>
            <a:fillRect/>
          </a:stretch>
        </p:blipFill>
        <p:spPr>
          <a:xfrm>
            <a:off x="3976166" y="3816083"/>
            <a:ext cx="10335669" cy="5427308"/>
          </a:xfrm>
          <a:prstGeom prst="rect">
            <a:avLst/>
          </a:prstGeom>
        </p:spPr>
      </p:pic>
    </p:spTree>
    <p:extLst>
      <p:ext uri="{BB962C8B-B14F-4D97-AF65-F5344CB8AC3E}">
        <p14:creationId xmlns:p14="http://schemas.microsoft.com/office/powerpoint/2010/main" val="17105648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9B48AF-67A3-4AFE-8185-60594A5A2DB0}"/>
              </a:ext>
            </a:extLst>
          </p:cNvPr>
          <p:cNvSpPr/>
          <p:nvPr/>
        </p:nvSpPr>
        <p:spPr>
          <a:xfrm>
            <a:off x="1" y="378122"/>
            <a:ext cx="18287999" cy="2308324"/>
          </a:xfrm>
          <a:prstGeom prst="rect">
            <a:avLst/>
          </a:prstGeom>
        </p:spPr>
        <p:txBody>
          <a:bodyPr wrap="square">
            <a:spAutoFit/>
          </a:bodyPr>
          <a:lstStyle/>
          <a:p>
            <a:r>
              <a:rPr lang="fr-FR" sz="3600" b="1" i="1" u="sng" dirty="0"/>
              <a:t>Exemple : </a:t>
            </a:r>
          </a:p>
          <a:p>
            <a:r>
              <a:rPr lang="fr-FR" sz="3600" dirty="0"/>
              <a:t>En cas de stress intense, le corps peut activer des </a:t>
            </a:r>
            <a:r>
              <a:rPr lang="fr-FR" sz="3600" b="1" dirty="0"/>
              <a:t>neurones inhibiteurs</a:t>
            </a:r>
            <a:r>
              <a:rPr lang="fr-FR" sz="3600" dirty="0"/>
              <a:t> sur le circuit de la douleur. Ces neurones bloquent le signal "Aïe !" avant qu'il n'atteigne le centre de perception du cerveau. C'est pour cela qu'on peut parfois ne pas sentir une blessure sur le moment. </a:t>
            </a:r>
          </a:p>
        </p:txBody>
      </p:sp>
      <p:pic>
        <p:nvPicPr>
          <p:cNvPr id="3" name="Picture 2">
            <a:extLst>
              <a:ext uri="{FF2B5EF4-FFF2-40B4-BE49-F238E27FC236}">
                <a16:creationId xmlns:a16="http://schemas.microsoft.com/office/drawing/2014/main" id="{03916FA7-90EA-470E-938F-8053FADA62E7}"/>
              </a:ext>
            </a:extLst>
          </p:cNvPr>
          <p:cNvPicPr>
            <a:picLocks noChangeAspect="1"/>
          </p:cNvPicPr>
          <p:nvPr/>
        </p:nvPicPr>
        <p:blipFill>
          <a:blip r:embed="rId2"/>
          <a:stretch>
            <a:fillRect/>
          </a:stretch>
        </p:blipFill>
        <p:spPr>
          <a:xfrm>
            <a:off x="2373488" y="3207542"/>
            <a:ext cx="13541021" cy="5161205"/>
          </a:xfrm>
          <a:prstGeom prst="rect">
            <a:avLst/>
          </a:prstGeom>
        </p:spPr>
      </p:pic>
    </p:spTree>
    <p:extLst>
      <p:ext uri="{BB962C8B-B14F-4D97-AF65-F5344CB8AC3E}">
        <p14:creationId xmlns:p14="http://schemas.microsoft.com/office/powerpoint/2010/main" val="28148848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1A5199-8625-47DD-B52E-BEBA326512BC}"/>
              </a:ext>
            </a:extLst>
          </p:cNvPr>
          <p:cNvSpPr txBox="1"/>
          <p:nvPr/>
        </p:nvSpPr>
        <p:spPr>
          <a:xfrm>
            <a:off x="2574235" y="3481507"/>
            <a:ext cx="13139531" cy="1615827"/>
          </a:xfrm>
          <a:prstGeom prst="rect">
            <a:avLst/>
          </a:prstGeom>
          <a:noFill/>
        </p:spPr>
        <p:txBody>
          <a:bodyPr wrap="square" rtlCol="0">
            <a:spAutoFit/>
          </a:bodyPr>
          <a:lstStyle/>
          <a:p>
            <a:r>
              <a:rPr lang="fr-FR" sz="9900" b="1" dirty="0">
                <a:solidFill>
                  <a:srgbClr val="FF0000"/>
                </a:solidFill>
              </a:rPr>
              <a:t>Les neurotransmetteurs</a:t>
            </a:r>
            <a:r>
              <a:rPr lang="fr-FR" sz="2700" b="1" dirty="0">
                <a:solidFill>
                  <a:srgbClr val="FF0000"/>
                </a:solidFill>
              </a:rPr>
              <a:t> </a:t>
            </a:r>
          </a:p>
        </p:txBody>
      </p:sp>
    </p:spTree>
    <p:extLst>
      <p:ext uri="{BB962C8B-B14F-4D97-AF65-F5344CB8AC3E}">
        <p14:creationId xmlns:p14="http://schemas.microsoft.com/office/powerpoint/2010/main" val="42121612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E455D2-FF42-4455-AA3D-6D8B9429530E}"/>
              </a:ext>
            </a:extLst>
          </p:cNvPr>
          <p:cNvSpPr/>
          <p:nvPr/>
        </p:nvSpPr>
        <p:spPr>
          <a:xfrm>
            <a:off x="258416" y="1071698"/>
            <a:ext cx="17055548" cy="1200329"/>
          </a:xfrm>
          <a:prstGeom prst="rect">
            <a:avLst/>
          </a:prstGeom>
        </p:spPr>
        <p:txBody>
          <a:bodyPr wrap="square">
            <a:spAutoFit/>
          </a:bodyPr>
          <a:lstStyle/>
          <a:p>
            <a:r>
              <a:rPr lang="fr-FR" sz="3600" dirty="0"/>
              <a:t>Les </a:t>
            </a:r>
            <a:r>
              <a:rPr lang="fr-FR" sz="3600" b="1" dirty="0"/>
              <a:t>neurotransmetteurs</a:t>
            </a:r>
            <a:r>
              <a:rPr lang="fr-FR" sz="3600" dirty="0"/>
              <a:t> sont des molécules chimiques synthétisées par les neurones pour transmettre des messages d'une cellule à une autre au niveau de la synapse.</a:t>
            </a:r>
          </a:p>
        </p:txBody>
      </p:sp>
      <p:pic>
        <p:nvPicPr>
          <p:cNvPr id="3" name="Picture 2">
            <a:extLst>
              <a:ext uri="{FF2B5EF4-FFF2-40B4-BE49-F238E27FC236}">
                <a16:creationId xmlns:a16="http://schemas.microsoft.com/office/drawing/2014/main" id="{B5E8FE6C-1BDE-489C-A321-15F4A28C2082}"/>
              </a:ext>
            </a:extLst>
          </p:cNvPr>
          <p:cNvPicPr>
            <a:picLocks noChangeAspect="1"/>
          </p:cNvPicPr>
          <p:nvPr/>
        </p:nvPicPr>
        <p:blipFill>
          <a:blip r:embed="rId2"/>
          <a:stretch>
            <a:fillRect/>
          </a:stretch>
        </p:blipFill>
        <p:spPr>
          <a:xfrm>
            <a:off x="10634870" y="2619271"/>
            <a:ext cx="5367129" cy="7302296"/>
          </a:xfrm>
          <a:prstGeom prst="rect">
            <a:avLst/>
          </a:prstGeom>
        </p:spPr>
      </p:pic>
      <p:pic>
        <p:nvPicPr>
          <p:cNvPr id="6146" name="Picture 2" descr="Que sont les neurotransmetteurs ? - IMIND">
            <a:extLst>
              <a:ext uri="{FF2B5EF4-FFF2-40B4-BE49-F238E27FC236}">
                <a16:creationId xmlns:a16="http://schemas.microsoft.com/office/drawing/2014/main" id="{16805F02-C797-4CE0-A9B6-5322907A5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321" y="3229663"/>
            <a:ext cx="8663973" cy="574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8371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E4FA1C-D06F-4CDA-A8BD-79B9E75D0653}"/>
              </a:ext>
            </a:extLst>
          </p:cNvPr>
          <p:cNvSpPr>
            <a:spLocks noChangeArrowheads="1"/>
          </p:cNvSpPr>
          <p:nvPr/>
        </p:nvSpPr>
        <p:spPr bwMode="auto">
          <a:xfrm rot="10800000" flipV="1">
            <a:off x="1" y="1394402"/>
            <a:ext cx="17433233" cy="346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buFontTx/>
              <a:buChar char="•"/>
            </a:pPr>
            <a:r>
              <a:rPr lang="fr-FR" altLang="fr-FR" sz="3600" b="1" dirty="0">
                <a:latin typeface="Arial" panose="020B0604020202020204" pitchFamily="34" charset="0"/>
              </a:rPr>
              <a:t>Synthèse et Origine :</a:t>
            </a:r>
            <a:r>
              <a:rPr lang="fr-FR" altLang="fr-FR" sz="3600" dirty="0">
                <a:latin typeface="Arial" panose="020B0604020202020204" pitchFamily="34" charset="0"/>
              </a:rPr>
              <a:t> Ils sont fabriqués dans le </a:t>
            </a:r>
            <a:r>
              <a:rPr lang="fr-FR" altLang="fr-FR" sz="3600" b="1" dirty="0">
                <a:latin typeface="Arial" panose="020B0604020202020204" pitchFamily="34" charset="0"/>
              </a:rPr>
              <a:t>corps cellulaire</a:t>
            </a:r>
            <a:r>
              <a:rPr lang="fr-FR" altLang="fr-FR" sz="3600" dirty="0">
                <a:latin typeface="Arial" panose="020B0604020202020204" pitchFamily="34" charset="0"/>
              </a:rPr>
              <a:t> du neurone à partir de "précurseurs", grâce à des enzymes spécifiques et des réactions chimiques précises.</a:t>
            </a:r>
          </a:p>
          <a:p>
            <a:pPr defTabSz="1371600" eaLnBrk="0" fontAlgn="base" hangingPunct="0">
              <a:spcBef>
                <a:spcPct val="0"/>
              </a:spcBef>
              <a:spcAft>
                <a:spcPct val="0"/>
              </a:spcAft>
              <a:buFontTx/>
              <a:buChar char="•"/>
            </a:pPr>
            <a:r>
              <a:rPr lang="fr-FR" altLang="fr-FR" sz="3600" b="1" dirty="0">
                <a:latin typeface="Arial" panose="020B0604020202020204" pitchFamily="34" charset="0"/>
              </a:rPr>
              <a:t>Transport :</a:t>
            </a:r>
            <a:r>
              <a:rPr lang="fr-FR" altLang="fr-FR" sz="3600" dirty="0">
                <a:latin typeface="Arial" panose="020B0604020202020204" pitchFamily="34" charset="0"/>
              </a:rPr>
              <a:t> Ils voyagent ensuite le long de l'axone jusqu'à la </a:t>
            </a:r>
            <a:r>
              <a:rPr lang="fr-FR" altLang="fr-FR" sz="3600" b="1" dirty="0">
                <a:latin typeface="Arial" panose="020B0604020202020204" pitchFamily="34" charset="0"/>
              </a:rPr>
              <a:t>terminaison nerveuse</a:t>
            </a:r>
            <a:r>
              <a:rPr lang="fr-FR" altLang="fr-FR" sz="3600" dirty="0">
                <a:latin typeface="Arial" panose="020B0604020202020204" pitchFamily="34" charset="0"/>
              </a:rPr>
              <a:t>.</a:t>
            </a:r>
          </a:p>
          <a:p>
            <a:pPr defTabSz="1371600" eaLnBrk="0" fontAlgn="base" hangingPunct="0">
              <a:spcBef>
                <a:spcPct val="0"/>
              </a:spcBef>
              <a:spcAft>
                <a:spcPct val="0"/>
              </a:spcAft>
              <a:buFontTx/>
              <a:buChar char="•"/>
            </a:pPr>
            <a:r>
              <a:rPr lang="fr-FR" altLang="fr-FR" sz="3600" b="1" dirty="0">
                <a:latin typeface="Arial" panose="020B0604020202020204" pitchFamily="34" charset="0"/>
              </a:rPr>
              <a:t>Libération :</a:t>
            </a:r>
            <a:r>
              <a:rPr lang="fr-FR" altLang="fr-FR" sz="3600" dirty="0">
                <a:latin typeface="Arial" panose="020B0604020202020204" pitchFamily="34" charset="0"/>
              </a:rPr>
              <a:t> L'arrivée de l'influx nerveux déclenche leur libération dans la </a:t>
            </a:r>
            <a:r>
              <a:rPr lang="fr-FR" altLang="fr-FR" sz="3600" b="1" dirty="0">
                <a:latin typeface="Arial" panose="020B0604020202020204" pitchFamily="34" charset="0"/>
              </a:rPr>
              <a:t>synapse</a:t>
            </a:r>
            <a:r>
              <a:rPr lang="fr-FR" altLang="fr-FR" sz="3600" dirty="0">
                <a:latin typeface="Arial" panose="020B0604020202020204" pitchFamily="34" charset="0"/>
              </a:rPr>
              <a:t>.</a:t>
            </a:r>
          </a:p>
        </p:txBody>
      </p:sp>
      <p:sp>
        <p:nvSpPr>
          <p:cNvPr id="3" name="Rectangle 2">
            <a:extLst>
              <a:ext uri="{FF2B5EF4-FFF2-40B4-BE49-F238E27FC236}">
                <a16:creationId xmlns:a16="http://schemas.microsoft.com/office/drawing/2014/main" id="{4B2E635E-9E43-47DA-9232-B45120CD6B2F}"/>
              </a:ext>
            </a:extLst>
          </p:cNvPr>
          <p:cNvSpPr/>
          <p:nvPr/>
        </p:nvSpPr>
        <p:spPr>
          <a:xfrm>
            <a:off x="4768082" y="425231"/>
            <a:ext cx="7806432" cy="646331"/>
          </a:xfrm>
          <a:prstGeom prst="rect">
            <a:avLst/>
          </a:prstGeom>
        </p:spPr>
        <p:txBody>
          <a:bodyPr wrap="none">
            <a:spAutoFit/>
          </a:bodyPr>
          <a:lstStyle/>
          <a:p>
            <a:r>
              <a:rPr lang="fr-FR" sz="3600" b="1" dirty="0">
                <a:solidFill>
                  <a:srgbClr val="FF0000"/>
                </a:solidFill>
                <a:highlight>
                  <a:srgbClr val="FFFF00"/>
                </a:highlight>
              </a:rPr>
              <a:t>Le Cycle de Vie d'un Neurotransmetteur</a:t>
            </a:r>
          </a:p>
        </p:txBody>
      </p:sp>
      <p:pic>
        <p:nvPicPr>
          <p:cNvPr id="8195" name="Picture 3" descr="La synapse (leçon) | Biologie humaine | Khan Academy">
            <a:extLst>
              <a:ext uri="{FF2B5EF4-FFF2-40B4-BE49-F238E27FC236}">
                <a16:creationId xmlns:a16="http://schemas.microsoft.com/office/drawing/2014/main" id="{1CD9D469-ADA7-448E-9B61-B57F610C4E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8082" y="4856890"/>
            <a:ext cx="9144000" cy="4776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395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La synapse (leçon) | Biologie humaine | Khan Academy">
            <a:extLst>
              <a:ext uri="{FF2B5EF4-FFF2-40B4-BE49-F238E27FC236}">
                <a16:creationId xmlns:a16="http://schemas.microsoft.com/office/drawing/2014/main" id="{6206A922-5F05-4D68-AF93-417C7110F2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0948" y="3769955"/>
            <a:ext cx="12066105" cy="630328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33F6931-9AFE-4986-8B44-93B394263C51}"/>
              </a:ext>
            </a:extLst>
          </p:cNvPr>
          <p:cNvSpPr/>
          <p:nvPr/>
        </p:nvSpPr>
        <p:spPr>
          <a:xfrm>
            <a:off x="427382" y="307469"/>
            <a:ext cx="16657983" cy="3416320"/>
          </a:xfrm>
          <a:prstGeom prst="rect">
            <a:avLst/>
          </a:prstGeom>
        </p:spPr>
        <p:txBody>
          <a:bodyPr wrap="square">
            <a:spAutoFit/>
          </a:bodyPr>
          <a:lstStyle/>
          <a:p>
            <a:r>
              <a:rPr lang="fr-FR" sz="3600" b="1" dirty="0"/>
              <a:t>Elimination :</a:t>
            </a:r>
            <a:r>
              <a:rPr lang="fr-FR" sz="3600" dirty="0"/>
              <a:t> Une fois le message transmis, ils doivent disparaître pour ne pas saturer le neurone. Cela se fait de trois façons :</a:t>
            </a:r>
          </a:p>
          <a:p>
            <a:pPr>
              <a:buFont typeface="+mj-lt"/>
              <a:buAutoNum type="arabicPeriod"/>
            </a:pPr>
            <a:r>
              <a:rPr lang="fr-FR" sz="3600" b="1" dirty="0"/>
              <a:t>Dégradation</a:t>
            </a:r>
            <a:r>
              <a:rPr lang="fr-FR" sz="3600" dirty="0"/>
              <a:t> par des enzymes dans la fente synaptique.</a:t>
            </a:r>
          </a:p>
          <a:p>
            <a:pPr>
              <a:buFont typeface="+mj-lt"/>
              <a:buAutoNum type="arabicPeriod"/>
            </a:pPr>
            <a:r>
              <a:rPr lang="fr-FR" sz="3600" b="1" dirty="0"/>
              <a:t>Recaptage</a:t>
            </a:r>
            <a:r>
              <a:rPr lang="fr-FR" sz="3600" dirty="0"/>
              <a:t> par le neurone émetteur (puis recyclage dans des vésicules par endocytose).</a:t>
            </a:r>
          </a:p>
          <a:p>
            <a:pPr>
              <a:buFont typeface="+mj-lt"/>
              <a:buAutoNum type="arabicPeriod"/>
            </a:pPr>
            <a:r>
              <a:rPr lang="fr-FR" sz="3600" b="1" dirty="0"/>
              <a:t>Diffusion</a:t>
            </a:r>
            <a:r>
              <a:rPr lang="fr-FR" sz="3600" dirty="0"/>
              <a:t> hors de la fente.</a:t>
            </a:r>
          </a:p>
        </p:txBody>
      </p:sp>
    </p:spTree>
    <p:extLst>
      <p:ext uri="{BB962C8B-B14F-4D97-AF65-F5344CB8AC3E}">
        <p14:creationId xmlns:p14="http://schemas.microsoft.com/office/powerpoint/2010/main" val="8182928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9EDA40C-A66B-4824-8036-7F772B4B838D}"/>
              </a:ext>
            </a:extLst>
          </p:cNvPr>
          <p:cNvGraphicFramePr>
            <a:graphicFrameLocks noGrp="1"/>
          </p:cNvGraphicFramePr>
          <p:nvPr/>
        </p:nvGraphicFramePr>
        <p:xfrm>
          <a:off x="357809" y="1097280"/>
          <a:ext cx="17572384" cy="9189720"/>
        </p:xfrm>
        <a:graphic>
          <a:graphicData uri="http://schemas.openxmlformats.org/drawingml/2006/table">
            <a:tbl>
              <a:tblPr firstRow="1" bandRow="1">
                <a:tableStyleId>{5C22544A-7EE6-4342-B048-85BDC9FD1C3A}</a:tableStyleId>
              </a:tblPr>
              <a:tblGrid>
                <a:gridCol w="3478697">
                  <a:extLst>
                    <a:ext uri="{9D8B030D-6E8A-4147-A177-3AD203B41FA5}">
                      <a16:colId xmlns:a16="http://schemas.microsoft.com/office/drawing/2014/main" val="223668216"/>
                    </a:ext>
                  </a:extLst>
                </a:gridCol>
                <a:gridCol w="8249478">
                  <a:extLst>
                    <a:ext uri="{9D8B030D-6E8A-4147-A177-3AD203B41FA5}">
                      <a16:colId xmlns:a16="http://schemas.microsoft.com/office/drawing/2014/main" val="3899680747"/>
                    </a:ext>
                  </a:extLst>
                </a:gridCol>
                <a:gridCol w="5844209">
                  <a:extLst>
                    <a:ext uri="{9D8B030D-6E8A-4147-A177-3AD203B41FA5}">
                      <a16:colId xmlns:a16="http://schemas.microsoft.com/office/drawing/2014/main" val="1863975746"/>
                    </a:ext>
                  </a:extLst>
                </a:gridCol>
              </a:tblGrid>
              <a:tr h="960120">
                <a:tc>
                  <a:txBody>
                    <a:bodyPr/>
                    <a:lstStyle/>
                    <a:p>
                      <a:pPr algn="ctr"/>
                      <a:r>
                        <a:rPr lang="fr-FR" sz="2700" b="1" dirty="0">
                          <a:effectLst/>
                          <a:latin typeface="Google Sans Text"/>
                        </a:rPr>
                        <a:t>Neurotransmetteur</a:t>
                      </a: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b="1" dirty="0">
                          <a:effectLst/>
                          <a:latin typeface="Google Sans Text"/>
                        </a:rPr>
                        <a:t>Fonctions principales</a:t>
                      </a:r>
                      <a:endParaRPr lang="fr-FR" sz="2700" dirty="0">
                        <a:effectLst/>
                        <a:latin typeface="Google Sans Text"/>
                      </a:endParaRPr>
                    </a:p>
                    <a:p>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b="1" dirty="0">
                          <a:effectLst/>
                          <a:latin typeface="Google Sans Text"/>
                        </a:rPr>
                        <a:t>Pathologies ou spécificités liées</a:t>
                      </a:r>
                      <a:endParaRPr lang="fr-FR" sz="2700" dirty="0">
                        <a:effectLst/>
                        <a:latin typeface="Google Sans Text"/>
                      </a:endParaRPr>
                    </a:p>
                    <a:p>
                      <a:endParaRPr lang="fr-FR" sz="2700" dirty="0"/>
                    </a:p>
                  </a:txBody>
                  <a:tcPr marL="137160" marR="137160" marT="68580" marB="68580"/>
                </a:tc>
                <a:extLst>
                  <a:ext uri="{0D108BD9-81ED-4DB2-BD59-A6C34878D82A}">
                    <a16:rowId xmlns:a16="http://schemas.microsoft.com/office/drawing/2014/main" val="2412342473"/>
                  </a:ext>
                </a:extLst>
              </a:tr>
              <a:tr h="1371600">
                <a:tc>
                  <a:txBody>
                    <a:bodyPr/>
                    <a:lstStyle/>
                    <a:p>
                      <a:pPr algn="ctr"/>
                      <a:r>
                        <a:rPr lang="fr-FR" sz="2700" b="1" dirty="0">
                          <a:effectLst/>
                          <a:latin typeface="Google Sans Text"/>
                        </a:rPr>
                        <a:t>Acétylcholine</a:t>
                      </a: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Mouvements musculaires volontaires, mémoire et signaux modulateurs.</a:t>
                      </a:r>
                    </a:p>
                    <a:p>
                      <a:pPr algn="ct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Sa disparition est liée à la maladie d'</a:t>
                      </a:r>
                      <a:r>
                        <a:rPr lang="fr-FR" sz="2700" b="1" dirty="0">
                          <a:effectLst/>
                          <a:latin typeface="Google Sans Text"/>
                        </a:rPr>
                        <a:t>Alzheimer</a:t>
                      </a:r>
                      <a:r>
                        <a:rPr lang="fr-FR" sz="2700" dirty="0">
                          <a:effectLst/>
                          <a:latin typeface="Google Sans Text"/>
                        </a:rPr>
                        <a:t>.</a:t>
                      </a:r>
                    </a:p>
                    <a:p>
                      <a:pPr algn="ctr"/>
                      <a:endParaRPr lang="fr-FR" sz="2700" dirty="0"/>
                    </a:p>
                  </a:txBody>
                  <a:tcPr marL="137160" marR="137160" marT="68580" marB="68580"/>
                </a:tc>
                <a:extLst>
                  <a:ext uri="{0D108BD9-81ED-4DB2-BD59-A6C34878D82A}">
                    <a16:rowId xmlns:a16="http://schemas.microsoft.com/office/drawing/2014/main" val="2859484986"/>
                  </a:ext>
                </a:extLst>
              </a:tr>
              <a:tr h="1371600">
                <a:tc>
                  <a:txBody>
                    <a:bodyPr/>
                    <a:lstStyle/>
                    <a:p>
                      <a:pPr algn="ctr"/>
                      <a:r>
                        <a:rPr lang="fr-FR" sz="2700" b="1" dirty="0">
                          <a:effectLst/>
                          <a:latin typeface="Google Sans Text"/>
                        </a:rPr>
                        <a:t>GABA</a:t>
                      </a: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b="1" dirty="0">
                          <a:effectLst/>
                          <a:latin typeface="Google Sans Text"/>
                        </a:rPr>
                        <a:t>Inhibiteur</a:t>
                      </a:r>
                      <a:r>
                        <a:rPr lang="fr-FR" sz="2700" dirty="0">
                          <a:effectLst/>
                          <a:latin typeface="Google Sans Text"/>
                        </a:rPr>
                        <a:t> principal (25 à 40% du cerveau). Il ralentit la décharge des neurones.</a:t>
                      </a:r>
                    </a:p>
                    <a:p>
                      <a:pPr algn="ct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Régulateur global de l'activité cérébrale.</a:t>
                      </a:r>
                    </a:p>
                    <a:p>
                      <a:pPr algn="ctr"/>
                      <a:endParaRPr lang="fr-FR" sz="2700" dirty="0"/>
                    </a:p>
                  </a:txBody>
                  <a:tcPr marL="137160" marR="137160" marT="68580" marB="68580"/>
                </a:tc>
                <a:extLst>
                  <a:ext uri="{0D108BD9-81ED-4DB2-BD59-A6C34878D82A}">
                    <a16:rowId xmlns:a16="http://schemas.microsoft.com/office/drawing/2014/main" val="1316143809"/>
                  </a:ext>
                </a:extLst>
              </a:tr>
              <a:tr h="1371600">
                <a:tc>
                  <a:txBody>
                    <a:bodyPr/>
                    <a:lstStyle/>
                    <a:p>
                      <a:pPr algn="ctr"/>
                      <a:r>
                        <a:rPr lang="fr-FR" sz="2700" b="1" dirty="0">
                          <a:effectLst/>
                          <a:latin typeface="Google Sans Text"/>
                        </a:rPr>
                        <a:t>Dopamine</a:t>
                      </a: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Plaisir, motivation et contrôle du mouvement.</a:t>
                      </a:r>
                    </a:p>
                    <a:p>
                      <a:pPr algn="ct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Sa destruction cause la maladie de </a:t>
                      </a:r>
                      <a:r>
                        <a:rPr lang="fr-FR" sz="2700" b="1" dirty="0">
                          <a:effectLst/>
                          <a:latin typeface="Google Sans Text"/>
                        </a:rPr>
                        <a:t>Parkinson</a:t>
                      </a:r>
                      <a:r>
                        <a:rPr lang="fr-FR" sz="2700" dirty="0">
                          <a:effectLst/>
                          <a:latin typeface="Google Sans Text"/>
                        </a:rPr>
                        <a:t> ; liée à la schizophrénie.</a:t>
                      </a:r>
                    </a:p>
                    <a:p>
                      <a:pPr algn="ctr"/>
                      <a:endParaRPr lang="fr-FR" sz="2700" dirty="0"/>
                    </a:p>
                  </a:txBody>
                  <a:tcPr marL="137160" marR="137160" marT="68580" marB="68580"/>
                </a:tc>
                <a:extLst>
                  <a:ext uri="{0D108BD9-81ED-4DB2-BD59-A6C34878D82A}">
                    <a16:rowId xmlns:a16="http://schemas.microsoft.com/office/drawing/2014/main" val="1785065600"/>
                  </a:ext>
                </a:extLst>
              </a:tr>
              <a:tr h="1371600">
                <a:tc>
                  <a:txBody>
                    <a:bodyPr/>
                    <a:lstStyle/>
                    <a:p>
                      <a:pPr algn="ctr"/>
                      <a:r>
                        <a:rPr lang="fr-FR" sz="2700" b="1" dirty="0">
                          <a:effectLst/>
                          <a:latin typeface="Google Sans Text"/>
                        </a:rPr>
                        <a:t>Sérotonine</a:t>
                      </a: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Sommeil, humeur, comportement alimentaire et sexuel.</a:t>
                      </a:r>
                    </a:p>
                    <a:p>
                      <a:pPr algn="ct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Une baisse d'activité est associée à la </a:t>
                      </a:r>
                      <a:r>
                        <a:rPr lang="fr-FR" sz="2700" b="1" dirty="0">
                          <a:effectLst/>
                          <a:latin typeface="Google Sans Text"/>
                        </a:rPr>
                        <a:t>dépression</a:t>
                      </a:r>
                      <a:r>
                        <a:rPr lang="fr-FR" sz="2700" dirty="0">
                          <a:effectLst/>
                          <a:latin typeface="Google Sans Text"/>
                        </a:rPr>
                        <a:t>.</a:t>
                      </a:r>
                    </a:p>
                    <a:p>
                      <a:pPr algn="ctr"/>
                      <a:endParaRPr lang="fr-FR" sz="2700" dirty="0"/>
                    </a:p>
                  </a:txBody>
                  <a:tcPr marL="137160" marR="137160" marT="68580" marB="68580"/>
                </a:tc>
                <a:extLst>
                  <a:ext uri="{0D108BD9-81ED-4DB2-BD59-A6C34878D82A}">
                    <a16:rowId xmlns:a16="http://schemas.microsoft.com/office/drawing/2014/main" val="4167522228"/>
                  </a:ext>
                </a:extLst>
              </a:tr>
              <a:tr h="1371600">
                <a:tc>
                  <a:txBody>
                    <a:bodyPr/>
                    <a:lstStyle/>
                    <a:p>
                      <a:pPr algn="ctr"/>
                      <a:r>
                        <a:rPr lang="fr-FR" sz="2700" b="1" dirty="0">
                          <a:effectLst/>
                          <a:latin typeface="Google Sans Text"/>
                        </a:rPr>
                        <a:t>Noradrénaline</a:t>
                      </a: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Réactions d'urgence (accélération cardiaque, dilatation des bronches).</a:t>
                      </a:r>
                    </a:p>
                    <a:p>
                      <a:pPr algn="ct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Système nerveux sympathique.</a:t>
                      </a:r>
                    </a:p>
                    <a:p>
                      <a:pPr algn="ctr"/>
                      <a:endParaRPr lang="fr-FR" sz="2700" dirty="0"/>
                    </a:p>
                  </a:txBody>
                  <a:tcPr marL="137160" marR="137160" marT="68580" marB="68580"/>
                </a:tc>
                <a:extLst>
                  <a:ext uri="{0D108BD9-81ED-4DB2-BD59-A6C34878D82A}">
                    <a16:rowId xmlns:a16="http://schemas.microsoft.com/office/drawing/2014/main" val="1702676981"/>
                  </a:ext>
                </a:extLst>
              </a:tr>
              <a:tr h="13716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b="1" dirty="0">
                          <a:effectLst/>
                          <a:latin typeface="Google Sans Text"/>
                        </a:rPr>
                        <a:t>Endorphines / Enképhalines</a:t>
                      </a:r>
                      <a:endParaRPr lang="fr-FR" sz="2700" dirty="0">
                        <a:effectLst/>
                        <a:latin typeface="Google Sans Text"/>
                      </a:endParaRPr>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Peptides qui agissent comme des opiacés naturels pour contrôler la douleur.</a:t>
                      </a:r>
                    </a:p>
                    <a:p>
                      <a:pPr algn="ctr"/>
                      <a:endParaRPr lang="fr-FR" sz="2700" dirty="0"/>
                    </a:p>
                  </a:txBody>
                  <a:tcPr marL="137160" marR="137160" marT="68580" marB="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700" dirty="0">
                          <a:effectLst/>
                          <a:latin typeface="Google Sans Text"/>
                        </a:rPr>
                        <a:t>Mimées par la morphine.</a:t>
                      </a:r>
                    </a:p>
                    <a:p>
                      <a:pPr algn="ctr"/>
                      <a:endParaRPr lang="fr-FR" sz="2700" dirty="0"/>
                    </a:p>
                  </a:txBody>
                  <a:tcPr marL="137160" marR="137160" marT="68580" marB="68580"/>
                </a:tc>
                <a:extLst>
                  <a:ext uri="{0D108BD9-81ED-4DB2-BD59-A6C34878D82A}">
                    <a16:rowId xmlns:a16="http://schemas.microsoft.com/office/drawing/2014/main" val="3469726400"/>
                  </a:ext>
                </a:extLst>
              </a:tr>
            </a:tbl>
          </a:graphicData>
        </a:graphic>
      </p:graphicFrame>
      <p:sp>
        <p:nvSpPr>
          <p:cNvPr id="3" name="Rectangle 2">
            <a:extLst>
              <a:ext uri="{FF2B5EF4-FFF2-40B4-BE49-F238E27FC236}">
                <a16:creationId xmlns:a16="http://schemas.microsoft.com/office/drawing/2014/main" id="{1353910B-BF43-4E02-A3B1-6B0ACEFC36AD}"/>
              </a:ext>
            </a:extLst>
          </p:cNvPr>
          <p:cNvSpPr/>
          <p:nvPr/>
        </p:nvSpPr>
        <p:spPr>
          <a:xfrm>
            <a:off x="4303348" y="1"/>
            <a:ext cx="9593075" cy="646331"/>
          </a:xfrm>
          <a:prstGeom prst="rect">
            <a:avLst/>
          </a:prstGeom>
        </p:spPr>
        <p:txBody>
          <a:bodyPr wrap="none">
            <a:spAutoFit/>
          </a:bodyPr>
          <a:lstStyle/>
          <a:p>
            <a:r>
              <a:rPr lang="fr-FR" sz="3600" b="1" dirty="0">
                <a:solidFill>
                  <a:srgbClr val="FF0000"/>
                </a:solidFill>
                <a:highlight>
                  <a:srgbClr val="FFFF00"/>
                </a:highlight>
              </a:rPr>
              <a:t>Les Principaux Neurotransmetteurs et leurs Rôles</a:t>
            </a:r>
          </a:p>
        </p:txBody>
      </p:sp>
      <p:sp>
        <p:nvSpPr>
          <p:cNvPr id="4" name="Rectangle 3">
            <a:extLst>
              <a:ext uri="{FF2B5EF4-FFF2-40B4-BE49-F238E27FC236}">
                <a16:creationId xmlns:a16="http://schemas.microsoft.com/office/drawing/2014/main" id="{5DB948C6-23C1-4CA8-895E-944804B92C8D}"/>
              </a:ext>
            </a:extLst>
          </p:cNvPr>
          <p:cNvSpPr/>
          <p:nvPr/>
        </p:nvSpPr>
        <p:spPr>
          <a:xfrm>
            <a:off x="0" y="543283"/>
            <a:ext cx="16161027" cy="507831"/>
          </a:xfrm>
          <a:prstGeom prst="rect">
            <a:avLst/>
          </a:prstGeom>
        </p:spPr>
        <p:txBody>
          <a:bodyPr wrap="square">
            <a:spAutoFit/>
          </a:bodyPr>
          <a:lstStyle/>
          <a:p>
            <a:r>
              <a:rPr lang="fr-FR" sz="2700" dirty="0"/>
              <a:t>Chaque substance a une mission différente dans notre système nerveux :</a:t>
            </a:r>
          </a:p>
        </p:txBody>
      </p:sp>
    </p:spTree>
    <p:extLst>
      <p:ext uri="{BB962C8B-B14F-4D97-AF65-F5344CB8AC3E}">
        <p14:creationId xmlns:p14="http://schemas.microsoft.com/office/powerpoint/2010/main" val="3222086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B982335-2E26-4CA6-9165-FBA1C5549D42}"/>
              </a:ext>
            </a:extLst>
          </p:cNvPr>
          <p:cNvSpPr/>
          <p:nvPr/>
        </p:nvSpPr>
        <p:spPr>
          <a:xfrm>
            <a:off x="4077036" y="0"/>
            <a:ext cx="10034350" cy="738664"/>
          </a:xfrm>
          <a:prstGeom prst="rect">
            <a:avLst/>
          </a:prstGeom>
        </p:spPr>
        <p:txBody>
          <a:bodyPr wrap="none">
            <a:spAutoFit/>
          </a:bodyPr>
          <a:lstStyle/>
          <a:p>
            <a:r>
              <a:rPr lang="fr-FR" sz="4200" b="1" dirty="0">
                <a:solidFill>
                  <a:srgbClr val="FF0000"/>
                </a:solidFill>
                <a:highlight>
                  <a:srgbClr val="FFFF00"/>
                </a:highlight>
              </a:rPr>
              <a:t>Mode d'action des Drogues et Médicaments</a:t>
            </a:r>
          </a:p>
        </p:txBody>
      </p:sp>
      <p:sp>
        <p:nvSpPr>
          <p:cNvPr id="9" name="Rectangle 8">
            <a:extLst>
              <a:ext uri="{FF2B5EF4-FFF2-40B4-BE49-F238E27FC236}">
                <a16:creationId xmlns:a16="http://schemas.microsoft.com/office/drawing/2014/main" id="{585BFAD9-BEDC-4296-AAF4-305BFFC9F69E}"/>
              </a:ext>
            </a:extLst>
          </p:cNvPr>
          <p:cNvSpPr/>
          <p:nvPr/>
        </p:nvSpPr>
        <p:spPr>
          <a:xfrm>
            <a:off x="159026" y="946166"/>
            <a:ext cx="18128975" cy="6186309"/>
          </a:xfrm>
          <a:prstGeom prst="rect">
            <a:avLst/>
          </a:prstGeom>
        </p:spPr>
        <p:txBody>
          <a:bodyPr wrap="square">
            <a:spAutoFit/>
          </a:bodyPr>
          <a:lstStyle/>
          <a:p>
            <a:r>
              <a:rPr lang="fr-FR" sz="3600" dirty="0"/>
              <a:t>Les substances extérieures perturbent la communication synaptique de trois manières principales :</a:t>
            </a:r>
          </a:p>
          <a:p>
            <a:pPr>
              <a:buFont typeface="Arial" panose="020B0604020202020204" pitchFamily="34" charset="0"/>
              <a:buChar char="•"/>
            </a:pPr>
            <a:r>
              <a:rPr lang="fr-FR" sz="3600" b="1" dirty="0"/>
              <a:t>Effet Agoniste (Activation) :</a:t>
            </a:r>
            <a:r>
              <a:rPr lang="fr-FR" sz="3600" dirty="0"/>
              <a:t> La drogue "imite" le neurotransmetteur et active ses récepteurs.</a:t>
            </a:r>
          </a:p>
          <a:p>
            <a:pPr marL="1114425" lvl="1" indent="-428625">
              <a:buFont typeface="Arial" panose="020B0604020202020204" pitchFamily="34" charset="0"/>
              <a:buChar char="•"/>
            </a:pPr>
            <a:r>
              <a:rPr lang="fr-FR" sz="3600" i="1" dirty="0">
                <a:solidFill>
                  <a:srgbClr val="00B050"/>
                </a:solidFill>
              </a:rPr>
              <a:t>Exemple</a:t>
            </a:r>
            <a:r>
              <a:rPr lang="fr-FR" sz="3600" i="1" dirty="0"/>
              <a:t> :</a:t>
            </a:r>
            <a:r>
              <a:rPr lang="fr-FR" sz="3600" dirty="0"/>
              <a:t> Les </a:t>
            </a:r>
            <a:r>
              <a:rPr lang="fr-FR" sz="3600" b="1" dirty="0"/>
              <a:t>opiacés</a:t>
            </a:r>
            <a:r>
              <a:rPr lang="fr-FR" sz="3600" dirty="0"/>
              <a:t> qui se fixent sur les récepteurs des endorphines.</a:t>
            </a:r>
          </a:p>
          <a:p>
            <a:pPr>
              <a:buFont typeface="Arial" panose="020B0604020202020204" pitchFamily="34" charset="0"/>
              <a:buChar char="•"/>
            </a:pPr>
            <a:r>
              <a:rPr lang="fr-FR" sz="3600" b="1" dirty="0"/>
              <a:t>Effet Antagoniste (Blocage) :</a:t>
            </a:r>
            <a:r>
              <a:rPr lang="fr-FR" sz="3600" dirty="0"/>
              <a:t> La drogue bloque le récepteur et empêche le message de passer.</a:t>
            </a:r>
          </a:p>
          <a:p>
            <a:pPr marL="1114425" lvl="1" indent="-428625">
              <a:buFont typeface="Arial" panose="020B0604020202020204" pitchFamily="34" charset="0"/>
              <a:buChar char="•"/>
            </a:pPr>
            <a:r>
              <a:rPr lang="fr-FR" sz="3600" i="1" dirty="0">
                <a:solidFill>
                  <a:srgbClr val="00B050"/>
                </a:solidFill>
              </a:rPr>
              <a:t>Exemple</a:t>
            </a:r>
            <a:r>
              <a:rPr lang="fr-FR" sz="3600" i="1" dirty="0"/>
              <a:t> :</a:t>
            </a:r>
            <a:r>
              <a:rPr lang="fr-FR" sz="3600" dirty="0"/>
              <a:t> Le </a:t>
            </a:r>
            <a:r>
              <a:rPr lang="fr-FR" sz="3600" b="1" dirty="0"/>
              <a:t>curare</a:t>
            </a:r>
            <a:r>
              <a:rPr lang="fr-FR" sz="3600" dirty="0"/>
              <a:t> bloque l'acétylcholine (paralysie musculaire) ou les </a:t>
            </a:r>
            <a:r>
              <a:rPr lang="fr-FR" sz="3600" b="1" dirty="0"/>
              <a:t>antipsychotiques</a:t>
            </a:r>
            <a:r>
              <a:rPr lang="fr-FR" sz="3600" dirty="0"/>
              <a:t> bloquent la dopamine.</a:t>
            </a:r>
          </a:p>
          <a:p>
            <a:pPr>
              <a:buFont typeface="Arial" panose="020B0604020202020204" pitchFamily="34" charset="0"/>
              <a:buChar char="•"/>
            </a:pPr>
            <a:r>
              <a:rPr lang="fr-FR" sz="3600" b="1" dirty="0"/>
              <a:t>Inhibition du Recaptage (Prolongation) :</a:t>
            </a:r>
            <a:r>
              <a:rPr lang="fr-FR" sz="3600" dirty="0"/>
              <a:t> La substance empêche le neurotransmetteur de retourner dans son neurone d'origine, le forçant à rester plus longtemps dans la synapse.</a:t>
            </a:r>
          </a:p>
          <a:p>
            <a:pPr marL="1114425" lvl="1" indent="-428625">
              <a:buFont typeface="Arial" panose="020B0604020202020204" pitchFamily="34" charset="0"/>
              <a:buChar char="•"/>
            </a:pPr>
            <a:r>
              <a:rPr lang="fr-FR" sz="3600" i="1" dirty="0">
                <a:solidFill>
                  <a:srgbClr val="00B050"/>
                </a:solidFill>
              </a:rPr>
              <a:t>Exemple</a:t>
            </a:r>
            <a:r>
              <a:rPr lang="fr-FR" sz="3600" i="1" dirty="0"/>
              <a:t> :</a:t>
            </a:r>
            <a:r>
              <a:rPr lang="fr-FR" sz="3600" dirty="0"/>
              <a:t> La </a:t>
            </a:r>
            <a:r>
              <a:rPr lang="fr-FR" sz="3600" b="1" dirty="0"/>
              <a:t>cocaïne</a:t>
            </a:r>
            <a:r>
              <a:rPr lang="fr-FR" sz="3600" dirty="0"/>
              <a:t> bloque le recaptage de la dopamine (euphorie prolongée) ou le </a:t>
            </a:r>
            <a:r>
              <a:rPr lang="fr-FR" sz="3600" b="1" dirty="0"/>
              <a:t>Prozac</a:t>
            </a:r>
            <a:r>
              <a:rPr lang="fr-FR" sz="3600" dirty="0"/>
              <a:t> (ISRS) bloque celui de la sérotonine pour traiter la dépression.</a:t>
            </a:r>
          </a:p>
        </p:txBody>
      </p:sp>
    </p:spTree>
    <p:extLst>
      <p:ext uri="{BB962C8B-B14F-4D97-AF65-F5344CB8AC3E}">
        <p14:creationId xmlns:p14="http://schemas.microsoft.com/office/powerpoint/2010/main" val="15816513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5-01 at 18.15.51">
            <a:hlinkClick r:id="" action="ppaction://media"/>
            <a:extLst>
              <a:ext uri="{FF2B5EF4-FFF2-40B4-BE49-F238E27FC236}">
                <a16:creationId xmlns:a16="http://schemas.microsoft.com/office/drawing/2014/main" id="{7AA1B579-C642-4477-A93C-151F45501DD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821" y="22860"/>
            <a:ext cx="18328821" cy="10264140"/>
          </a:xfrm>
          <a:prstGeom prst="rect">
            <a:avLst/>
          </a:prstGeom>
        </p:spPr>
      </p:pic>
    </p:spTree>
    <p:extLst>
      <p:ext uri="{BB962C8B-B14F-4D97-AF65-F5344CB8AC3E}">
        <p14:creationId xmlns:p14="http://schemas.microsoft.com/office/powerpoint/2010/main" val="182409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05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78A55F-34E1-476E-8BBD-ACFBC33E3549}"/>
              </a:ext>
            </a:extLst>
          </p:cNvPr>
          <p:cNvSpPr/>
          <p:nvPr/>
        </p:nvSpPr>
        <p:spPr>
          <a:xfrm>
            <a:off x="3506831" y="3481507"/>
            <a:ext cx="11183574" cy="1615827"/>
          </a:xfrm>
          <a:prstGeom prst="rect">
            <a:avLst/>
          </a:prstGeom>
        </p:spPr>
        <p:txBody>
          <a:bodyPr wrap="none">
            <a:spAutoFit/>
          </a:bodyPr>
          <a:lstStyle/>
          <a:p>
            <a:r>
              <a:rPr lang="fr-FR" sz="9900" b="1" dirty="0">
                <a:solidFill>
                  <a:srgbClr val="FF0000"/>
                </a:solidFill>
              </a:rPr>
              <a:t>La pression artérielle</a:t>
            </a:r>
          </a:p>
        </p:txBody>
      </p:sp>
    </p:spTree>
    <p:extLst>
      <p:ext uri="{BB962C8B-B14F-4D97-AF65-F5344CB8AC3E}">
        <p14:creationId xmlns:p14="http://schemas.microsoft.com/office/powerpoint/2010/main" val="15050770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F8F297-CD73-4FC6-9782-E48CA44FBFA8}"/>
              </a:ext>
            </a:extLst>
          </p:cNvPr>
          <p:cNvSpPr/>
          <p:nvPr/>
        </p:nvSpPr>
        <p:spPr>
          <a:xfrm>
            <a:off x="5464579" y="0"/>
            <a:ext cx="7256089" cy="738664"/>
          </a:xfrm>
          <a:prstGeom prst="rect">
            <a:avLst/>
          </a:prstGeom>
        </p:spPr>
        <p:txBody>
          <a:bodyPr wrap="none">
            <a:spAutoFit/>
          </a:bodyPr>
          <a:lstStyle/>
          <a:p>
            <a:r>
              <a:rPr lang="fr-FR" sz="4200" b="1" dirty="0">
                <a:solidFill>
                  <a:srgbClr val="FF0000"/>
                </a:solidFill>
                <a:highlight>
                  <a:srgbClr val="FFFF00"/>
                </a:highlight>
              </a:rPr>
              <a:t>Mesure de la pression artérielle</a:t>
            </a:r>
          </a:p>
        </p:txBody>
      </p:sp>
      <p:sp>
        <p:nvSpPr>
          <p:cNvPr id="3" name="Rectangle 2">
            <a:extLst>
              <a:ext uri="{FF2B5EF4-FFF2-40B4-BE49-F238E27FC236}">
                <a16:creationId xmlns:a16="http://schemas.microsoft.com/office/drawing/2014/main" id="{A4520D52-CADC-44C6-914F-F8A00C6EB7F0}"/>
              </a:ext>
            </a:extLst>
          </p:cNvPr>
          <p:cNvSpPr/>
          <p:nvPr/>
        </p:nvSpPr>
        <p:spPr>
          <a:xfrm>
            <a:off x="477079" y="881161"/>
            <a:ext cx="13159409" cy="646331"/>
          </a:xfrm>
          <a:prstGeom prst="rect">
            <a:avLst/>
          </a:prstGeom>
        </p:spPr>
        <p:txBody>
          <a:bodyPr wrap="square">
            <a:spAutoFit/>
          </a:bodyPr>
          <a:lstStyle/>
          <a:p>
            <a:r>
              <a:rPr lang="fr-FR" sz="3600" dirty="0"/>
              <a:t>Il existe deux approches principales pour mesurer cette pression :</a:t>
            </a:r>
          </a:p>
        </p:txBody>
      </p:sp>
      <p:sp>
        <p:nvSpPr>
          <p:cNvPr id="4" name="Rectangle 1">
            <a:extLst>
              <a:ext uri="{FF2B5EF4-FFF2-40B4-BE49-F238E27FC236}">
                <a16:creationId xmlns:a16="http://schemas.microsoft.com/office/drawing/2014/main" id="{DA8CBB72-D859-4D94-B347-7E6688109ACC}"/>
              </a:ext>
            </a:extLst>
          </p:cNvPr>
          <p:cNvSpPr>
            <a:spLocks noChangeArrowheads="1"/>
          </p:cNvSpPr>
          <p:nvPr/>
        </p:nvSpPr>
        <p:spPr bwMode="auto">
          <a:xfrm>
            <a:off x="661917" y="1518219"/>
            <a:ext cx="17626083"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pPr>
            <a:r>
              <a:rPr lang="fr-FR" altLang="fr-FR" sz="3600" b="1" dirty="0">
                <a:latin typeface="Arial" panose="020B0604020202020204" pitchFamily="34" charset="0"/>
              </a:rPr>
              <a:t>1. </a:t>
            </a:r>
            <a:r>
              <a:rPr lang="fr-FR" altLang="fr-FR" sz="3000" b="1" dirty="0">
                <a:solidFill>
                  <a:srgbClr val="00B050"/>
                </a:solidFill>
                <a:latin typeface="Arial" panose="020B0604020202020204" pitchFamily="34" charset="0"/>
              </a:rPr>
              <a:t>La mesure directe (Cathétérisme)</a:t>
            </a:r>
          </a:p>
          <a:p>
            <a:pPr defTabSz="1371600" eaLnBrk="0" fontAlgn="base" hangingPunct="0">
              <a:spcBef>
                <a:spcPct val="0"/>
              </a:spcBef>
              <a:spcAft>
                <a:spcPct val="0"/>
              </a:spcAft>
            </a:pPr>
            <a:r>
              <a:rPr lang="fr-FR" altLang="fr-FR" sz="3000" dirty="0">
                <a:latin typeface="Arial" panose="020B0604020202020204" pitchFamily="34" charset="0"/>
              </a:rPr>
              <a:t>Cette technique, historiquement réalisée par Stephen Hales en 1732, consiste à introduire un tube directement dans une artère (comme l'artère carotidienne chez le chien)</a:t>
            </a:r>
            <a:r>
              <a:rPr lang="fr-FR" altLang="fr-FR" sz="5400" dirty="0">
                <a:latin typeface="Arial" panose="020B0604020202020204" pitchFamily="34" charset="0"/>
              </a:rPr>
              <a:t>. </a:t>
            </a:r>
          </a:p>
        </p:txBody>
      </p:sp>
      <p:pic>
        <p:nvPicPr>
          <p:cNvPr id="5" name="Picture 4">
            <a:extLst>
              <a:ext uri="{FF2B5EF4-FFF2-40B4-BE49-F238E27FC236}">
                <a16:creationId xmlns:a16="http://schemas.microsoft.com/office/drawing/2014/main" id="{CC07E999-B702-4D8D-B46C-25B0DB99DC35}"/>
              </a:ext>
            </a:extLst>
          </p:cNvPr>
          <p:cNvPicPr>
            <a:picLocks noChangeAspect="1"/>
          </p:cNvPicPr>
          <p:nvPr/>
        </p:nvPicPr>
        <p:blipFill>
          <a:blip r:embed="rId2"/>
          <a:stretch>
            <a:fillRect/>
          </a:stretch>
        </p:blipFill>
        <p:spPr>
          <a:xfrm>
            <a:off x="5153949" y="3503378"/>
            <a:ext cx="7980102" cy="3811160"/>
          </a:xfrm>
          <a:prstGeom prst="rect">
            <a:avLst/>
          </a:prstGeom>
        </p:spPr>
      </p:pic>
      <p:sp>
        <p:nvSpPr>
          <p:cNvPr id="6" name="Rectangle 5">
            <a:extLst>
              <a:ext uri="{FF2B5EF4-FFF2-40B4-BE49-F238E27FC236}">
                <a16:creationId xmlns:a16="http://schemas.microsoft.com/office/drawing/2014/main" id="{73CA24CC-939F-4D17-8F4D-E6094E456922}"/>
              </a:ext>
            </a:extLst>
          </p:cNvPr>
          <p:cNvSpPr/>
          <p:nvPr/>
        </p:nvSpPr>
        <p:spPr>
          <a:xfrm>
            <a:off x="69572" y="7314537"/>
            <a:ext cx="18148853" cy="2308324"/>
          </a:xfrm>
          <a:prstGeom prst="rect">
            <a:avLst/>
          </a:prstGeom>
        </p:spPr>
        <p:txBody>
          <a:bodyPr wrap="square">
            <a:spAutoFit/>
          </a:bodyPr>
          <a:lstStyle/>
          <a:p>
            <a:pPr lvl="0" eaLnBrk="0" fontAlgn="base" hangingPunct="0">
              <a:spcBef>
                <a:spcPct val="0"/>
              </a:spcBef>
              <a:spcAft>
                <a:spcPct val="0"/>
              </a:spcAft>
              <a:buFontTx/>
              <a:buChar char="•"/>
            </a:pPr>
            <a:r>
              <a:rPr lang="fr-FR" altLang="fr-FR" sz="3600" b="1" dirty="0">
                <a:latin typeface="Arial" panose="020B0604020202020204" pitchFamily="34" charset="0"/>
              </a:rPr>
              <a:t>Observations</a:t>
            </a:r>
            <a:r>
              <a:rPr lang="fr-FR" altLang="fr-FR" sz="3600" dirty="0">
                <a:latin typeface="Arial" panose="020B0604020202020204" pitchFamily="34" charset="0"/>
              </a:rPr>
              <a:t> : Le sang monte dans le tube sous l'effet d'une pression artérielle .</a:t>
            </a:r>
          </a:p>
          <a:p>
            <a:pPr lvl="0" eaLnBrk="0" fontAlgn="base" hangingPunct="0">
              <a:spcBef>
                <a:spcPct val="0"/>
              </a:spcBef>
              <a:spcAft>
                <a:spcPct val="0"/>
              </a:spcAft>
              <a:buFontTx/>
              <a:buChar char="•"/>
            </a:pPr>
            <a:r>
              <a:rPr lang="fr-FR" altLang="fr-FR" sz="3600" b="1" dirty="0">
                <a:latin typeface="Arial" panose="020B0604020202020204" pitchFamily="34" charset="0"/>
              </a:rPr>
              <a:t>Enregistrement</a:t>
            </a:r>
            <a:r>
              <a:rPr lang="fr-FR" altLang="fr-FR" sz="3600" dirty="0">
                <a:latin typeface="Arial" panose="020B0604020202020204" pitchFamily="34" charset="0"/>
              </a:rPr>
              <a:t> : À l'aide d'un manomètre de Ludwig, on observe que la pression oscille entre une valeur maximale (</a:t>
            </a:r>
            <a:r>
              <a:rPr lang="fr-FR" altLang="fr-FR" sz="3600" b="1" dirty="0">
                <a:latin typeface="Arial" panose="020B0604020202020204" pitchFamily="34" charset="0"/>
              </a:rPr>
              <a:t>PM</a:t>
            </a:r>
            <a:r>
              <a:rPr lang="fr-FR" altLang="fr-FR" sz="3600" dirty="0">
                <a:latin typeface="Arial" panose="020B0604020202020204" pitchFamily="34" charset="0"/>
              </a:rPr>
              <a:t>) et une valeur minimale (</a:t>
            </a:r>
            <a:r>
              <a:rPr lang="fr-FR" altLang="fr-FR" sz="3600" b="1" dirty="0">
                <a:latin typeface="Arial" panose="020B0604020202020204" pitchFamily="34" charset="0"/>
              </a:rPr>
              <a:t>Pm</a:t>
            </a:r>
            <a:r>
              <a:rPr lang="fr-FR" altLang="fr-FR" sz="3600" dirty="0">
                <a:latin typeface="Arial" panose="020B0604020202020204" pitchFamily="34" charset="0"/>
              </a:rPr>
              <a:t>), influencées par l'activité cardiaque et la respiration. </a:t>
            </a:r>
          </a:p>
        </p:txBody>
      </p:sp>
    </p:spTree>
    <p:extLst>
      <p:ext uri="{BB962C8B-B14F-4D97-AF65-F5344CB8AC3E}">
        <p14:creationId xmlns:p14="http://schemas.microsoft.com/office/powerpoint/2010/main" val="38379465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9DD750-9CA5-4BBE-8858-77B2F0CA85BC}"/>
              </a:ext>
            </a:extLst>
          </p:cNvPr>
          <p:cNvSpPr/>
          <p:nvPr/>
        </p:nvSpPr>
        <p:spPr>
          <a:xfrm>
            <a:off x="273505" y="234866"/>
            <a:ext cx="13605841" cy="646331"/>
          </a:xfrm>
          <a:prstGeom prst="rect">
            <a:avLst/>
          </a:prstGeom>
        </p:spPr>
        <p:txBody>
          <a:bodyPr wrap="none">
            <a:spAutoFit/>
          </a:bodyPr>
          <a:lstStyle/>
          <a:p>
            <a:r>
              <a:rPr lang="fr-FR" sz="3600" b="1" dirty="0"/>
              <a:t>La figure au dessous, représente les résultats de cette mesure directe :</a:t>
            </a:r>
          </a:p>
        </p:txBody>
      </p:sp>
      <p:pic>
        <p:nvPicPr>
          <p:cNvPr id="3" name="Picture 2">
            <a:extLst>
              <a:ext uri="{FF2B5EF4-FFF2-40B4-BE49-F238E27FC236}">
                <a16:creationId xmlns:a16="http://schemas.microsoft.com/office/drawing/2014/main" id="{4E7265F6-97E5-4B12-B1EC-C23B7A599702}"/>
              </a:ext>
            </a:extLst>
          </p:cNvPr>
          <p:cNvPicPr>
            <a:picLocks noChangeAspect="1"/>
          </p:cNvPicPr>
          <p:nvPr/>
        </p:nvPicPr>
        <p:blipFill>
          <a:blip r:embed="rId2"/>
          <a:stretch>
            <a:fillRect/>
          </a:stretch>
        </p:blipFill>
        <p:spPr>
          <a:xfrm>
            <a:off x="3289359" y="1954480"/>
            <a:ext cx="10863963" cy="5781407"/>
          </a:xfrm>
          <a:prstGeom prst="rect">
            <a:avLst/>
          </a:prstGeom>
        </p:spPr>
      </p:pic>
    </p:spTree>
    <p:extLst>
      <p:ext uri="{BB962C8B-B14F-4D97-AF65-F5344CB8AC3E}">
        <p14:creationId xmlns:p14="http://schemas.microsoft.com/office/powerpoint/2010/main" val="16940546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AABA47-2F78-4FDA-933E-84B44A349D46}"/>
              </a:ext>
            </a:extLst>
          </p:cNvPr>
          <p:cNvPicPr>
            <a:picLocks noChangeAspect="1"/>
          </p:cNvPicPr>
          <p:nvPr/>
        </p:nvPicPr>
        <p:blipFill>
          <a:blip r:embed="rId2"/>
          <a:stretch>
            <a:fillRect/>
          </a:stretch>
        </p:blipFill>
        <p:spPr>
          <a:xfrm>
            <a:off x="3021262" y="1246496"/>
            <a:ext cx="12245477" cy="5045042"/>
          </a:xfrm>
          <a:prstGeom prst="rect">
            <a:avLst/>
          </a:prstGeom>
        </p:spPr>
      </p:pic>
      <p:sp>
        <p:nvSpPr>
          <p:cNvPr id="3" name="Rectangle 2">
            <a:extLst>
              <a:ext uri="{FF2B5EF4-FFF2-40B4-BE49-F238E27FC236}">
                <a16:creationId xmlns:a16="http://schemas.microsoft.com/office/drawing/2014/main" id="{2BC8DD19-AA3F-4F08-A30E-CB4C757D7895}"/>
              </a:ext>
            </a:extLst>
          </p:cNvPr>
          <p:cNvSpPr/>
          <p:nvPr/>
        </p:nvSpPr>
        <p:spPr>
          <a:xfrm>
            <a:off x="1" y="0"/>
            <a:ext cx="17135060" cy="1200329"/>
          </a:xfrm>
          <a:prstGeom prst="rect">
            <a:avLst/>
          </a:prstGeom>
        </p:spPr>
        <p:txBody>
          <a:bodyPr wrap="square">
            <a:spAutoFit/>
          </a:bodyPr>
          <a:lstStyle/>
          <a:p>
            <a:r>
              <a:rPr lang="fr-FR" sz="3600" dirty="0"/>
              <a:t>La figure représente un schéma d’interprétation de l’enregistrement de la pression artérielle dans l’artère aorte par cathétérisme chez l’Homme : </a:t>
            </a:r>
          </a:p>
        </p:txBody>
      </p:sp>
      <p:sp>
        <p:nvSpPr>
          <p:cNvPr id="4" name="Rectangle 3">
            <a:extLst>
              <a:ext uri="{FF2B5EF4-FFF2-40B4-BE49-F238E27FC236}">
                <a16:creationId xmlns:a16="http://schemas.microsoft.com/office/drawing/2014/main" id="{1B759D1F-EADA-4CA2-8374-F371B4C03BCE}"/>
              </a:ext>
            </a:extLst>
          </p:cNvPr>
          <p:cNvSpPr/>
          <p:nvPr/>
        </p:nvSpPr>
        <p:spPr>
          <a:xfrm>
            <a:off x="198786" y="6525974"/>
            <a:ext cx="18089214" cy="3416320"/>
          </a:xfrm>
          <a:prstGeom prst="rect">
            <a:avLst/>
          </a:prstGeom>
        </p:spPr>
        <p:txBody>
          <a:bodyPr wrap="square">
            <a:spAutoFit/>
          </a:bodyPr>
          <a:lstStyle/>
          <a:p>
            <a:r>
              <a:rPr lang="fr-FR" sz="3600" b="1" i="1" u="sng" dirty="0"/>
              <a:t>Exploitation des résultats </a:t>
            </a:r>
          </a:p>
          <a:p>
            <a:r>
              <a:rPr lang="fr-FR" sz="3600" dirty="0"/>
              <a:t>Au cours d’un battement cardiaque , la pression artérielle oscille entre deux valeurs : </a:t>
            </a:r>
          </a:p>
          <a:p>
            <a:r>
              <a:rPr lang="fr-FR" sz="3600" dirty="0"/>
              <a:t>La pression maximale ou </a:t>
            </a:r>
            <a:r>
              <a:rPr lang="fr-FR" sz="3600" b="1" i="1" dirty="0"/>
              <a:t>systolique</a:t>
            </a:r>
            <a:r>
              <a:rPr lang="fr-FR" sz="3600" dirty="0"/>
              <a:t> obtenue au cours de la contraction des ventricules (valeur normale : 12-13 cm Hg) . </a:t>
            </a:r>
          </a:p>
          <a:p>
            <a:r>
              <a:rPr lang="fr-FR" sz="3600" dirty="0"/>
              <a:t>La pression minimale </a:t>
            </a:r>
            <a:r>
              <a:rPr lang="fr-FR" sz="3600" b="1" i="1" dirty="0"/>
              <a:t>diastolique</a:t>
            </a:r>
            <a:r>
              <a:rPr lang="fr-FR" sz="3600" dirty="0"/>
              <a:t> obtenue au cours de la diastole (relâchement général du cœur) (valeur normale : 8 cm Hg).</a:t>
            </a:r>
          </a:p>
        </p:txBody>
      </p:sp>
    </p:spTree>
    <p:extLst>
      <p:ext uri="{BB962C8B-B14F-4D97-AF65-F5344CB8AC3E}">
        <p14:creationId xmlns:p14="http://schemas.microsoft.com/office/powerpoint/2010/main" val="24075116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593D35-760A-49EB-8081-CDEA18F7D75F}"/>
              </a:ext>
            </a:extLst>
          </p:cNvPr>
          <p:cNvSpPr>
            <a:spLocks noChangeArrowheads="1"/>
          </p:cNvSpPr>
          <p:nvPr/>
        </p:nvSpPr>
        <p:spPr bwMode="auto">
          <a:xfrm>
            <a:off x="1" y="0"/>
            <a:ext cx="17512748" cy="4662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pPr>
            <a:r>
              <a:rPr lang="fr-FR" altLang="fr-FR" sz="4200" b="1" dirty="0">
                <a:solidFill>
                  <a:srgbClr val="00B050"/>
                </a:solidFill>
                <a:latin typeface="Arial" panose="020B0604020202020204" pitchFamily="34" charset="0"/>
              </a:rPr>
              <a:t>2. La mesure indirecte</a:t>
            </a:r>
          </a:p>
          <a:p>
            <a:pPr defTabSz="1371600" eaLnBrk="0" fontAlgn="base" hangingPunct="0">
              <a:spcBef>
                <a:spcPct val="0"/>
              </a:spcBef>
              <a:spcAft>
                <a:spcPct val="0"/>
              </a:spcAft>
            </a:pPr>
            <a:r>
              <a:rPr lang="fr-FR" altLang="fr-FR" sz="3600" dirty="0">
                <a:latin typeface="Arial" panose="020B0604020202020204" pitchFamily="34" charset="0"/>
              </a:rPr>
              <a:t>Chez l'homme, on utilise un </a:t>
            </a:r>
            <a:r>
              <a:rPr lang="fr-FR" altLang="fr-FR" sz="3600" b="1" dirty="0">
                <a:latin typeface="Arial" panose="020B0604020202020204" pitchFamily="34" charset="0"/>
              </a:rPr>
              <a:t>sphygmomanomètre</a:t>
            </a:r>
            <a:r>
              <a:rPr lang="fr-FR" altLang="fr-FR" sz="3600" dirty="0">
                <a:latin typeface="Arial" panose="020B0604020202020204" pitchFamily="34" charset="0"/>
              </a:rPr>
              <a:t> (brassard gonflable relié à un manomètre) et un </a:t>
            </a:r>
            <a:r>
              <a:rPr lang="fr-FR" altLang="fr-FR" sz="3600" b="1" dirty="0">
                <a:latin typeface="Arial" panose="020B0604020202020204" pitchFamily="34" charset="0"/>
              </a:rPr>
              <a:t>stéthoscope</a:t>
            </a:r>
            <a:r>
              <a:rPr lang="fr-FR" altLang="fr-FR" sz="3600" dirty="0">
                <a:latin typeface="Arial" panose="020B0604020202020204" pitchFamily="34" charset="0"/>
              </a:rPr>
              <a:t>. </a:t>
            </a:r>
          </a:p>
          <a:p>
            <a:pPr defTabSz="1371600" eaLnBrk="0" fontAlgn="base" hangingPunct="0">
              <a:spcBef>
                <a:spcPct val="0"/>
              </a:spcBef>
              <a:spcAft>
                <a:spcPct val="0"/>
              </a:spcAft>
              <a:buFontTx/>
              <a:buChar char="•"/>
            </a:pPr>
            <a:r>
              <a:rPr lang="fr-FR" altLang="fr-FR" sz="3600" b="1" dirty="0">
                <a:latin typeface="Arial" panose="020B0604020202020204" pitchFamily="34" charset="0"/>
              </a:rPr>
              <a:t>Pression systolique (maximale)</a:t>
            </a:r>
            <a:r>
              <a:rPr lang="fr-FR" altLang="fr-FR" sz="3600" dirty="0">
                <a:latin typeface="Arial" panose="020B0604020202020204" pitchFamily="34" charset="0"/>
              </a:rPr>
              <a:t> : Obtenue lors de la contraction des ventricules (normale : </a:t>
            </a:r>
            <a:r>
              <a:rPr lang="fr-FR" altLang="fr-FR" sz="3600" b="1" dirty="0">
                <a:latin typeface="Arial" panose="020B0604020202020204" pitchFamily="34" charset="0"/>
              </a:rPr>
              <a:t>12-13 cmHg</a:t>
            </a:r>
            <a:r>
              <a:rPr lang="fr-FR" altLang="fr-FR" sz="3600" dirty="0">
                <a:latin typeface="Arial" panose="020B0604020202020204" pitchFamily="34" charset="0"/>
              </a:rPr>
              <a:t>). </a:t>
            </a:r>
          </a:p>
          <a:p>
            <a:pPr defTabSz="1371600" eaLnBrk="0" fontAlgn="base" hangingPunct="0">
              <a:spcBef>
                <a:spcPct val="0"/>
              </a:spcBef>
              <a:spcAft>
                <a:spcPct val="0"/>
              </a:spcAft>
              <a:buFontTx/>
              <a:buChar char="•"/>
            </a:pPr>
            <a:r>
              <a:rPr lang="fr-FR" altLang="fr-FR" sz="3600" b="1" dirty="0">
                <a:latin typeface="Arial" panose="020B0604020202020204" pitchFamily="34" charset="0"/>
              </a:rPr>
              <a:t>Pression diastolique (minimale)</a:t>
            </a:r>
            <a:r>
              <a:rPr lang="fr-FR" altLang="fr-FR" sz="3600" dirty="0">
                <a:latin typeface="Arial" panose="020B0604020202020204" pitchFamily="34" charset="0"/>
              </a:rPr>
              <a:t> : Obtenue lors du relâchement général du cœur (normale : </a:t>
            </a:r>
            <a:r>
              <a:rPr lang="fr-FR" altLang="fr-FR" sz="3600" b="1" dirty="0">
                <a:latin typeface="Arial" panose="020B0604020202020204" pitchFamily="34" charset="0"/>
              </a:rPr>
              <a:t>8 cmHg</a:t>
            </a:r>
            <a:r>
              <a:rPr lang="fr-FR" altLang="fr-FR" sz="3600" dirty="0">
                <a:latin typeface="Arial" panose="020B0604020202020204" pitchFamily="34" charset="0"/>
              </a:rPr>
              <a:t>).</a:t>
            </a:r>
          </a:p>
          <a:p>
            <a:pPr defTabSz="1371600" eaLnBrk="0" fontAlgn="base" hangingPunct="0">
              <a:spcBef>
                <a:spcPct val="0"/>
              </a:spcBef>
              <a:spcAft>
                <a:spcPct val="0"/>
              </a:spcAft>
            </a:pPr>
            <a:endParaRPr lang="fr-FR" altLang="fr-FR" sz="3600" dirty="0">
              <a:latin typeface="Arial" panose="020B0604020202020204" pitchFamily="34" charset="0"/>
            </a:endParaRPr>
          </a:p>
        </p:txBody>
      </p:sp>
      <p:pic>
        <p:nvPicPr>
          <p:cNvPr id="3" name="Picture 2">
            <a:extLst>
              <a:ext uri="{FF2B5EF4-FFF2-40B4-BE49-F238E27FC236}">
                <a16:creationId xmlns:a16="http://schemas.microsoft.com/office/drawing/2014/main" id="{901A93F7-7D36-48A0-AE9D-C87A68B87ADE}"/>
              </a:ext>
            </a:extLst>
          </p:cNvPr>
          <p:cNvPicPr>
            <a:picLocks noChangeAspect="1"/>
          </p:cNvPicPr>
          <p:nvPr/>
        </p:nvPicPr>
        <p:blipFill>
          <a:blip r:embed="rId2"/>
          <a:stretch>
            <a:fillRect/>
          </a:stretch>
        </p:blipFill>
        <p:spPr>
          <a:xfrm>
            <a:off x="5371877" y="3655115"/>
            <a:ext cx="6777470" cy="6482798"/>
          </a:xfrm>
          <a:prstGeom prst="rect">
            <a:avLst/>
          </a:prstGeom>
        </p:spPr>
      </p:pic>
    </p:spTree>
    <p:extLst>
      <p:ext uri="{BB962C8B-B14F-4D97-AF65-F5344CB8AC3E}">
        <p14:creationId xmlns:p14="http://schemas.microsoft.com/office/powerpoint/2010/main" val="22499835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0ECA9A-6B92-4162-978A-99A56EADC68B}"/>
              </a:ext>
            </a:extLst>
          </p:cNvPr>
          <p:cNvSpPr>
            <a:spLocks noChangeArrowheads="1"/>
          </p:cNvSpPr>
          <p:nvPr/>
        </p:nvSpPr>
        <p:spPr bwMode="auto">
          <a:xfrm>
            <a:off x="0" y="316061"/>
            <a:ext cx="17851272" cy="339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0" rIns="137160" bIns="68580" numCol="1" anchor="ctr" anchorCtr="0" compatLnSpc="1">
            <a:prstTxWarp prst="textNoShape">
              <a:avLst/>
            </a:prstTxWarp>
            <a:spAutoFit/>
          </a:bodyPr>
          <a:lstStyle/>
          <a:p>
            <a:pPr algn="ctr" defTabSz="1371600" eaLnBrk="0" fontAlgn="base" hangingPunct="0">
              <a:spcBef>
                <a:spcPct val="0"/>
              </a:spcBef>
              <a:spcAft>
                <a:spcPct val="0"/>
              </a:spcAft>
            </a:pPr>
            <a:r>
              <a:rPr lang="fr-FR" altLang="fr-FR" sz="3600" b="1" dirty="0">
                <a:solidFill>
                  <a:schemeClr val="accent1"/>
                </a:solidFill>
                <a:latin typeface="Google Sans"/>
              </a:rPr>
              <a:t>PAM : Pression Artérielle Moyenne</a:t>
            </a:r>
          </a:p>
          <a:p>
            <a:pPr defTabSz="1371600" eaLnBrk="0" fontAlgn="base" hangingPunct="0">
              <a:spcBef>
                <a:spcPct val="0"/>
              </a:spcBef>
              <a:spcAft>
                <a:spcPct val="0"/>
              </a:spcAft>
            </a:pPr>
            <a:r>
              <a:rPr lang="fr-FR" altLang="fr-FR" sz="3600" dirty="0">
                <a:latin typeface="Google Sans Text"/>
              </a:rPr>
              <a:t>La </a:t>
            </a:r>
            <a:r>
              <a:rPr lang="fr-FR" altLang="fr-FR" sz="3600" b="1" dirty="0">
                <a:latin typeface="Google Sans Text"/>
              </a:rPr>
              <a:t>PAM</a:t>
            </a:r>
            <a:r>
              <a:rPr lang="fr-FR" altLang="fr-FR" sz="3600" dirty="0">
                <a:latin typeface="Google Sans Text"/>
              </a:rPr>
              <a:t> représente la pression constante qui assurerait le même débit sanguin que la pression pulsatile (systolique et diastolique). C'est le paramètre le plus important pour évaluer l'irrigation (perfusion) des organes. </a:t>
            </a:r>
            <a:endParaRPr lang="fr-FR" altLang="fr-FR" sz="3600" dirty="0"/>
          </a:p>
          <a:p>
            <a:pPr defTabSz="1371600" eaLnBrk="0" fontAlgn="base" hangingPunct="0">
              <a:spcBef>
                <a:spcPct val="0"/>
              </a:spcBef>
              <a:spcAft>
                <a:spcPct val="0"/>
              </a:spcAft>
              <a:buFontTx/>
              <a:buChar char="•"/>
            </a:pPr>
            <a:r>
              <a:rPr lang="fr-FR" altLang="fr-FR" sz="3600" b="1" dirty="0">
                <a:latin typeface="Google Sans Text"/>
              </a:rPr>
              <a:t>Calcul</a:t>
            </a:r>
            <a:r>
              <a:rPr lang="fr-FR" altLang="fr-FR" sz="3600" dirty="0">
                <a:latin typeface="Google Sans Text"/>
              </a:rPr>
              <a:t> : Elle n'est pas une simple moyenne arithmétique car la diastole dure plus longtemps que la systole. On la calcule souvent ainsi :</a:t>
            </a:r>
          </a:p>
        </p:txBody>
      </p:sp>
      <p:sp>
        <p:nvSpPr>
          <p:cNvPr id="3" name="Rectangle 2">
            <a:extLst>
              <a:ext uri="{FF2B5EF4-FFF2-40B4-BE49-F238E27FC236}">
                <a16:creationId xmlns:a16="http://schemas.microsoft.com/office/drawing/2014/main" id="{C8D85BA4-ACB5-4821-ACED-10D0208A95EF}"/>
              </a:ext>
            </a:extLst>
          </p:cNvPr>
          <p:cNvSpPr/>
          <p:nvPr/>
        </p:nvSpPr>
        <p:spPr>
          <a:xfrm>
            <a:off x="198783" y="5976553"/>
            <a:ext cx="18089217" cy="3416320"/>
          </a:xfrm>
          <a:prstGeom prst="rect">
            <a:avLst/>
          </a:prstGeom>
        </p:spPr>
        <p:txBody>
          <a:bodyPr wrap="square">
            <a:spAutoFit/>
          </a:bodyPr>
          <a:lstStyle/>
          <a:p>
            <a:pPr lvl="0" eaLnBrk="0" fontAlgn="base" hangingPunct="0">
              <a:spcBef>
                <a:spcPct val="0"/>
              </a:spcBef>
              <a:spcAft>
                <a:spcPct val="0"/>
              </a:spcAft>
            </a:pPr>
            <a:r>
              <a:rPr lang="fr-FR" altLang="fr-FR" sz="3600" i="1" dirty="0">
                <a:latin typeface="Google Sans Text"/>
              </a:rPr>
              <a:t>(Où PAS est la pression systolique et PAD la pression diastolique)</a:t>
            </a:r>
            <a:r>
              <a:rPr lang="fr-FR" altLang="fr-FR" sz="3600" dirty="0">
                <a:latin typeface="Google Sans Text"/>
              </a:rPr>
              <a:t>.</a:t>
            </a:r>
          </a:p>
          <a:p>
            <a:pPr lvl="0" eaLnBrk="0" fontAlgn="base" hangingPunct="0">
              <a:spcBef>
                <a:spcPct val="0"/>
              </a:spcBef>
              <a:spcAft>
                <a:spcPct val="0"/>
              </a:spcAft>
            </a:pPr>
            <a:endParaRPr lang="fr-FR" altLang="fr-FR" sz="3600" dirty="0">
              <a:latin typeface="Google Sans Text"/>
            </a:endParaRPr>
          </a:p>
          <a:p>
            <a:pPr lvl="0" eaLnBrk="0" fontAlgn="base" hangingPunct="0">
              <a:spcBef>
                <a:spcPct val="0"/>
              </a:spcBef>
              <a:spcAft>
                <a:spcPct val="0"/>
              </a:spcAft>
              <a:buFontTx/>
              <a:buChar char="•"/>
            </a:pPr>
            <a:r>
              <a:rPr lang="fr-FR" altLang="fr-FR" sz="3600" b="1" dirty="0">
                <a:latin typeface="Google Sans Text"/>
              </a:rPr>
              <a:t>Valeur normale</a:t>
            </a:r>
            <a:r>
              <a:rPr lang="fr-FR" altLang="fr-FR" sz="3600" dirty="0">
                <a:latin typeface="Google Sans Text"/>
              </a:rPr>
              <a:t> : Elle se situe généralement autour de </a:t>
            </a:r>
            <a:r>
              <a:rPr lang="fr-FR" altLang="fr-FR" sz="3600" b="1" dirty="0">
                <a:latin typeface="Google Sans Text"/>
              </a:rPr>
              <a:t>10 cmHg</a:t>
            </a:r>
            <a:r>
              <a:rPr lang="fr-FR" altLang="fr-FR" sz="3600" dirty="0">
                <a:latin typeface="Google Sans Text"/>
              </a:rPr>
              <a:t> (ou 100 </a:t>
            </a:r>
            <a:r>
              <a:rPr lang="fr-FR" altLang="fr-FR" sz="3600" dirty="0" err="1">
                <a:latin typeface="Google Sans Text"/>
              </a:rPr>
              <a:t>mmHg</a:t>
            </a:r>
            <a:r>
              <a:rPr lang="fr-FR" altLang="fr-FR" sz="3600" dirty="0">
                <a:latin typeface="Google Sans Text"/>
              </a:rPr>
              <a:t>) chez un adulte sain. </a:t>
            </a:r>
          </a:p>
          <a:p>
            <a:pPr lvl="0" eaLnBrk="0" fontAlgn="base" hangingPunct="0">
              <a:spcBef>
                <a:spcPct val="0"/>
              </a:spcBef>
              <a:spcAft>
                <a:spcPct val="0"/>
              </a:spcAft>
              <a:buFontTx/>
              <a:buChar char="•"/>
            </a:pPr>
            <a:r>
              <a:rPr lang="fr-FR" altLang="fr-FR" sz="3600" b="1" dirty="0">
                <a:latin typeface="Google Sans Text"/>
              </a:rPr>
              <a:t>Importance</a:t>
            </a:r>
            <a:r>
              <a:rPr lang="fr-FR" altLang="fr-FR" sz="3600" dirty="0">
                <a:latin typeface="Google Sans Text"/>
              </a:rPr>
              <a:t> : Si la PAM descend trop bas, les organes (cerveau, reins) ne sont plus assez irrigués, ce qui peut mener à un état de choc. </a:t>
            </a:r>
          </a:p>
        </p:txBody>
      </p:sp>
      <p:pic>
        <p:nvPicPr>
          <p:cNvPr id="4" name="Picture 3">
            <a:extLst>
              <a:ext uri="{FF2B5EF4-FFF2-40B4-BE49-F238E27FC236}">
                <a16:creationId xmlns:a16="http://schemas.microsoft.com/office/drawing/2014/main" id="{27E3B641-09A2-4044-8444-62661E95238C}"/>
              </a:ext>
            </a:extLst>
          </p:cNvPr>
          <p:cNvPicPr>
            <a:picLocks noChangeAspect="1"/>
          </p:cNvPicPr>
          <p:nvPr/>
        </p:nvPicPr>
        <p:blipFill>
          <a:blip r:embed="rId2"/>
          <a:stretch>
            <a:fillRect/>
          </a:stretch>
        </p:blipFill>
        <p:spPr>
          <a:xfrm>
            <a:off x="6134944" y="4075046"/>
            <a:ext cx="6018113" cy="1493043"/>
          </a:xfrm>
          <a:prstGeom prst="rect">
            <a:avLst/>
          </a:prstGeom>
        </p:spPr>
      </p:pic>
    </p:spTree>
    <p:extLst>
      <p:ext uri="{BB962C8B-B14F-4D97-AF65-F5344CB8AC3E}">
        <p14:creationId xmlns:p14="http://schemas.microsoft.com/office/powerpoint/2010/main" val="18043120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8B106D-A853-407B-A63B-E2413586292A}"/>
              </a:ext>
            </a:extLst>
          </p:cNvPr>
          <p:cNvSpPr>
            <a:spLocks noChangeArrowheads="1"/>
          </p:cNvSpPr>
          <p:nvPr/>
        </p:nvSpPr>
        <p:spPr bwMode="auto">
          <a:xfrm>
            <a:off x="371902" y="224395"/>
            <a:ext cx="17544197" cy="4570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algn="ctr" defTabSz="1371600" eaLnBrk="0" fontAlgn="base" hangingPunct="0">
              <a:spcBef>
                <a:spcPct val="0"/>
              </a:spcBef>
              <a:spcAft>
                <a:spcPct val="0"/>
              </a:spcAft>
            </a:pPr>
            <a:r>
              <a:rPr lang="fr-FR" altLang="fr-FR" sz="3600" b="1" dirty="0" err="1">
                <a:solidFill>
                  <a:schemeClr val="accent1"/>
                </a:solidFill>
                <a:latin typeface="Arial" panose="020B0604020202020204" pitchFamily="34" charset="0"/>
              </a:rPr>
              <a:t>pam</a:t>
            </a:r>
            <a:r>
              <a:rPr lang="fr-FR" altLang="fr-FR" sz="3600" b="1" dirty="0">
                <a:solidFill>
                  <a:schemeClr val="accent1"/>
                </a:solidFill>
                <a:latin typeface="Arial" panose="020B0604020202020204" pitchFamily="34" charset="0"/>
              </a:rPr>
              <a:t> : Pression Artérielle Maximale (ou PM)</a:t>
            </a:r>
          </a:p>
          <a:p>
            <a:pPr algn="ctr" defTabSz="1371600" eaLnBrk="0" fontAlgn="base" hangingPunct="0">
              <a:spcBef>
                <a:spcPct val="0"/>
              </a:spcBef>
              <a:spcAft>
                <a:spcPct val="0"/>
              </a:spcAft>
            </a:pPr>
            <a:endParaRPr lang="fr-FR" altLang="fr-FR" sz="3600" b="1" dirty="0">
              <a:solidFill>
                <a:schemeClr val="accent1"/>
              </a:solidFill>
              <a:latin typeface="Arial" panose="020B0604020202020204" pitchFamily="34" charset="0"/>
            </a:endParaRPr>
          </a:p>
          <a:p>
            <a:pPr defTabSz="1371600" eaLnBrk="0" fontAlgn="base" hangingPunct="0">
              <a:spcBef>
                <a:spcPct val="0"/>
              </a:spcBef>
              <a:spcAft>
                <a:spcPct val="0"/>
              </a:spcAft>
            </a:pPr>
            <a:r>
              <a:rPr lang="fr-FR" altLang="fr-FR" sz="3600" dirty="0">
                <a:latin typeface="Arial" panose="020B0604020202020204" pitchFamily="34" charset="0"/>
              </a:rPr>
              <a:t>L'abréviation</a:t>
            </a:r>
            <a:r>
              <a:rPr lang="fr-FR" altLang="fr-FR" sz="2100" dirty="0">
                <a:latin typeface="Arial" panose="020B0604020202020204" pitchFamily="34" charset="0"/>
              </a:rPr>
              <a:t> </a:t>
            </a:r>
            <a:r>
              <a:rPr lang="fr-FR" altLang="fr-FR" sz="3600" b="1" dirty="0">
                <a:latin typeface="Arial" panose="020B0604020202020204" pitchFamily="34" charset="0"/>
              </a:rPr>
              <a:t>PM</a:t>
            </a:r>
            <a:r>
              <a:rPr lang="fr-FR" altLang="fr-FR" sz="3600" dirty="0">
                <a:latin typeface="Arial" panose="020B0604020202020204" pitchFamily="34" charset="0"/>
              </a:rPr>
              <a:t> ou </a:t>
            </a:r>
            <a:r>
              <a:rPr lang="fr-FR" altLang="fr-FR" sz="3600" b="1" dirty="0" err="1">
                <a:latin typeface="Arial" panose="020B0604020202020204" pitchFamily="34" charset="0"/>
              </a:rPr>
              <a:t>pam</a:t>
            </a:r>
            <a:r>
              <a:rPr lang="fr-FR" altLang="fr-FR" sz="3600" dirty="0">
                <a:latin typeface="Arial" panose="020B0604020202020204" pitchFamily="34" charset="0"/>
              </a:rPr>
              <a:t> est utilisée pour désigner la </a:t>
            </a:r>
            <a:r>
              <a:rPr lang="fr-FR" altLang="fr-FR" sz="3600" b="1" dirty="0">
                <a:latin typeface="Arial" panose="020B0604020202020204" pitchFamily="34" charset="0"/>
              </a:rPr>
              <a:t>Pression Artérielle Maximale</a:t>
            </a:r>
            <a:r>
              <a:rPr lang="fr-FR" altLang="fr-FR" sz="3600" dirty="0">
                <a:latin typeface="Arial" panose="020B0604020202020204" pitchFamily="34" charset="0"/>
              </a:rPr>
              <a:t>. </a:t>
            </a:r>
          </a:p>
          <a:p>
            <a:pPr defTabSz="1371600" eaLnBrk="0" fontAlgn="base" hangingPunct="0">
              <a:spcBef>
                <a:spcPct val="0"/>
              </a:spcBef>
              <a:spcAft>
                <a:spcPct val="0"/>
              </a:spcAft>
              <a:buFontTx/>
              <a:buChar char="•"/>
            </a:pPr>
            <a:r>
              <a:rPr lang="fr-FR" altLang="fr-FR" sz="3600" b="1" dirty="0">
                <a:latin typeface="Arial" panose="020B0604020202020204" pitchFamily="34" charset="0"/>
              </a:rPr>
              <a:t>Synonyme</a:t>
            </a:r>
            <a:r>
              <a:rPr lang="fr-FR" altLang="fr-FR" sz="3600" dirty="0">
                <a:latin typeface="Arial" panose="020B0604020202020204" pitchFamily="34" charset="0"/>
              </a:rPr>
              <a:t> : On l'appelle plus couramment la </a:t>
            </a:r>
            <a:r>
              <a:rPr lang="fr-FR" altLang="fr-FR" sz="3600" b="1" dirty="0">
                <a:latin typeface="Arial" panose="020B0604020202020204" pitchFamily="34" charset="0"/>
              </a:rPr>
              <a:t>pression systolique</a:t>
            </a:r>
            <a:r>
              <a:rPr lang="fr-FR" altLang="fr-FR" sz="3600" dirty="0">
                <a:latin typeface="Arial" panose="020B0604020202020204" pitchFamily="34" charset="0"/>
              </a:rPr>
              <a:t>. </a:t>
            </a:r>
          </a:p>
          <a:p>
            <a:pPr defTabSz="1371600" eaLnBrk="0" fontAlgn="base" hangingPunct="0">
              <a:spcBef>
                <a:spcPct val="0"/>
              </a:spcBef>
              <a:spcAft>
                <a:spcPct val="0"/>
              </a:spcAft>
              <a:buFontTx/>
              <a:buChar char="•"/>
            </a:pPr>
            <a:r>
              <a:rPr lang="fr-FR" altLang="fr-FR" sz="3600" b="1" dirty="0">
                <a:latin typeface="Arial" panose="020B0604020202020204" pitchFamily="34" charset="0"/>
              </a:rPr>
              <a:t>Origine</a:t>
            </a:r>
            <a:r>
              <a:rPr lang="fr-FR" altLang="fr-FR" sz="3600" dirty="0">
                <a:latin typeface="Arial" panose="020B0604020202020204" pitchFamily="34" charset="0"/>
              </a:rPr>
              <a:t> : Elle correspond à la force maximale exercée par le sang sur les parois artérielles lors de la contraction des ventricules (systole ventriculaire). </a:t>
            </a:r>
          </a:p>
          <a:p>
            <a:pPr defTabSz="1371600" eaLnBrk="0" fontAlgn="base" hangingPunct="0">
              <a:spcBef>
                <a:spcPct val="0"/>
              </a:spcBef>
              <a:spcAft>
                <a:spcPct val="0"/>
              </a:spcAft>
              <a:buFontTx/>
              <a:buChar char="•"/>
            </a:pPr>
            <a:r>
              <a:rPr lang="fr-FR" altLang="fr-FR" sz="3600" b="1" dirty="0">
                <a:latin typeface="Arial" panose="020B0604020202020204" pitchFamily="34" charset="0"/>
              </a:rPr>
              <a:t>Valeur</a:t>
            </a:r>
            <a:r>
              <a:rPr lang="fr-FR" altLang="fr-FR" sz="3600" dirty="0">
                <a:latin typeface="Arial" panose="020B0604020202020204" pitchFamily="34" charset="0"/>
              </a:rPr>
              <a:t> : Pour un sujet jeune et sain, elle est d'environ </a:t>
            </a:r>
            <a:r>
              <a:rPr lang="fr-FR" altLang="fr-FR" sz="3600" b="1" dirty="0">
                <a:latin typeface="Arial" panose="020B0604020202020204" pitchFamily="34" charset="0"/>
              </a:rPr>
              <a:t>12 à 13 cmHg</a:t>
            </a:r>
            <a:r>
              <a:rPr lang="fr-FR" altLang="fr-FR" sz="3600" dirty="0">
                <a:latin typeface="Arial" panose="020B0604020202020204" pitchFamily="34" charset="0"/>
              </a:rPr>
              <a:t>. </a:t>
            </a:r>
          </a:p>
          <a:p>
            <a:pPr defTabSz="1371600" eaLnBrk="0" fontAlgn="base" hangingPunct="0">
              <a:spcBef>
                <a:spcPct val="0"/>
              </a:spcBef>
              <a:spcAft>
                <a:spcPct val="0"/>
              </a:spcAft>
            </a:pPr>
            <a:endParaRPr lang="fr-FR" altLang="fr-FR" sz="3600" dirty="0">
              <a:latin typeface="Arial" panose="020B0604020202020204" pitchFamily="34" charset="0"/>
            </a:endParaRPr>
          </a:p>
        </p:txBody>
      </p:sp>
    </p:spTree>
    <p:extLst>
      <p:ext uri="{BB962C8B-B14F-4D97-AF65-F5344CB8AC3E}">
        <p14:creationId xmlns:p14="http://schemas.microsoft.com/office/powerpoint/2010/main" val="38351654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E92E73-ABD4-46C4-A379-72075B0F0254}"/>
              </a:ext>
            </a:extLst>
          </p:cNvPr>
          <p:cNvSpPr/>
          <p:nvPr/>
        </p:nvSpPr>
        <p:spPr>
          <a:xfrm>
            <a:off x="0" y="1073329"/>
            <a:ext cx="18168628" cy="646331"/>
          </a:xfrm>
          <a:prstGeom prst="rect">
            <a:avLst/>
          </a:prstGeom>
        </p:spPr>
        <p:txBody>
          <a:bodyPr wrap="none">
            <a:spAutoFit/>
          </a:bodyPr>
          <a:lstStyle/>
          <a:p>
            <a:r>
              <a:rPr lang="fr-FR" sz="3600" b="1" dirty="0">
                <a:solidFill>
                  <a:schemeClr val="accent1"/>
                </a:solidFill>
              </a:rPr>
              <a:t>Observations et données expérimentales relative à l’injection de l’adrénaline et noradrénaline</a:t>
            </a:r>
          </a:p>
        </p:txBody>
      </p:sp>
      <p:sp>
        <p:nvSpPr>
          <p:cNvPr id="3" name="Rectangle 1">
            <a:extLst>
              <a:ext uri="{FF2B5EF4-FFF2-40B4-BE49-F238E27FC236}">
                <a16:creationId xmlns:a16="http://schemas.microsoft.com/office/drawing/2014/main" id="{5E009FF8-4317-40DF-80A1-CD1F1D40AF68}"/>
              </a:ext>
            </a:extLst>
          </p:cNvPr>
          <p:cNvSpPr>
            <a:spLocks noChangeArrowheads="1"/>
          </p:cNvSpPr>
          <p:nvPr/>
        </p:nvSpPr>
        <p:spPr bwMode="auto">
          <a:xfrm>
            <a:off x="31944" y="1765827"/>
            <a:ext cx="17851272" cy="2839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0" rIns="137160" bIns="68580" numCol="1" anchor="ctr" anchorCtr="0" compatLnSpc="1">
            <a:prstTxWarp prst="textNoShape">
              <a:avLst/>
            </a:prstTxWarp>
            <a:spAutoFit/>
          </a:bodyPr>
          <a:lstStyle/>
          <a:p>
            <a:pPr defTabSz="1371600" eaLnBrk="0" fontAlgn="base" hangingPunct="0">
              <a:spcBef>
                <a:spcPct val="0"/>
              </a:spcBef>
              <a:spcAft>
                <a:spcPct val="0"/>
              </a:spcAft>
            </a:pPr>
            <a:r>
              <a:rPr lang="fr-FR" altLang="fr-FR" sz="3600" b="1" dirty="0">
                <a:latin typeface="Google Sans"/>
              </a:rPr>
              <a:t>Origine et Sécrétion</a:t>
            </a:r>
          </a:p>
          <a:p>
            <a:pPr defTabSz="1371600" eaLnBrk="0" fontAlgn="base" hangingPunct="0">
              <a:spcBef>
                <a:spcPct val="0"/>
              </a:spcBef>
              <a:spcAft>
                <a:spcPct val="0"/>
              </a:spcAft>
            </a:pPr>
            <a:r>
              <a:rPr lang="fr-FR" altLang="fr-FR" sz="3600" dirty="0">
                <a:latin typeface="Google Sans Text"/>
              </a:rPr>
              <a:t>Ces deux hormones sont sécrétées dans le sang par la </a:t>
            </a:r>
            <a:r>
              <a:rPr lang="fr-FR" altLang="fr-FR" sz="3600" b="1" dirty="0">
                <a:latin typeface="Google Sans Text"/>
              </a:rPr>
              <a:t>médullosurrénale</a:t>
            </a:r>
            <a:r>
              <a:rPr lang="fr-FR" altLang="fr-FR" sz="3600" dirty="0">
                <a:latin typeface="Google Sans Text"/>
              </a:rPr>
              <a:t>, qui est la partie centrale de la glande surrénale située au-dessus des reins. En temps normal, elles sont présentes à des concentrations très faibles, mais leur sécrétion augmente soudainement lors d'états émotionnels intenses tels que la peur, le stress ou la colère. </a:t>
            </a:r>
            <a:endParaRPr lang="fr-FR" altLang="fr-FR" sz="3600" dirty="0"/>
          </a:p>
        </p:txBody>
      </p:sp>
      <p:pic>
        <p:nvPicPr>
          <p:cNvPr id="4" name="Picture 3">
            <a:extLst>
              <a:ext uri="{FF2B5EF4-FFF2-40B4-BE49-F238E27FC236}">
                <a16:creationId xmlns:a16="http://schemas.microsoft.com/office/drawing/2014/main" id="{3F7470CE-ABB1-4197-B935-8750D2C9AAC2}"/>
              </a:ext>
            </a:extLst>
          </p:cNvPr>
          <p:cNvPicPr>
            <a:picLocks noChangeAspect="1"/>
          </p:cNvPicPr>
          <p:nvPr/>
        </p:nvPicPr>
        <p:blipFill>
          <a:blip r:embed="rId2"/>
          <a:stretch>
            <a:fillRect/>
          </a:stretch>
        </p:blipFill>
        <p:spPr>
          <a:xfrm>
            <a:off x="3615625" y="4605065"/>
            <a:ext cx="11056751" cy="5497317"/>
          </a:xfrm>
          <a:prstGeom prst="rect">
            <a:avLst/>
          </a:prstGeom>
        </p:spPr>
      </p:pic>
      <p:sp>
        <p:nvSpPr>
          <p:cNvPr id="5" name="TextBox 4">
            <a:extLst>
              <a:ext uri="{FF2B5EF4-FFF2-40B4-BE49-F238E27FC236}">
                <a16:creationId xmlns:a16="http://schemas.microsoft.com/office/drawing/2014/main" id="{98CE9844-949E-4E79-AACC-E7641F41FEE7}"/>
              </a:ext>
            </a:extLst>
          </p:cNvPr>
          <p:cNvSpPr txBox="1"/>
          <p:nvPr/>
        </p:nvSpPr>
        <p:spPr>
          <a:xfrm>
            <a:off x="1292087" y="0"/>
            <a:ext cx="14093688" cy="738664"/>
          </a:xfrm>
          <a:prstGeom prst="rect">
            <a:avLst/>
          </a:prstGeom>
          <a:noFill/>
        </p:spPr>
        <p:txBody>
          <a:bodyPr wrap="square" rtlCol="0">
            <a:spAutoFit/>
          </a:bodyPr>
          <a:lstStyle/>
          <a:p>
            <a:pPr algn="ctr"/>
            <a:r>
              <a:rPr lang="fr-FR" sz="4200" b="1" dirty="0">
                <a:solidFill>
                  <a:srgbClr val="FF0000"/>
                </a:solidFill>
              </a:rPr>
              <a:t>Adrénaline et la Noradrénaline</a:t>
            </a:r>
          </a:p>
        </p:txBody>
      </p:sp>
    </p:spTree>
    <p:extLst>
      <p:ext uri="{BB962C8B-B14F-4D97-AF65-F5344CB8AC3E}">
        <p14:creationId xmlns:p14="http://schemas.microsoft.com/office/powerpoint/2010/main" val="25756601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2FC2F0-844E-42AD-BDAC-352A966C9FD2}"/>
              </a:ext>
            </a:extLst>
          </p:cNvPr>
          <p:cNvPicPr>
            <a:picLocks noChangeAspect="1"/>
          </p:cNvPicPr>
          <p:nvPr/>
        </p:nvPicPr>
        <p:blipFill>
          <a:blip r:embed="rId2"/>
          <a:stretch>
            <a:fillRect/>
          </a:stretch>
        </p:blipFill>
        <p:spPr>
          <a:xfrm>
            <a:off x="0" y="1989338"/>
            <a:ext cx="8270553" cy="5662509"/>
          </a:xfrm>
          <a:prstGeom prst="rect">
            <a:avLst/>
          </a:prstGeom>
        </p:spPr>
      </p:pic>
      <p:sp>
        <p:nvSpPr>
          <p:cNvPr id="3" name="Rectangle 2">
            <a:extLst>
              <a:ext uri="{FF2B5EF4-FFF2-40B4-BE49-F238E27FC236}">
                <a16:creationId xmlns:a16="http://schemas.microsoft.com/office/drawing/2014/main" id="{B4A4ACCA-C956-4D03-B8A5-38FC11E5B459}"/>
              </a:ext>
            </a:extLst>
          </p:cNvPr>
          <p:cNvSpPr/>
          <p:nvPr/>
        </p:nvSpPr>
        <p:spPr>
          <a:xfrm>
            <a:off x="0" y="188844"/>
            <a:ext cx="17373600" cy="1754326"/>
          </a:xfrm>
          <a:prstGeom prst="rect">
            <a:avLst/>
          </a:prstGeom>
        </p:spPr>
        <p:txBody>
          <a:bodyPr wrap="square">
            <a:spAutoFit/>
          </a:bodyPr>
          <a:lstStyle/>
          <a:p>
            <a:r>
              <a:rPr lang="fr-FR" sz="3600" dirty="0"/>
              <a:t>Après avoir injecté de l'adrénaline ou de la noradrénaline à un chien en bonne santé, nous suivons les changements de pression artérielle. Les résultats obtenus sont représentés sur la figure:</a:t>
            </a:r>
          </a:p>
        </p:txBody>
      </p:sp>
      <p:sp>
        <p:nvSpPr>
          <p:cNvPr id="4" name="Rectangle 3">
            <a:extLst>
              <a:ext uri="{FF2B5EF4-FFF2-40B4-BE49-F238E27FC236}">
                <a16:creationId xmlns:a16="http://schemas.microsoft.com/office/drawing/2014/main" id="{E60BA1C6-C162-4993-9164-4BB26E01CA42}"/>
              </a:ext>
            </a:extLst>
          </p:cNvPr>
          <p:cNvSpPr/>
          <p:nvPr/>
        </p:nvSpPr>
        <p:spPr>
          <a:xfrm>
            <a:off x="8229600" y="1989338"/>
            <a:ext cx="9144000" cy="6740307"/>
          </a:xfrm>
          <a:prstGeom prst="rect">
            <a:avLst/>
          </a:prstGeom>
        </p:spPr>
        <p:txBody>
          <a:bodyPr>
            <a:spAutoFit/>
          </a:bodyPr>
          <a:lstStyle/>
          <a:p>
            <a:r>
              <a:rPr lang="fr-FR" sz="3600" b="1" dirty="0">
                <a:solidFill>
                  <a:schemeClr val="accent1"/>
                </a:solidFill>
              </a:rPr>
              <a:t>Analyse des données</a:t>
            </a:r>
          </a:p>
          <a:p>
            <a:r>
              <a:rPr lang="fr-FR" sz="3600" dirty="0"/>
              <a:t>Les données expérimentales montrent que l'injection d'adrénaline provoque une hypertension immédiate. Cependant, cette modification est transitoire : l'organisme corrige rapidement ces perturbations après quelques minutes pour revenir à des valeurs normales. Ce mécanisme permet une réponse immédiate de l'organisme face à un stimulus externe avant que d'autres systèmes (comme le système rénine-angiotensine) ne prennent le relais pour une régulation à moyen ou long terme. </a:t>
            </a:r>
          </a:p>
        </p:txBody>
      </p:sp>
    </p:spTree>
    <p:extLst>
      <p:ext uri="{BB962C8B-B14F-4D97-AF65-F5344CB8AC3E}">
        <p14:creationId xmlns:p14="http://schemas.microsoft.com/office/powerpoint/2010/main" val="3388411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6141FE-16CE-41B8-8AF2-44FE6BB6CE50}"/>
              </a:ext>
            </a:extLst>
          </p:cNvPr>
          <p:cNvSpPr>
            <a:spLocks noChangeArrowheads="1"/>
          </p:cNvSpPr>
          <p:nvPr/>
        </p:nvSpPr>
        <p:spPr bwMode="auto">
          <a:xfrm>
            <a:off x="1" y="166242"/>
            <a:ext cx="17769386" cy="4570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pPr>
            <a:r>
              <a:rPr lang="fr-FR" altLang="fr-FR" sz="3600" b="1" i="1" dirty="0">
                <a:solidFill>
                  <a:schemeClr val="accent1"/>
                </a:solidFill>
                <a:latin typeface="Arial" panose="020B0604020202020204" pitchFamily="34" charset="0"/>
              </a:rPr>
              <a:t>Actions Physiologiques</a:t>
            </a:r>
          </a:p>
          <a:p>
            <a:pPr defTabSz="1371600" eaLnBrk="0" fontAlgn="base" hangingPunct="0">
              <a:spcBef>
                <a:spcPct val="0"/>
              </a:spcBef>
              <a:spcAft>
                <a:spcPct val="0"/>
              </a:spcAft>
            </a:pPr>
            <a:r>
              <a:rPr lang="fr-FR" altLang="fr-FR" sz="3600" dirty="0">
                <a:latin typeface="Arial" panose="020B0604020202020204" pitchFamily="34" charset="0"/>
              </a:rPr>
              <a:t>L'adrénaline et la noradrénaline sont qualifiées d'hormones </a:t>
            </a:r>
            <a:r>
              <a:rPr lang="fr-FR" altLang="fr-FR" sz="3600" b="1" dirty="0">
                <a:latin typeface="Arial" panose="020B0604020202020204" pitchFamily="34" charset="0"/>
              </a:rPr>
              <a:t>hypertensives</a:t>
            </a:r>
            <a:r>
              <a:rPr lang="fr-FR" altLang="fr-FR" sz="3600" dirty="0">
                <a:latin typeface="Arial" panose="020B0604020202020204" pitchFamily="34" charset="0"/>
              </a:rPr>
              <a:t> car leur décharge dans l'organisme provoque les effets suivants : </a:t>
            </a:r>
          </a:p>
          <a:p>
            <a:pPr defTabSz="1371600" eaLnBrk="0" fontAlgn="base" hangingPunct="0">
              <a:spcBef>
                <a:spcPct val="0"/>
              </a:spcBef>
              <a:spcAft>
                <a:spcPct val="0"/>
              </a:spcAft>
              <a:buFontTx/>
              <a:buChar char="•"/>
            </a:pPr>
            <a:r>
              <a:rPr lang="fr-FR" altLang="fr-FR" sz="3600" b="1" dirty="0">
                <a:latin typeface="Arial" panose="020B0604020202020204" pitchFamily="34" charset="0"/>
              </a:rPr>
              <a:t>Accélération du rythme cardiaque :</a:t>
            </a:r>
            <a:r>
              <a:rPr lang="fr-FR" altLang="fr-FR" sz="3600" dirty="0">
                <a:latin typeface="Arial" panose="020B0604020202020204" pitchFamily="34" charset="0"/>
              </a:rPr>
              <a:t> Cela augmente directement le débit cardiaque. </a:t>
            </a:r>
          </a:p>
          <a:p>
            <a:pPr defTabSz="1371600" eaLnBrk="0" fontAlgn="base" hangingPunct="0">
              <a:spcBef>
                <a:spcPct val="0"/>
              </a:spcBef>
              <a:spcAft>
                <a:spcPct val="0"/>
              </a:spcAft>
              <a:buFontTx/>
              <a:buChar char="•"/>
            </a:pPr>
            <a:r>
              <a:rPr lang="fr-FR" altLang="fr-FR" sz="3600" b="1" dirty="0">
                <a:latin typeface="Arial" panose="020B0604020202020204" pitchFamily="34" charset="0"/>
              </a:rPr>
              <a:t>Vasoconstriction des artérioles :</a:t>
            </a:r>
            <a:r>
              <a:rPr lang="fr-FR" altLang="fr-FR" sz="3600" dirty="0">
                <a:latin typeface="Arial" panose="020B0604020202020204" pitchFamily="34" charset="0"/>
              </a:rPr>
              <a:t> Cela augmente la résistance à l'écoulement du sang dans les vaisseaux. </a:t>
            </a:r>
          </a:p>
          <a:p>
            <a:pPr defTabSz="1371600" eaLnBrk="0" fontAlgn="base" hangingPunct="0">
              <a:spcBef>
                <a:spcPct val="0"/>
              </a:spcBef>
              <a:spcAft>
                <a:spcPct val="0"/>
              </a:spcAft>
            </a:pPr>
            <a:r>
              <a:rPr lang="fr-FR" altLang="fr-FR" sz="3600" dirty="0">
                <a:latin typeface="Arial" panose="020B0604020202020204" pitchFamily="34" charset="0"/>
              </a:rPr>
              <a:t>L'action combinée de l'augmentation du débit cardiaque et de la résistance vasculaire entraîne une </a:t>
            </a:r>
            <a:r>
              <a:rPr lang="fr-FR" altLang="fr-FR" sz="3600" b="1" dirty="0">
                <a:latin typeface="Arial" panose="020B0604020202020204" pitchFamily="34" charset="0"/>
              </a:rPr>
              <a:t>hausse rapide de la pression artérielle</a:t>
            </a:r>
            <a:r>
              <a:rPr lang="fr-FR" altLang="fr-FR" sz="3600" dirty="0">
                <a:latin typeface="Arial" panose="020B0604020202020204" pitchFamily="34" charset="0"/>
              </a:rPr>
              <a:t>.</a:t>
            </a:r>
          </a:p>
        </p:txBody>
      </p:sp>
    </p:spTree>
    <p:extLst>
      <p:ext uri="{BB962C8B-B14F-4D97-AF65-F5344CB8AC3E}">
        <p14:creationId xmlns:p14="http://schemas.microsoft.com/office/powerpoint/2010/main" val="8991915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74CB3-F05B-1700-AF60-37FC65A3AAD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F20CED1-9C7B-3164-7817-D396FD117F66}"/>
              </a:ext>
            </a:extLst>
          </p:cNvPr>
          <p:cNvSpPr/>
          <p:nvPr/>
        </p:nvSpPr>
        <p:spPr>
          <a:xfrm rot="-4967294">
            <a:off x="3523082" y="6387744"/>
            <a:ext cx="5404519" cy="10214726"/>
          </a:xfrm>
          <a:custGeom>
            <a:avLst/>
            <a:gdLst/>
            <a:ahLst/>
            <a:cxnLst/>
            <a:rect l="l" t="t" r="r" b="b"/>
            <a:pathLst>
              <a:path w="5404519" h="10214726">
                <a:moveTo>
                  <a:pt x="0" y="0"/>
                </a:moveTo>
                <a:lnTo>
                  <a:pt x="5404519" y="0"/>
                </a:lnTo>
                <a:lnTo>
                  <a:pt x="5404519" y="10214726"/>
                </a:lnTo>
                <a:lnTo>
                  <a:pt x="0" y="10214726"/>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grpSp>
        <p:nvGrpSpPr>
          <p:cNvPr id="3" name="Group 3">
            <a:extLst>
              <a:ext uri="{FF2B5EF4-FFF2-40B4-BE49-F238E27FC236}">
                <a16:creationId xmlns:a16="http://schemas.microsoft.com/office/drawing/2014/main" id="{27506EE8-9382-E95D-5C5F-D46531930C4C}"/>
              </a:ext>
            </a:extLst>
          </p:cNvPr>
          <p:cNvGrpSpPr/>
          <p:nvPr/>
        </p:nvGrpSpPr>
        <p:grpSpPr>
          <a:xfrm>
            <a:off x="11732670" y="4894350"/>
            <a:ext cx="7847157" cy="7847157"/>
            <a:chOff x="0" y="0"/>
            <a:chExt cx="812800" cy="812800"/>
          </a:xfrm>
        </p:grpSpPr>
        <p:sp>
          <p:nvSpPr>
            <p:cNvPr id="4" name="Freeform 4">
              <a:extLst>
                <a:ext uri="{FF2B5EF4-FFF2-40B4-BE49-F238E27FC236}">
                  <a16:creationId xmlns:a16="http://schemas.microsoft.com/office/drawing/2014/main" id="{6728BACF-197A-F59E-FA5C-5DB7CE2811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a:ln cap="sq">
              <a:noFill/>
              <a:prstDash val="solid"/>
              <a:miter/>
            </a:ln>
          </p:spPr>
        </p:sp>
        <p:sp>
          <p:nvSpPr>
            <p:cNvPr id="5" name="TextBox 5">
              <a:extLst>
                <a:ext uri="{FF2B5EF4-FFF2-40B4-BE49-F238E27FC236}">
                  <a16:creationId xmlns:a16="http://schemas.microsoft.com/office/drawing/2014/main" id="{CB42FEF2-1A1D-386E-8C8F-8BCFB326CC9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8582404F-7122-3036-53AE-0C5BD1CA634E}"/>
              </a:ext>
            </a:extLst>
          </p:cNvPr>
          <p:cNvGrpSpPr/>
          <p:nvPr/>
        </p:nvGrpSpPr>
        <p:grpSpPr>
          <a:xfrm>
            <a:off x="11732670" y="-1711891"/>
            <a:ext cx="8704892" cy="8704892"/>
            <a:chOff x="0" y="0"/>
            <a:chExt cx="812800" cy="812800"/>
          </a:xfrm>
          <a:blipFill dpi="0" rotWithShape="1">
            <a:blip r:embed="rId4">
              <a:extLst>
                <a:ext uri="{28A0092B-C50C-407E-A947-70E740481C1C}">
                  <a14:useLocalDpi xmlns:a14="http://schemas.microsoft.com/office/drawing/2010/main" val="0"/>
                </a:ext>
              </a:extLst>
            </a:blip>
            <a:srcRect/>
            <a:stretch>
              <a:fillRect/>
            </a:stretch>
          </a:blipFill>
        </p:grpSpPr>
        <p:sp>
          <p:nvSpPr>
            <p:cNvPr id="7" name="Freeform 7">
              <a:extLst>
                <a:ext uri="{FF2B5EF4-FFF2-40B4-BE49-F238E27FC236}">
                  <a16:creationId xmlns:a16="http://schemas.microsoft.com/office/drawing/2014/main" id="{B533FEFB-8ACE-ABD8-723B-DBD054FE94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8" name="Group 8">
            <a:extLst>
              <a:ext uri="{FF2B5EF4-FFF2-40B4-BE49-F238E27FC236}">
                <a16:creationId xmlns:a16="http://schemas.microsoft.com/office/drawing/2014/main" id="{00100DFA-D32C-540F-33F3-B59817B2B8FF}"/>
              </a:ext>
            </a:extLst>
          </p:cNvPr>
          <p:cNvGrpSpPr/>
          <p:nvPr/>
        </p:nvGrpSpPr>
        <p:grpSpPr>
          <a:xfrm>
            <a:off x="8876301" y="2534781"/>
            <a:ext cx="5217437" cy="5217437"/>
            <a:chOff x="0" y="0"/>
            <a:chExt cx="812800" cy="812800"/>
          </a:xfrm>
        </p:grpSpPr>
        <p:sp>
          <p:nvSpPr>
            <p:cNvPr id="9" name="Freeform 9">
              <a:extLst>
                <a:ext uri="{FF2B5EF4-FFF2-40B4-BE49-F238E27FC236}">
                  <a16:creationId xmlns:a16="http://schemas.microsoft.com/office/drawing/2014/main" id="{B9D65160-4898-D089-EC42-C74796FBC07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 name="TextBox 10">
              <a:extLst>
                <a:ext uri="{FF2B5EF4-FFF2-40B4-BE49-F238E27FC236}">
                  <a16:creationId xmlns:a16="http://schemas.microsoft.com/office/drawing/2014/main" id="{E075FF38-3878-D94B-627B-556475DD106F}"/>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1" name="Group 11">
            <a:extLst>
              <a:ext uri="{FF2B5EF4-FFF2-40B4-BE49-F238E27FC236}">
                <a16:creationId xmlns:a16="http://schemas.microsoft.com/office/drawing/2014/main" id="{448FCF71-0BAC-2754-38FF-6BF5297177E1}"/>
              </a:ext>
            </a:extLst>
          </p:cNvPr>
          <p:cNvGrpSpPr/>
          <p:nvPr/>
        </p:nvGrpSpPr>
        <p:grpSpPr>
          <a:xfrm>
            <a:off x="9181743" y="2840223"/>
            <a:ext cx="4606554" cy="4606554"/>
            <a:chOff x="0" y="0"/>
            <a:chExt cx="812800" cy="812800"/>
          </a:xfrm>
          <a:blipFill dpi="0" rotWithShape="1">
            <a:blip r:embed="rId5">
              <a:extLst>
                <a:ext uri="{28A0092B-C50C-407E-A947-70E740481C1C}">
                  <a14:useLocalDpi xmlns:a14="http://schemas.microsoft.com/office/drawing/2010/main" val="0"/>
                </a:ext>
              </a:extLst>
            </a:blip>
            <a:srcRect/>
            <a:stretch>
              <a:fillRect/>
            </a:stretch>
          </a:blipFill>
        </p:grpSpPr>
        <p:sp>
          <p:nvSpPr>
            <p:cNvPr id="12" name="Freeform 12">
              <a:extLst>
                <a:ext uri="{FF2B5EF4-FFF2-40B4-BE49-F238E27FC236}">
                  <a16:creationId xmlns:a16="http://schemas.microsoft.com/office/drawing/2014/main" id="{5F3C1BB7-EED2-56A4-F9F6-0A8CF208CE4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3" name="Group 13">
            <a:extLst>
              <a:ext uri="{FF2B5EF4-FFF2-40B4-BE49-F238E27FC236}">
                <a16:creationId xmlns:a16="http://schemas.microsoft.com/office/drawing/2014/main" id="{1D354712-C344-5CEC-3487-BC382F56DF1C}"/>
              </a:ext>
            </a:extLst>
          </p:cNvPr>
          <p:cNvGrpSpPr/>
          <p:nvPr/>
        </p:nvGrpSpPr>
        <p:grpSpPr>
          <a:xfrm>
            <a:off x="14533685" y="5734117"/>
            <a:ext cx="2988562" cy="2988562"/>
            <a:chOff x="0" y="0"/>
            <a:chExt cx="812800" cy="812800"/>
          </a:xfrm>
        </p:grpSpPr>
        <p:sp>
          <p:nvSpPr>
            <p:cNvPr id="14" name="Freeform 14">
              <a:extLst>
                <a:ext uri="{FF2B5EF4-FFF2-40B4-BE49-F238E27FC236}">
                  <a16:creationId xmlns:a16="http://schemas.microsoft.com/office/drawing/2014/main" id="{DEC929C3-397C-0DE8-E763-458DCB84B7C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15" name="TextBox 15">
              <a:extLst>
                <a:ext uri="{FF2B5EF4-FFF2-40B4-BE49-F238E27FC236}">
                  <a16:creationId xmlns:a16="http://schemas.microsoft.com/office/drawing/2014/main" id="{E786DC92-F627-C6D9-D21A-8102C4C99888}"/>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6" name="Group 16">
            <a:extLst>
              <a:ext uri="{FF2B5EF4-FFF2-40B4-BE49-F238E27FC236}">
                <a16:creationId xmlns:a16="http://schemas.microsoft.com/office/drawing/2014/main" id="{AD46CE22-66E1-3640-1D59-EBA336ADBB69}"/>
              </a:ext>
            </a:extLst>
          </p:cNvPr>
          <p:cNvGrpSpPr/>
          <p:nvPr/>
        </p:nvGrpSpPr>
        <p:grpSpPr>
          <a:xfrm>
            <a:off x="14743438" y="5943869"/>
            <a:ext cx="2569056" cy="2569056"/>
            <a:chOff x="0" y="0"/>
            <a:chExt cx="812800" cy="812800"/>
          </a:xfrm>
          <a:blipFill dpi="0" rotWithShape="1">
            <a:blip r:embed="rId6">
              <a:extLst>
                <a:ext uri="{28A0092B-C50C-407E-A947-70E740481C1C}">
                  <a14:useLocalDpi xmlns:a14="http://schemas.microsoft.com/office/drawing/2010/main" val="0"/>
                </a:ext>
              </a:extLst>
            </a:blip>
            <a:srcRect/>
            <a:stretch>
              <a:fillRect/>
            </a:stretch>
          </a:blipFill>
        </p:grpSpPr>
        <p:sp>
          <p:nvSpPr>
            <p:cNvPr id="17" name="Freeform 17">
              <a:extLst>
                <a:ext uri="{FF2B5EF4-FFF2-40B4-BE49-F238E27FC236}">
                  <a16:creationId xmlns:a16="http://schemas.microsoft.com/office/drawing/2014/main" id="{D33E4CEA-5ED3-8C5C-5BB0-E0A17A1A461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8" name="Group 18">
            <a:extLst>
              <a:ext uri="{FF2B5EF4-FFF2-40B4-BE49-F238E27FC236}">
                <a16:creationId xmlns:a16="http://schemas.microsoft.com/office/drawing/2014/main" id="{31A74F3F-2441-315F-A64E-179986A1348F}"/>
              </a:ext>
            </a:extLst>
          </p:cNvPr>
          <p:cNvGrpSpPr/>
          <p:nvPr/>
        </p:nvGrpSpPr>
        <p:grpSpPr>
          <a:xfrm>
            <a:off x="574633" y="6403573"/>
            <a:ext cx="300229" cy="300229"/>
            <a:chOff x="0" y="0"/>
            <a:chExt cx="812800" cy="812800"/>
          </a:xfrm>
        </p:grpSpPr>
        <p:sp>
          <p:nvSpPr>
            <p:cNvPr id="19" name="Freeform 19">
              <a:extLst>
                <a:ext uri="{FF2B5EF4-FFF2-40B4-BE49-F238E27FC236}">
                  <a16:creationId xmlns:a16="http://schemas.microsoft.com/office/drawing/2014/main" id="{08D64CAB-62AA-4C91-8376-23132D166DA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0" name="TextBox 20">
              <a:extLst>
                <a:ext uri="{FF2B5EF4-FFF2-40B4-BE49-F238E27FC236}">
                  <a16:creationId xmlns:a16="http://schemas.microsoft.com/office/drawing/2014/main" id="{478FC34C-9533-5D6C-6CD6-6DEE404376E7}"/>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a:extLst>
              <a:ext uri="{FF2B5EF4-FFF2-40B4-BE49-F238E27FC236}">
                <a16:creationId xmlns:a16="http://schemas.microsoft.com/office/drawing/2014/main" id="{97FA4B33-5033-1523-F65E-4CBD8904E9BF}"/>
              </a:ext>
            </a:extLst>
          </p:cNvPr>
          <p:cNvSpPr/>
          <p:nvPr/>
        </p:nvSpPr>
        <p:spPr>
          <a:xfrm rot="-823344">
            <a:off x="7974483" y="2593214"/>
            <a:ext cx="920651" cy="920651"/>
          </a:xfrm>
          <a:custGeom>
            <a:avLst/>
            <a:gdLst/>
            <a:ahLst/>
            <a:cxnLst/>
            <a:rect l="l" t="t" r="r" b="b"/>
            <a:pathLst>
              <a:path w="920651" h="920651">
                <a:moveTo>
                  <a:pt x="0" y="0"/>
                </a:moveTo>
                <a:lnTo>
                  <a:pt x="920651" y="0"/>
                </a:lnTo>
                <a:lnTo>
                  <a:pt x="920651" y="920650"/>
                </a:lnTo>
                <a:lnTo>
                  <a:pt x="0" y="9206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2" name="Freeform 22">
            <a:extLst>
              <a:ext uri="{FF2B5EF4-FFF2-40B4-BE49-F238E27FC236}">
                <a16:creationId xmlns:a16="http://schemas.microsoft.com/office/drawing/2014/main" id="{BD4D568D-D879-F9F1-B6B3-6DC9C26794C5}"/>
              </a:ext>
            </a:extLst>
          </p:cNvPr>
          <p:cNvSpPr/>
          <p:nvPr/>
        </p:nvSpPr>
        <p:spPr>
          <a:xfrm rot="-823344">
            <a:off x="7780582" y="2913150"/>
            <a:ext cx="920651" cy="920651"/>
          </a:xfrm>
          <a:custGeom>
            <a:avLst/>
            <a:gdLst/>
            <a:ahLst/>
            <a:cxnLst/>
            <a:rect l="l" t="t" r="r" b="b"/>
            <a:pathLst>
              <a:path w="920651" h="920651">
                <a:moveTo>
                  <a:pt x="0" y="0"/>
                </a:moveTo>
                <a:lnTo>
                  <a:pt x="920651" y="0"/>
                </a:lnTo>
                <a:lnTo>
                  <a:pt x="920651" y="920651"/>
                </a:lnTo>
                <a:lnTo>
                  <a:pt x="0" y="9206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23" name="Group 23">
            <a:extLst>
              <a:ext uri="{FF2B5EF4-FFF2-40B4-BE49-F238E27FC236}">
                <a16:creationId xmlns:a16="http://schemas.microsoft.com/office/drawing/2014/main" id="{859FAA6F-1EA5-5F00-ACEE-1CF5F476B248}"/>
              </a:ext>
            </a:extLst>
          </p:cNvPr>
          <p:cNvGrpSpPr/>
          <p:nvPr/>
        </p:nvGrpSpPr>
        <p:grpSpPr>
          <a:xfrm>
            <a:off x="8423583" y="8038569"/>
            <a:ext cx="474357" cy="474357"/>
            <a:chOff x="0" y="0"/>
            <a:chExt cx="812800" cy="812800"/>
          </a:xfrm>
        </p:grpSpPr>
        <p:sp>
          <p:nvSpPr>
            <p:cNvPr id="24" name="Freeform 24">
              <a:extLst>
                <a:ext uri="{FF2B5EF4-FFF2-40B4-BE49-F238E27FC236}">
                  <a16:creationId xmlns:a16="http://schemas.microsoft.com/office/drawing/2014/main" id="{5DBA2678-C8B3-C4B6-23FC-B3BC381A86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5" name="TextBox 25">
              <a:extLst>
                <a:ext uri="{FF2B5EF4-FFF2-40B4-BE49-F238E27FC236}">
                  <a16:creationId xmlns:a16="http://schemas.microsoft.com/office/drawing/2014/main" id="{EA715990-D156-DCA9-8D75-6074A9CB5DC5}"/>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a:extLst>
              <a:ext uri="{FF2B5EF4-FFF2-40B4-BE49-F238E27FC236}">
                <a16:creationId xmlns:a16="http://schemas.microsoft.com/office/drawing/2014/main" id="{D12FB991-171D-2AB5-472C-EC21B5FD07C2}"/>
              </a:ext>
            </a:extLst>
          </p:cNvPr>
          <p:cNvSpPr/>
          <p:nvPr/>
        </p:nvSpPr>
        <p:spPr>
          <a:xfrm>
            <a:off x="852735" y="719851"/>
            <a:ext cx="358463" cy="235643"/>
          </a:xfrm>
          <a:custGeom>
            <a:avLst/>
            <a:gdLst/>
            <a:ahLst/>
            <a:cxnLst/>
            <a:rect l="l" t="t" r="r" b="b"/>
            <a:pathLst>
              <a:path w="358463" h="235643">
                <a:moveTo>
                  <a:pt x="0" y="0"/>
                </a:moveTo>
                <a:lnTo>
                  <a:pt x="358463" y="0"/>
                </a:lnTo>
                <a:lnTo>
                  <a:pt x="358463" y="235643"/>
                </a:lnTo>
                <a:lnTo>
                  <a:pt x="0" y="2356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28" name="Group 28">
            <a:extLst>
              <a:ext uri="{FF2B5EF4-FFF2-40B4-BE49-F238E27FC236}">
                <a16:creationId xmlns:a16="http://schemas.microsoft.com/office/drawing/2014/main" id="{72FCD2DB-F6A9-978D-9C45-6E07043F0224}"/>
              </a:ext>
            </a:extLst>
          </p:cNvPr>
          <p:cNvGrpSpPr/>
          <p:nvPr/>
        </p:nvGrpSpPr>
        <p:grpSpPr>
          <a:xfrm>
            <a:off x="2036025" y="872188"/>
            <a:ext cx="39377" cy="39377"/>
            <a:chOff x="0" y="0"/>
            <a:chExt cx="812800" cy="812800"/>
          </a:xfrm>
        </p:grpSpPr>
        <p:sp>
          <p:nvSpPr>
            <p:cNvPr id="29" name="Freeform 29">
              <a:extLst>
                <a:ext uri="{FF2B5EF4-FFF2-40B4-BE49-F238E27FC236}">
                  <a16:creationId xmlns:a16="http://schemas.microsoft.com/office/drawing/2014/main" id="{2748E8AD-77EF-9545-C518-F6EC5CA79CD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p:spPr>
        </p:sp>
        <p:sp>
          <p:nvSpPr>
            <p:cNvPr id="30" name="TextBox 30">
              <a:extLst>
                <a:ext uri="{FF2B5EF4-FFF2-40B4-BE49-F238E27FC236}">
                  <a16:creationId xmlns:a16="http://schemas.microsoft.com/office/drawing/2014/main" id="{38F4224E-EFF5-A941-753A-606EEB469D3A}"/>
                </a:ext>
              </a:extLst>
            </p:cNvPr>
            <p:cNvSpPr txBox="1"/>
            <p:nvPr/>
          </p:nvSpPr>
          <p:spPr>
            <a:xfrm>
              <a:off x="76200" y="38100"/>
              <a:ext cx="660400" cy="698500"/>
            </a:xfrm>
            <a:prstGeom prst="rect">
              <a:avLst/>
            </a:prstGeom>
          </p:spPr>
          <p:txBody>
            <a:bodyPr lIns="74078" tIns="74078" rIns="74078" bIns="74078" rtlCol="0" anchor="ctr"/>
            <a:lstStyle/>
            <a:p>
              <a:pPr algn="ctr">
                <a:lnSpc>
                  <a:spcPts val="2659"/>
                </a:lnSpc>
              </a:pPr>
              <a:endParaRPr/>
            </a:p>
          </p:txBody>
        </p:sp>
      </p:grpSp>
      <p:sp>
        <p:nvSpPr>
          <p:cNvPr id="31" name="Freeform 31">
            <a:extLst>
              <a:ext uri="{FF2B5EF4-FFF2-40B4-BE49-F238E27FC236}">
                <a16:creationId xmlns:a16="http://schemas.microsoft.com/office/drawing/2014/main" id="{C0E88FE9-2859-7405-94AD-4EA71983118A}"/>
              </a:ext>
            </a:extLst>
          </p:cNvPr>
          <p:cNvSpPr/>
          <p:nvPr/>
        </p:nvSpPr>
        <p:spPr>
          <a:xfrm>
            <a:off x="16997119" y="693219"/>
            <a:ext cx="433631" cy="288907"/>
          </a:xfrm>
          <a:custGeom>
            <a:avLst/>
            <a:gdLst/>
            <a:ahLst/>
            <a:cxnLst/>
            <a:rect l="l" t="t" r="r" b="b"/>
            <a:pathLst>
              <a:path w="433631" h="288907">
                <a:moveTo>
                  <a:pt x="0" y="0"/>
                </a:moveTo>
                <a:lnTo>
                  <a:pt x="433631" y="0"/>
                </a:lnTo>
                <a:lnTo>
                  <a:pt x="433631" y="288906"/>
                </a:lnTo>
                <a:lnTo>
                  <a:pt x="0" y="2889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4" name="TextBox 32">
            <a:extLst>
              <a:ext uri="{FF2B5EF4-FFF2-40B4-BE49-F238E27FC236}">
                <a16:creationId xmlns:a16="http://schemas.microsoft.com/office/drawing/2014/main" id="{EBC8342A-B80F-0D68-8367-5BD7267C52DE}"/>
              </a:ext>
            </a:extLst>
          </p:cNvPr>
          <p:cNvSpPr txBox="1"/>
          <p:nvPr/>
        </p:nvSpPr>
        <p:spPr>
          <a:xfrm>
            <a:off x="819150" y="3663355"/>
            <a:ext cx="8362594" cy="718145"/>
          </a:xfrm>
          <a:prstGeom prst="rect">
            <a:avLst/>
          </a:prstGeom>
        </p:spPr>
        <p:txBody>
          <a:bodyPr wrap="square" lIns="0" tIns="0" rIns="0" bIns="0" rtlCol="0" anchor="t">
            <a:spAutoFit/>
          </a:bodyPr>
          <a:lstStyle/>
          <a:p>
            <a:pPr algn="ctr">
              <a:lnSpc>
                <a:spcPts val="5567"/>
              </a:lnSpc>
            </a:pPr>
            <a:r>
              <a:rPr lang="fr-FR" sz="4800" b="1" spc="-67" noProof="0" dirty="0">
                <a:solidFill>
                  <a:srgbClr val="FFC000"/>
                </a:solidFill>
                <a:effectLst>
                  <a:outerShdw blurRad="38100" dist="38100" dir="2700000" algn="tl">
                    <a:srgbClr val="000000">
                      <a:alpha val="43137"/>
                    </a:srgbClr>
                  </a:outerShdw>
                </a:effectLst>
                <a:latin typeface="Times New Roman" panose="02020603050405020304" pitchFamily="18" charset="0"/>
                <a:ea typeface="Poppins Semi-Bold"/>
                <a:cs typeface="Times New Roman" panose="02020603050405020304" pitchFamily="18" charset="0"/>
                <a:sym typeface="Poppins Semi-Bold"/>
              </a:rPr>
              <a:t>IV : </a:t>
            </a:r>
            <a:r>
              <a:rPr lang="fr-FR" sz="4800" b="1" spc="-67" dirty="0">
                <a:solidFill>
                  <a:srgbClr val="002060"/>
                </a:solidFill>
                <a:effectLst>
                  <a:outerShdw blurRad="38100" dist="38100" dir="2700000" algn="tl">
                    <a:srgbClr val="000000">
                      <a:alpha val="43137"/>
                    </a:srgbClr>
                  </a:outerShdw>
                </a:effectLst>
                <a:latin typeface="Times New Roman" panose="02020603050405020304" pitchFamily="18" charset="0"/>
                <a:ea typeface="Poppins Semi-Bold"/>
                <a:cs typeface="Times New Roman" panose="02020603050405020304" pitchFamily="18" charset="0"/>
                <a:sym typeface="Poppins Semi-Bold"/>
              </a:rPr>
              <a:t>Communication hormonale</a:t>
            </a:r>
            <a:endParaRPr lang="fr-FR" sz="4800" b="1" spc="-67" noProof="0" dirty="0">
              <a:solidFill>
                <a:srgbClr val="002060"/>
              </a:solidFill>
              <a:latin typeface="Times New Roman" panose="02020603050405020304" pitchFamily="18" charset="0"/>
              <a:ea typeface="Poppins Semi-Bold"/>
              <a:cs typeface="Times New Roman" panose="02020603050405020304" pitchFamily="18" charset="0"/>
              <a:sym typeface="Poppins Semi-Bold"/>
            </a:endParaRPr>
          </a:p>
        </p:txBody>
      </p:sp>
    </p:spTree>
    <p:extLst>
      <p:ext uri="{BB962C8B-B14F-4D97-AF65-F5344CB8AC3E}">
        <p14:creationId xmlns:p14="http://schemas.microsoft.com/office/powerpoint/2010/main" val="9182282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gradFill rotWithShape="1">
          <a:gsLst>
            <a:gs pos="0">
              <a:srgbClr val="292861">
                <a:alpha val="100000"/>
              </a:srgbClr>
            </a:gs>
            <a:gs pos="100000">
              <a:srgbClr val="08ADC3">
                <a:alpha val="100000"/>
              </a:srgbClr>
            </a:gs>
          </a:gsLst>
          <a:lin ang="5400000"/>
        </a:gradFill>
        <a:effectLst/>
      </p:bgPr>
    </p:bg>
    <p:spTree>
      <p:nvGrpSpPr>
        <p:cNvPr id="1" name="">
          <a:extLst>
            <a:ext uri="{FF2B5EF4-FFF2-40B4-BE49-F238E27FC236}">
              <a16:creationId xmlns:a16="http://schemas.microsoft.com/office/drawing/2014/main" id="{F793F726-31A6-4431-7E3A-ACA86EF9089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F8FFDCC-7D14-7BAE-69DA-03E083936DB1}"/>
              </a:ext>
            </a:extLst>
          </p:cNvPr>
          <p:cNvSpPr/>
          <p:nvPr/>
        </p:nvSpPr>
        <p:spPr>
          <a:xfrm rot="-720000" flipH="1">
            <a:off x="-2695384" y="4246480"/>
            <a:ext cx="23678768" cy="17909759"/>
          </a:xfrm>
          <a:custGeom>
            <a:avLst/>
            <a:gdLst/>
            <a:ahLst/>
            <a:cxnLst/>
            <a:rect l="l" t="t" r="r" b="b"/>
            <a:pathLst>
              <a:path w="23678768" h="17909759">
                <a:moveTo>
                  <a:pt x="23678768" y="0"/>
                </a:moveTo>
                <a:lnTo>
                  <a:pt x="0" y="0"/>
                </a:lnTo>
                <a:lnTo>
                  <a:pt x="0" y="17909760"/>
                </a:lnTo>
                <a:lnTo>
                  <a:pt x="23678768" y="17909760"/>
                </a:lnTo>
                <a:lnTo>
                  <a:pt x="2367876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9" name="AutoShape 19">
            <a:extLst>
              <a:ext uri="{FF2B5EF4-FFF2-40B4-BE49-F238E27FC236}">
                <a16:creationId xmlns:a16="http://schemas.microsoft.com/office/drawing/2014/main" id="{201EA423-C833-A2FB-80FA-4E6943B7F978}"/>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8" name="TextBox 24">
            <a:extLst>
              <a:ext uri="{FF2B5EF4-FFF2-40B4-BE49-F238E27FC236}">
                <a16:creationId xmlns:a16="http://schemas.microsoft.com/office/drawing/2014/main" id="{005616FD-D3E2-FF98-B91E-8058E949E143}"/>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I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bg1">
                    <a:lumMod val="85000"/>
                  </a:schemeClr>
                </a:solidFill>
                <a:latin typeface="+mj-lt"/>
                <a:ea typeface="Poppins Semi-Bold"/>
                <a:cs typeface="Poppins Semi-Bold"/>
                <a:sym typeface="Poppins Semi-Bold"/>
              </a:rPr>
              <a:t>Introduction</a:t>
            </a:r>
            <a:endParaRPr lang="fr-FR" sz="4800" spc="-67" noProof="0" dirty="0">
              <a:solidFill>
                <a:schemeClr val="bg1">
                  <a:lumMod val="85000"/>
                </a:schemeClr>
              </a:solidFill>
              <a:latin typeface="+mj-lt"/>
              <a:ea typeface="Poppins Semi-Bold"/>
              <a:cs typeface="Poppins Semi-Bold"/>
              <a:sym typeface="Poppins Semi-Bold"/>
            </a:endParaRPr>
          </a:p>
        </p:txBody>
      </p:sp>
      <p:sp>
        <p:nvSpPr>
          <p:cNvPr id="3" name="Espace réservé du contenu 2">
            <a:extLst>
              <a:ext uri="{FF2B5EF4-FFF2-40B4-BE49-F238E27FC236}">
                <a16:creationId xmlns:a16="http://schemas.microsoft.com/office/drawing/2014/main" id="{00445B76-1557-3C99-9733-391AFAB0D8FB}"/>
              </a:ext>
            </a:extLst>
          </p:cNvPr>
          <p:cNvSpPr txBox="1">
            <a:spLocks/>
          </p:cNvSpPr>
          <p:nvPr/>
        </p:nvSpPr>
        <p:spPr>
          <a:xfrm>
            <a:off x="808180" y="3162300"/>
            <a:ext cx="16433800" cy="458787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3600"/>
              <a:t>Les </a:t>
            </a:r>
            <a:r>
              <a:rPr lang="fr-FR" sz="3600" b="1"/>
              <a:t>corrélations hormonales</a:t>
            </a:r>
            <a:r>
              <a:rPr lang="fr-FR" sz="3600"/>
              <a:t> sont des relations fonctionnelles entre les organes du corps assurées par des hormones transportées par le sang.</a:t>
            </a:r>
          </a:p>
          <a:p>
            <a:r>
              <a:rPr lang="fr-FR" sz="3600"/>
              <a:t>Une hormone est produite par une glande endocrine puis libérée dans le sang afin d’agir sur un organe cible.</a:t>
            </a:r>
          </a:p>
          <a:p>
            <a:r>
              <a:rPr lang="fr-FR" sz="3600"/>
              <a:t>Les hormones assurent ainsi la coordination et la régulation de nombreuses fonctions de l’organisme, telles que la croissance, la reproduction, le métabolisme et le maintien de l’équilibre interne (homéostasie).</a:t>
            </a:r>
            <a:endParaRPr lang="fr-FR" sz="3600" dirty="0"/>
          </a:p>
        </p:txBody>
      </p:sp>
    </p:spTree>
    <p:extLst>
      <p:ext uri="{BB962C8B-B14F-4D97-AF65-F5344CB8AC3E}">
        <p14:creationId xmlns:p14="http://schemas.microsoft.com/office/powerpoint/2010/main" val="17402052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9074B">
                <a:alpha val="100000"/>
              </a:srgbClr>
            </a:gs>
            <a:gs pos="100000">
              <a:srgbClr val="045964">
                <a:alpha val="100000"/>
              </a:srgbClr>
            </a:gs>
          </a:gsLst>
          <a:lin ang="5400000"/>
        </a:gradFill>
        <a:effectLst/>
      </p:bgPr>
    </p:bg>
    <p:spTree>
      <p:nvGrpSpPr>
        <p:cNvPr id="1" name="">
          <a:extLst>
            <a:ext uri="{FF2B5EF4-FFF2-40B4-BE49-F238E27FC236}">
              <a16:creationId xmlns:a16="http://schemas.microsoft.com/office/drawing/2014/main" id="{CAB99BF5-CD3B-0494-2E3F-D9FB740DCBD7}"/>
            </a:ext>
          </a:extLst>
        </p:cNvPr>
        <p:cNvGrpSpPr/>
        <p:nvPr/>
      </p:nvGrpSpPr>
      <p:grpSpPr>
        <a:xfrm>
          <a:off x="0" y="0"/>
          <a:ext cx="0" cy="0"/>
          <a:chOff x="0" y="0"/>
          <a:chExt cx="0" cy="0"/>
        </a:xfrm>
      </p:grpSpPr>
      <p:sp>
        <p:nvSpPr>
          <p:cNvPr id="26" name="AutoShape 26">
            <a:extLst>
              <a:ext uri="{FF2B5EF4-FFF2-40B4-BE49-F238E27FC236}">
                <a16:creationId xmlns:a16="http://schemas.microsoft.com/office/drawing/2014/main" id="{27682CA0-90EF-F0CF-2D13-E47A37DD6E29}"/>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 name="Espace réservé du contenu 2">
            <a:extLst>
              <a:ext uri="{FF2B5EF4-FFF2-40B4-BE49-F238E27FC236}">
                <a16:creationId xmlns:a16="http://schemas.microsoft.com/office/drawing/2014/main" id="{E9DD8BF8-DF9C-964E-EC53-257AC94556DB}"/>
              </a:ext>
            </a:extLst>
          </p:cNvPr>
          <p:cNvSpPr txBox="1">
            <a:spLocks/>
          </p:cNvSpPr>
          <p:nvPr/>
        </p:nvSpPr>
        <p:spPr>
          <a:xfrm>
            <a:off x="1143000" y="2967830"/>
            <a:ext cx="16002000" cy="568086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b="1" dirty="0">
                <a:solidFill>
                  <a:schemeClr val="bg1"/>
                </a:solidFill>
                <a:effectLst>
                  <a:outerShdw blurRad="38100" dist="38100" dir="2700000" algn="tl">
                    <a:srgbClr val="000000">
                      <a:alpha val="43137"/>
                    </a:srgbClr>
                  </a:outerShdw>
                </a:effectLst>
              </a:rPr>
              <a:t>« Après un repas riche en sucre, pourquoi la quantité de sucre dans le sang n’augmente-t-elle pas de façon dangereuse ? »</a:t>
            </a:r>
          </a:p>
          <a:p>
            <a:pPr marL="0" indent="0">
              <a:buFont typeface="Arial" pitchFamily="34" charset="0"/>
              <a:buNone/>
            </a:pPr>
            <a:endParaRPr lang="fr-FR" dirty="0"/>
          </a:p>
          <a:p>
            <a:pPr>
              <a:buFont typeface="Wingdings" panose="05000000000000000000" pitchFamily="2" charset="2"/>
              <a:buChar char="§"/>
            </a:pPr>
            <a:r>
              <a:rPr lang="fr-FR" b="1" dirty="0">
                <a:solidFill>
                  <a:srgbClr val="FFFF00"/>
                </a:solidFill>
                <a:effectLst>
                  <a:outerShdw blurRad="38100" dist="38100" dir="2700000" algn="tl">
                    <a:srgbClr val="000000">
                      <a:alpha val="43137"/>
                    </a:srgbClr>
                  </a:outerShdw>
                </a:effectLst>
              </a:rPr>
              <a:t>Comment les hormones assurent-elles la communication entre les organes et le maintien de l’équilibre de l’organisme ?</a:t>
            </a:r>
          </a:p>
          <a:p>
            <a:pPr>
              <a:buFont typeface="Wingdings" panose="05000000000000000000" pitchFamily="2" charset="2"/>
              <a:buChar char="§"/>
            </a:pPr>
            <a:r>
              <a:rPr lang="fr-FR" b="1" dirty="0">
                <a:solidFill>
                  <a:srgbClr val="FFFF00"/>
                </a:solidFill>
                <a:effectLst>
                  <a:outerShdw blurRad="38100" dist="38100" dir="2700000" algn="tl">
                    <a:srgbClr val="000000">
                      <a:alpha val="43137"/>
                    </a:srgbClr>
                  </a:outerShdw>
                </a:effectLst>
              </a:rPr>
              <a:t>Quel est le rôle des hormones dans la régulation de la glycémie ?</a:t>
            </a:r>
          </a:p>
          <a:p>
            <a:pPr>
              <a:buFont typeface="Wingdings" panose="05000000000000000000" pitchFamily="2" charset="2"/>
              <a:buChar char="§"/>
            </a:pPr>
            <a:r>
              <a:rPr lang="fr-FR" b="1" dirty="0">
                <a:solidFill>
                  <a:srgbClr val="FFFF00"/>
                </a:solidFill>
                <a:effectLst>
                  <a:outerShdw blurRad="38100" dist="38100" dir="2700000" algn="tl">
                    <a:srgbClr val="000000">
                      <a:alpha val="43137"/>
                    </a:srgbClr>
                  </a:outerShdw>
                </a:effectLst>
              </a:rPr>
              <a:t>Comment l’organisme maintient-il une glycémie stable malgré les variations alimentaires ?</a:t>
            </a:r>
          </a:p>
          <a:p>
            <a:pPr marL="0" indent="0">
              <a:buFont typeface="Arial" pitchFamily="34" charset="0"/>
              <a:buNone/>
            </a:pPr>
            <a:endParaRPr lang="fr-FR" dirty="0"/>
          </a:p>
        </p:txBody>
      </p:sp>
      <p:sp>
        <p:nvSpPr>
          <p:cNvPr id="3" name="TextBox 24">
            <a:extLst>
              <a:ext uri="{FF2B5EF4-FFF2-40B4-BE49-F238E27FC236}">
                <a16:creationId xmlns:a16="http://schemas.microsoft.com/office/drawing/2014/main" id="{525C9BD1-7EB0-7F10-83AC-9F3E901A0376}"/>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II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bg1">
                    <a:lumMod val="85000"/>
                  </a:schemeClr>
                </a:solidFill>
                <a:latin typeface="+mj-lt"/>
                <a:ea typeface="Poppins Semi-Bold"/>
                <a:cs typeface="Poppins Semi-Bold"/>
                <a:sym typeface="Poppins Semi-Bold"/>
              </a:rPr>
              <a:t>Problématique</a:t>
            </a:r>
            <a:endParaRPr lang="fr-FR" sz="4800" spc="-67" noProof="0" dirty="0">
              <a:solidFill>
                <a:schemeClr val="bg1">
                  <a:lumMod val="85000"/>
                </a:schemeClr>
              </a:solidFill>
              <a:latin typeface="+mj-lt"/>
              <a:ea typeface="Poppins Semi-Bold"/>
              <a:cs typeface="Poppins Semi-Bold"/>
              <a:sym typeface="Poppins Semi-Bold"/>
            </a:endParaRPr>
          </a:p>
        </p:txBody>
      </p:sp>
    </p:spTree>
    <p:extLst>
      <p:ext uri="{BB962C8B-B14F-4D97-AF65-F5344CB8AC3E}">
        <p14:creationId xmlns:p14="http://schemas.microsoft.com/office/powerpoint/2010/main" val="146414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a:extLst>
            <a:ext uri="{FF2B5EF4-FFF2-40B4-BE49-F238E27FC236}">
              <a16:creationId xmlns:a16="http://schemas.microsoft.com/office/drawing/2014/main" id="{0EACC358-86CF-4B89-F0ED-1860D6417AF7}"/>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0338E32C-F77C-2077-E1DA-437558B4C265}"/>
              </a:ext>
            </a:extLst>
          </p:cNvPr>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sp>
        <p:nvSpPr>
          <p:cNvPr id="2" name="TextBox 24">
            <a:extLst>
              <a:ext uri="{FF2B5EF4-FFF2-40B4-BE49-F238E27FC236}">
                <a16:creationId xmlns:a16="http://schemas.microsoft.com/office/drawing/2014/main" id="{81A250B1-310A-9CAA-DAE1-3B101B422138}"/>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III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rgbClr val="002060"/>
                </a:solidFill>
                <a:latin typeface="+mj-lt"/>
                <a:ea typeface="Poppins Semi-Bold"/>
                <a:cs typeface="Poppins Semi-Bold"/>
                <a:sym typeface="Poppins Semi-Bold"/>
              </a:rPr>
              <a:t>Notion de la Glycémie</a:t>
            </a:r>
            <a:endParaRPr lang="fr-FR" sz="4800" spc="-67" noProof="0" dirty="0">
              <a:solidFill>
                <a:srgbClr val="002060"/>
              </a:solidFill>
              <a:latin typeface="+mj-lt"/>
              <a:ea typeface="Poppins Semi-Bold"/>
              <a:cs typeface="Poppins Semi-Bold"/>
              <a:sym typeface="Poppins Semi-Bold"/>
            </a:endParaRPr>
          </a:p>
        </p:txBody>
      </p:sp>
      <p:sp>
        <p:nvSpPr>
          <p:cNvPr id="3" name="Espace réservé du contenu 2">
            <a:extLst>
              <a:ext uri="{FF2B5EF4-FFF2-40B4-BE49-F238E27FC236}">
                <a16:creationId xmlns:a16="http://schemas.microsoft.com/office/drawing/2014/main" id="{A4F29E5A-596B-7854-CD8F-FFA7F5680A27}"/>
              </a:ext>
            </a:extLst>
          </p:cNvPr>
          <p:cNvSpPr txBox="1">
            <a:spLocks/>
          </p:cNvSpPr>
          <p:nvPr/>
        </p:nvSpPr>
        <p:spPr>
          <a:xfrm>
            <a:off x="1752600" y="3598467"/>
            <a:ext cx="14173200" cy="30900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dirty="0"/>
              <a:t>La </a:t>
            </a:r>
            <a:r>
              <a:rPr lang="fr-FR" b="1" dirty="0"/>
              <a:t>glycémie</a:t>
            </a:r>
            <a:r>
              <a:rPr lang="fr-FR" dirty="0"/>
              <a:t> correspond à la concentration du glucose dans le sang.</a:t>
            </a:r>
          </a:p>
          <a:p>
            <a:r>
              <a:rPr lang="fr-FR" dirty="0"/>
              <a:t>La valeur normale de la glycémie est d’environ : 1 g/L à jeun.</a:t>
            </a:r>
          </a:p>
          <a:p>
            <a:r>
              <a:rPr lang="fr-FR" dirty="0"/>
              <a:t>Le glucose C6​ H12 ​O6​ ​est un sucre simple indispensable au fonctionnement de l’organisme. Il fournit l’énergie nécessaire aux cellules pour réaliser leurs activités physiologiques</a:t>
            </a:r>
          </a:p>
          <a:p>
            <a:pPr marL="0" indent="0">
              <a:buFont typeface="Arial" pitchFamily="34" charset="0"/>
              <a:buNone/>
            </a:pPr>
            <a:endParaRPr lang="fr-FR" dirty="0"/>
          </a:p>
        </p:txBody>
      </p:sp>
    </p:spTree>
    <p:extLst>
      <p:ext uri="{BB962C8B-B14F-4D97-AF65-F5344CB8AC3E}">
        <p14:creationId xmlns:p14="http://schemas.microsoft.com/office/powerpoint/2010/main" val="37469549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a:extLst>
            <a:ext uri="{FF2B5EF4-FFF2-40B4-BE49-F238E27FC236}">
              <a16:creationId xmlns:a16="http://schemas.microsoft.com/office/drawing/2014/main" id="{2104A4D1-0CD6-A26F-53B0-C80839B9141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8500DDE-51F4-46D9-60B1-0D450B9F0D2E}"/>
              </a:ext>
            </a:extLst>
          </p:cNvPr>
          <p:cNvSpPr/>
          <p:nvPr/>
        </p:nvSpPr>
        <p:spPr>
          <a:xfrm rot="4589958" flipH="1">
            <a:off x="-2609086" y="496809"/>
            <a:ext cx="12286923" cy="9293381"/>
          </a:xfrm>
          <a:custGeom>
            <a:avLst/>
            <a:gdLst/>
            <a:ahLst/>
            <a:cxnLst/>
            <a:rect l="l" t="t" r="r" b="b"/>
            <a:pathLst>
              <a:path w="12286923" h="9293381">
                <a:moveTo>
                  <a:pt x="12286923" y="0"/>
                </a:moveTo>
                <a:lnTo>
                  <a:pt x="0" y="0"/>
                </a:lnTo>
                <a:lnTo>
                  <a:pt x="0" y="9293382"/>
                </a:lnTo>
                <a:lnTo>
                  <a:pt x="12286923" y="9293382"/>
                </a:lnTo>
                <a:lnTo>
                  <a:pt x="12286923"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AutoShape 21">
            <a:extLst>
              <a:ext uri="{FF2B5EF4-FFF2-40B4-BE49-F238E27FC236}">
                <a16:creationId xmlns:a16="http://schemas.microsoft.com/office/drawing/2014/main" id="{FCDA582E-144C-1A84-0DBA-8109CC0DEDA6}"/>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3" name="TextBox 24">
            <a:extLst>
              <a:ext uri="{FF2B5EF4-FFF2-40B4-BE49-F238E27FC236}">
                <a16:creationId xmlns:a16="http://schemas.microsoft.com/office/drawing/2014/main" id="{4023986A-5364-6118-EF38-41BC9F0A3083}"/>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1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rgbClr val="002060"/>
                </a:solidFill>
                <a:latin typeface="+mj-lt"/>
                <a:ea typeface="Poppins Semi-Bold"/>
                <a:cs typeface="Poppins Semi-Bold"/>
                <a:sym typeface="Poppins Semi-Bold"/>
              </a:rPr>
              <a:t>Mise en évidence de la présence du glucose dans le sang</a:t>
            </a:r>
            <a:endParaRPr lang="fr-FR" sz="4800" spc="-67" noProof="0" dirty="0">
              <a:solidFill>
                <a:srgbClr val="002060"/>
              </a:solidFill>
              <a:latin typeface="+mj-lt"/>
              <a:ea typeface="Poppins Semi-Bold"/>
              <a:cs typeface="Poppins Semi-Bold"/>
              <a:sym typeface="Poppins Semi-Bold"/>
            </a:endParaRPr>
          </a:p>
        </p:txBody>
      </p:sp>
      <p:sp>
        <p:nvSpPr>
          <p:cNvPr id="4" name="Espace réservé du contenu 2">
            <a:extLst>
              <a:ext uri="{FF2B5EF4-FFF2-40B4-BE49-F238E27FC236}">
                <a16:creationId xmlns:a16="http://schemas.microsoft.com/office/drawing/2014/main" id="{B9896ADE-8E3B-5F19-4281-B0A428F7CFD5}"/>
              </a:ext>
            </a:extLst>
          </p:cNvPr>
          <p:cNvSpPr txBox="1">
            <a:spLocks/>
          </p:cNvSpPr>
          <p:nvPr/>
        </p:nvSpPr>
        <p:spPr>
          <a:xfrm>
            <a:off x="8510236" y="3825982"/>
            <a:ext cx="8613208" cy="3962397"/>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v"/>
            </a:pPr>
            <a:r>
              <a:rPr lang="fr-FR" dirty="0"/>
              <a:t>Om mesure le taux du glucose au niveau du sang par </a:t>
            </a:r>
            <a:r>
              <a:rPr lang="fr-FR" b="1" dirty="0"/>
              <a:t>un glucomètre </a:t>
            </a:r>
            <a:r>
              <a:rPr lang="fr-FR" dirty="0"/>
              <a:t>chez les personnes diabétiques à jeun</a:t>
            </a:r>
          </a:p>
          <a:p>
            <a:pPr>
              <a:buFont typeface="Wingdings" panose="05000000000000000000" pitchFamily="2" charset="2"/>
              <a:buChar char="v"/>
            </a:pPr>
            <a:r>
              <a:rPr lang="fr-FR" dirty="0"/>
              <a:t>le glucomètre a besoin d'une goutte de sang obtenue par une piqûre du bout du doigt à l'aide du stylo </a:t>
            </a:r>
            <a:r>
              <a:rPr lang="fr-FR" dirty="0" err="1"/>
              <a:t>autopiqueur</a:t>
            </a:r>
            <a:r>
              <a:rPr lang="fr-FR" dirty="0"/>
              <a:t> puis mettre la gouttelette du sang sur une bandelette insérée dans l'appareil.</a:t>
            </a:r>
          </a:p>
        </p:txBody>
      </p:sp>
      <p:pic>
        <p:nvPicPr>
          <p:cNvPr id="5" name="Image 4">
            <a:extLst>
              <a:ext uri="{FF2B5EF4-FFF2-40B4-BE49-F238E27FC236}">
                <a16:creationId xmlns:a16="http://schemas.microsoft.com/office/drawing/2014/main" id="{D6797FEC-FF8A-D27F-D0BA-C2C53B2EBE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791" y="6090858"/>
            <a:ext cx="6705600" cy="3406881"/>
          </a:xfrm>
          <a:prstGeom prst="rect">
            <a:avLst/>
          </a:prstGeom>
          <a:effectLst>
            <a:outerShdw blurRad="50800" dist="38100" dir="2700000" algn="tl" rotWithShape="0">
              <a:prstClr val="black">
                <a:alpha val="40000"/>
              </a:prstClr>
            </a:outerShdw>
          </a:effectLst>
        </p:spPr>
      </p:pic>
      <p:pic>
        <p:nvPicPr>
          <p:cNvPr id="6" name="Image 5">
            <a:extLst>
              <a:ext uri="{FF2B5EF4-FFF2-40B4-BE49-F238E27FC236}">
                <a16:creationId xmlns:a16="http://schemas.microsoft.com/office/drawing/2014/main" id="{F9240963-5B8D-11CE-F697-3C53A6C134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791" y="1995865"/>
            <a:ext cx="6705600" cy="363330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641036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rotWithShape="1">
          <a:gsLst>
            <a:gs pos="0">
              <a:srgbClr val="292861">
                <a:alpha val="100000"/>
              </a:srgbClr>
            </a:gs>
            <a:gs pos="100000">
              <a:srgbClr val="08ADC3">
                <a:alpha val="100000"/>
              </a:srgbClr>
            </a:gs>
          </a:gsLst>
          <a:lin ang="5400000"/>
        </a:gradFill>
        <a:effectLst/>
      </p:bgPr>
    </p:bg>
    <p:spTree>
      <p:nvGrpSpPr>
        <p:cNvPr id="1" name="">
          <a:extLst>
            <a:ext uri="{FF2B5EF4-FFF2-40B4-BE49-F238E27FC236}">
              <a16:creationId xmlns:a16="http://schemas.microsoft.com/office/drawing/2014/main" id="{720C13A7-B704-56EC-9559-3DA35927427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BFC7BDA-0A70-C3A8-4246-D3FCEB80ED1C}"/>
              </a:ext>
            </a:extLst>
          </p:cNvPr>
          <p:cNvSpPr/>
          <p:nvPr/>
        </p:nvSpPr>
        <p:spPr>
          <a:xfrm rot="-720000" flipH="1">
            <a:off x="-2695384" y="4246480"/>
            <a:ext cx="23678768" cy="17909759"/>
          </a:xfrm>
          <a:custGeom>
            <a:avLst/>
            <a:gdLst/>
            <a:ahLst/>
            <a:cxnLst/>
            <a:rect l="l" t="t" r="r" b="b"/>
            <a:pathLst>
              <a:path w="23678768" h="17909759">
                <a:moveTo>
                  <a:pt x="23678768" y="0"/>
                </a:moveTo>
                <a:lnTo>
                  <a:pt x="0" y="0"/>
                </a:lnTo>
                <a:lnTo>
                  <a:pt x="0" y="17909760"/>
                </a:lnTo>
                <a:lnTo>
                  <a:pt x="23678768" y="17909760"/>
                </a:lnTo>
                <a:lnTo>
                  <a:pt x="2367876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9" name="AutoShape 19">
            <a:extLst>
              <a:ext uri="{FF2B5EF4-FFF2-40B4-BE49-F238E27FC236}">
                <a16:creationId xmlns:a16="http://schemas.microsoft.com/office/drawing/2014/main" id="{55A0BA73-9462-00E3-3CF0-FB5272DEF251}"/>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8" name="TextBox 24">
            <a:extLst>
              <a:ext uri="{FF2B5EF4-FFF2-40B4-BE49-F238E27FC236}">
                <a16:creationId xmlns:a16="http://schemas.microsoft.com/office/drawing/2014/main" id="{4D3D78F0-A69A-E4B9-AA32-B1457C320E77}"/>
              </a:ext>
            </a:extLst>
          </p:cNvPr>
          <p:cNvSpPr txBox="1"/>
          <p:nvPr/>
        </p:nvSpPr>
        <p:spPr>
          <a:xfrm>
            <a:off x="792138" y="419100"/>
            <a:ext cx="16629087" cy="721416"/>
          </a:xfrm>
          <a:prstGeom prst="rect">
            <a:avLst/>
          </a:prstGeom>
        </p:spPr>
        <p:txBody>
          <a:bodyPr wrap="square" lIns="0" tIns="0" rIns="0" bIns="0" rtlCol="0" anchor="t">
            <a:spAutoFit/>
          </a:bodyPr>
          <a:lstStyle/>
          <a:p>
            <a:pPr>
              <a:lnSpc>
                <a:spcPts val="5567"/>
              </a:lnSpc>
            </a:pPr>
            <a:r>
              <a:rPr lang="fr-FR" sz="5400" b="1" spc="-67" dirty="0">
                <a:solidFill>
                  <a:srgbClr val="C1BF1F"/>
                </a:solidFill>
                <a:latin typeface="+mj-lt"/>
                <a:cs typeface="Poppins Semi-Bold"/>
                <a:sym typeface="Poppins Semi-Bold"/>
              </a:rPr>
              <a:t>2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bg1">
                    <a:lumMod val="85000"/>
                  </a:schemeClr>
                </a:solidFill>
                <a:latin typeface="+mj-lt"/>
                <a:ea typeface="Poppins Semi-Bold"/>
                <a:cs typeface="Poppins Semi-Bold"/>
                <a:sym typeface="Poppins Semi-Bold"/>
              </a:rPr>
              <a:t>Mise en évidence de la régulation de la glycémie dans le sang</a:t>
            </a:r>
            <a:endParaRPr lang="fr-FR" sz="4800" spc="-67" noProof="0" dirty="0">
              <a:solidFill>
                <a:schemeClr val="bg1">
                  <a:lumMod val="85000"/>
                </a:schemeClr>
              </a:solidFill>
              <a:latin typeface="+mj-lt"/>
              <a:ea typeface="Poppins Semi-Bold"/>
              <a:cs typeface="Poppins Semi-Bold"/>
              <a:sym typeface="Poppins Semi-Bold"/>
            </a:endParaRPr>
          </a:p>
        </p:txBody>
      </p:sp>
      <p:pic>
        <p:nvPicPr>
          <p:cNvPr id="3" name="Espace réservé du contenu 3">
            <a:extLst>
              <a:ext uri="{FF2B5EF4-FFF2-40B4-BE49-F238E27FC236}">
                <a16:creationId xmlns:a16="http://schemas.microsoft.com/office/drawing/2014/main" id="{55E885DE-CCEB-ADA0-3B12-95AF6AE3C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2877022"/>
            <a:ext cx="16264161" cy="5858169"/>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DCA54EDA-91EA-203E-FF31-D8A1B7CE2742}"/>
              </a:ext>
            </a:extLst>
          </p:cNvPr>
          <p:cNvSpPr txBox="1"/>
          <p:nvPr/>
        </p:nvSpPr>
        <p:spPr>
          <a:xfrm>
            <a:off x="1371600" y="8996658"/>
            <a:ext cx="16230600" cy="107721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t>La courbe représente l’évolution de la glycémie (concentration du glucose dans le sang) chez deux individus après un repas : un sujet normal et un sujet diabétique, en fonctions des heures</a:t>
            </a:r>
            <a:r>
              <a:rPr lang="fr-FR" sz="2800" dirty="0"/>
              <a:t>.</a:t>
            </a:r>
          </a:p>
        </p:txBody>
      </p:sp>
      <p:sp>
        <p:nvSpPr>
          <p:cNvPr id="5" name="ZoneTexte 4">
            <a:extLst>
              <a:ext uri="{FF2B5EF4-FFF2-40B4-BE49-F238E27FC236}">
                <a16:creationId xmlns:a16="http://schemas.microsoft.com/office/drawing/2014/main" id="{A3879F9D-9A89-0E40-7D6A-4A42C3D7343A}"/>
              </a:ext>
            </a:extLst>
          </p:cNvPr>
          <p:cNvSpPr txBox="1"/>
          <p:nvPr/>
        </p:nvSpPr>
        <p:spPr>
          <a:xfrm>
            <a:off x="1684451" y="1852850"/>
            <a:ext cx="6807200" cy="646331"/>
          </a:xfrm>
          <a:prstGeom prst="rect">
            <a:avLst/>
          </a:prstGeom>
          <a:noFill/>
        </p:spPr>
        <p:txBody>
          <a:bodyPr wrap="square" rtlCol="0">
            <a:spAutoFit/>
          </a:bodyPr>
          <a:lstStyle/>
          <a:p>
            <a:pPr marL="342900" indent="-342900">
              <a:buFont typeface="+mj-lt"/>
              <a:buAutoNum type="alphaLcPeriod"/>
            </a:pPr>
            <a:r>
              <a:rPr lang="fr-FR" sz="3600" b="1" u="sng" dirty="0">
                <a:solidFill>
                  <a:srgbClr val="FFFF00"/>
                </a:solidFill>
                <a:effectLst>
                  <a:outerShdw blurRad="38100" dist="38100" dir="2700000" algn="tl">
                    <a:srgbClr val="000000">
                      <a:alpha val="43137"/>
                    </a:srgbClr>
                  </a:outerShdw>
                </a:effectLst>
              </a:rPr>
              <a:t>Hyperglycémie</a:t>
            </a:r>
            <a:r>
              <a:rPr lang="fr-FR" sz="2800" u="sng" dirty="0">
                <a:solidFill>
                  <a:srgbClr val="FFFF00"/>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414180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rotWithShape="1">
          <a:gsLst>
            <a:gs pos="0">
              <a:srgbClr val="292861">
                <a:alpha val="100000"/>
              </a:srgbClr>
            </a:gs>
            <a:gs pos="100000">
              <a:srgbClr val="08ADC3">
                <a:alpha val="100000"/>
              </a:srgbClr>
            </a:gs>
          </a:gsLst>
          <a:lin ang="5400000"/>
        </a:gradFill>
        <a:effectLst/>
      </p:bgPr>
    </p:bg>
    <p:spTree>
      <p:nvGrpSpPr>
        <p:cNvPr id="1" name="">
          <a:extLst>
            <a:ext uri="{FF2B5EF4-FFF2-40B4-BE49-F238E27FC236}">
              <a16:creationId xmlns:a16="http://schemas.microsoft.com/office/drawing/2014/main" id="{CD54654A-B30E-10C8-C3D7-2917999C49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81A185E-2CEB-CE8D-69D7-4EADF63751C0}"/>
              </a:ext>
            </a:extLst>
          </p:cNvPr>
          <p:cNvSpPr/>
          <p:nvPr/>
        </p:nvSpPr>
        <p:spPr>
          <a:xfrm rot="-720000" flipH="1">
            <a:off x="-2695384" y="4246480"/>
            <a:ext cx="23678768" cy="17909759"/>
          </a:xfrm>
          <a:custGeom>
            <a:avLst/>
            <a:gdLst/>
            <a:ahLst/>
            <a:cxnLst/>
            <a:rect l="l" t="t" r="r" b="b"/>
            <a:pathLst>
              <a:path w="23678768" h="17909759">
                <a:moveTo>
                  <a:pt x="23678768" y="0"/>
                </a:moveTo>
                <a:lnTo>
                  <a:pt x="0" y="0"/>
                </a:lnTo>
                <a:lnTo>
                  <a:pt x="0" y="17909760"/>
                </a:lnTo>
                <a:lnTo>
                  <a:pt x="23678768" y="17909760"/>
                </a:lnTo>
                <a:lnTo>
                  <a:pt x="2367876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9" name="AutoShape 19">
            <a:extLst>
              <a:ext uri="{FF2B5EF4-FFF2-40B4-BE49-F238E27FC236}">
                <a16:creationId xmlns:a16="http://schemas.microsoft.com/office/drawing/2014/main" id="{9E1159B3-92F0-171C-07D0-5D8D2E7F877C}"/>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8" name="TextBox 24">
            <a:extLst>
              <a:ext uri="{FF2B5EF4-FFF2-40B4-BE49-F238E27FC236}">
                <a16:creationId xmlns:a16="http://schemas.microsoft.com/office/drawing/2014/main" id="{7EE2291F-F5F1-CFCC-B28B-95B79642B091}"/>
              </a:ext>
            </a:extLst>
          </p:cNvPr>
          <p:cNvSpPr txBox="1"/>
          <p:nvPr/>
        </p:nvSpPr>
        <p:spPr>
          <a:xfrm>
            <a:off x="792138" y="419100"/>
            <a:ext cx="16629087" cy="721416"/>
          </a:xfrm>
          <a:prstGeom prst="rect">
            <a:avLst/>
          </a:prstGeom>
        </p:spPr>
        <p:txBody>
          <a:bodyPr wrap="square" lIns="0" tIns="0" rIns="0" bIns="0" rtlCol="0" anchor="t">
            <a:spAutoFit/>
          </a:bodyPr>
          <a:lstStyle/>
          <a:p>
            <a:pPr>
              <a:lnSpc>
                <a:spcPts val="5567"/>
              </a:lnSpc>
            </a:pPr>
            <a:r>
              <a:rPr lang="fr-FR" sz="5400" b="1" spc="-67" dirty="0">
                <a:solidFill>
                  <a:srgbClr val="C1BF1F"/>
                </a:solidFill>
                <a:latin typeface="+mj-lt"/>
                <a:cs typeface="Poppins Semi-Bold"/>
                <a:sym typeface="Poppins Semi-Bold"/>
              </a:rPr>
              <a:t>2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bg1">
                    <a:lumMod val="85000"/>
                  </a:schemeClr>
                </a:solidFill>
                <a:latin typeface="+mj-lt"/>
                <a:ea typeface="Poppins Semi-Bold"/>
                <a:cs typeface="Poppins Semi-Bold"/>
                <a:sym typeface="Poppins Semi-Bold"/>
              </a:rPr>
              <a:t>Mise en évidence de la régulation de la glycémie dans le sang</a:t>
            </a:r>
            <a:endParaRPr lang="fr-FR" sz="4800" spc="-67" noProof="0" dirty="0">
              <a:solidFill>
                <a:schemeClr val="bg1">
                  <a:lumMod val="85000"/>
                </a:schemeClr>
              </a:solidFill>
              <a:latin typeface="+mj-lt"/>
              <a:ea typeface="Poppins Semi-Bold"/>
              <a:cs typeface="Poppins Semi-Bold"/>
              <a:sym typeface="Poppins Semi-Bold"/>
            </a:endParaRPr>
          </a:p>
        </p:txBody>
      </p:sp>
      <p:sp>
        <p:nvSpPr>
          <p:cNvPr id="6" name="Espace réservé du contenu 2">
            <a:extLst>
              <a:ext uri="{FF2B5EF4-FFF2-40B4-BE49-F238E27FC236}">
                <a16:creationId xmlns:a16="http://schemas.microsoft.com/office/drawing/2014/main" id="{9CBE7504-CE3F-762B-D7C6-BBE1D23AB53C}"/>
              </a:ext>
            </a:extLst>
          </p:cNvPr>
          <p:cNvSpPr txBox="1">
            <a:spLocks/>
          </p:cNvSpPr>
          <p:nvPr/>
        </p:nvSpPr>
        <p:spPr>
          <a:xfrm>
            <a:off x="947323" y="1638300"/>
            <a:ext cx="16558299" cy="6475586"/>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b="1" u="sng" dirty="0">
                <a:solidFill>
                  <a:srgbClr val="FFFF00"/>
                </a:solidFill>
                <a:effectLst>
                  <a:outerShdw blurRad="38100" dist="38100" dir="2700000" algn="tl">
                    <a:srgbClr val="000000">
                      <a:alpha val="43137"/>
                    </a:srgbClr>
                  </a:outerShdw>
                </a:effectLst>
              </a:rPr>
              <a:t>Chez le sujet normal : </a:t>
            </a:r>
            <a:endParaRPr lang="fr-FR" u="sng" dirty="0">
              <a:solidFill>
                <a:srgbClr val="FFFF00"/>
              </a:solidFill>
              <a:effectLst>
                <a:outerShdw blurRad="38100" dist="38100" dir="2700000" algn="tl">
                  <a:srgbClr val="000000">
                    <a:alpha val="43137"/>
                  </a:srgbClr>
                </a:outerShdw>
              </a:effectLst>
            </a:endParaRPr>
          </a:p>
          <a:p>
            <a:pPr marL="0" indent="0">
              <a:buFont typeface="Arial" pitchFamily="34" charset="0"/>
              <a:buNone/>
            </a:pPr>
            <a:r>
              <a:rPr lang="fr-FR" b="1" dirty="0"/>
              <a:t>On observe que : La glycémie augmente légèrement après le repas. Elle atteint un pic modéré. Puis elle diminue progressivement pour revenir à une valeur proche de la normale.</a:t>
            </a:r>
          </a:p>
          <a:p>
            <a:pPr>
              <a:buFont typeface="Wingdings" panose="05000000000000000000" pitchFamily="2" charset="2"/>
              <a:buChar char="Ø"/>
            </a:pPr>
            <a:r>
              <a:rPr lang="fr-FR" dirty="0"/>
              <a:t> Cette évolution montre que l’organisme régule efficacement la glycémie grâce à l’action des hormones, notamment l’insuline.</a:t>
            </a:r>
          </a:p>
          <a:p>
            <a:r>
              <a:rPr lang="fr-FR" b="1" u="sng" dirty="0">
                <a:solidFill>
                  <a:srgbClr val="FFFF00"/>
                </a:solidFill>
                <a:effectLst>
                  <a:outerShdw blurRad="38100" dist="38100" dir="2700000" algn="tl">
                    <a:srgbClr val="000000">
                      <a:alpha val="43137"/>
                    </a:srgbClr>
                  </a:outerShdw>
                </a:effectLst>
              </a:rPr>
              <a:t>Chez le sujet diabétique :</a:t>
            </a:r>
          </a:p>
          <a:p>
            <a:pPr marL="0" indent="0">
              <a:buFont typeface="Arial" pitchFamily="34" charset="0"/>
              <a:buNone/>
            </a:pPr>
            <a:r>
              <a:rPr lang="fr-FR" b="1" dirty="0"/>
              <a:t>On remarque que : La glycémie augmente fortement après le repas. Elle atteint un niveau élevé. Elle diminue lentement mais reste au-dessus de la normale pendant longtemps.</a:t>
            </a:r>
          </a:p>
          <a:p>
            <a:pPr>
              <a:buFont typeface="Wingdings" panose="05000000000000000000" pitchFamily="2" charset="2"/>
              <a:buChar char="Ø"/>
            </a:pPr>
            <a:r>
              <a:rPr lang="fr-FR" dirty="0"/>
              <a:t> Cela traduit un dysfonctionnement du système de régulation, souvent lié à un manque d’insuline ou à une mauvaise utilisation de celle-ci par les cellules.</a:t>
            </a:r>
          </a:p>
          <a:p>
            <a:pPr marL="0" indent="0">
              <a:buFont typeface="Arial" pitchFamily="34" charset="0"/>
              <a:buNone/>
            </a:pPr>
            <a:endParaRPr lang="fr-FR" b="1" u="sng" dirty="0"/>
          </a:p>
        </p:txBody>
      </p:sp>
    </p:spTree>
    <p:extLst>
      <p:ext uri="{BB962C8B-B14F-4D97-AF65-F5344CB8AC3E}">
        <p14:creationId xmlns:p14="http://schemas.microsoft.com/office/powerpoint/2010/main" val="23794102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rotWithShape="1">
          <a:gsLst>
            <a:gs pos="0">
              <a:srgbClr val="292861">
                <a:alpha val="100000"/>
              </a:srgbClr>
            </a:gs>
            <a:gs pos="100000">
              <a:srgbClr val="08ADC3">
                <a:alpha val="100000"/>
              </a:srgbClr>
            </a:gs>
          </a:gsLst>
          <a:lin ang="5400000"/>
        </a:gradFill>
        <a:effectLst/>
      </p:bgPr>
    </p:bg>
    <p:spTree>
      <p:nvGrpSpPr>
        <p:cNvPr id="1" name="">
          <a:extLst>
            <a:ext uri="{FF2B5EF4-FFF2-40B4-BE49-F238E27FC236}">
              <a16:creationId xmlns:a16="http://schemas.microsoft.com/office/drawing/2014/main" id="{481190ED-AA26-162F-2AEA-947FA069597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C6B7A2B-545B-57FC-62EE-4C456809A1E8}"/>
              </a:ext>
            </a:extLst>
          </p:cNvPr>
          <p:cNvSpPr/>
          <p:nvPr/>
        </p:nvSpPr>
        <p:spPr>
          <a:xfrm rot="-720000" flipH="1">
            <a:off x="-2695384" y="4246480"/>
            <a:ext cx="23678768" cy="17909759"/>
          </a:xfrm>
          <a:custGeom>
            <a:avLst/>
            <a:gdLst/>
            <a:ahLst/>
            <a:cxnLst/>
            <a:rect l="l" t="t" r="r" b="b"/>
            <a:pathLst>
              <a:path w="23678768" h="17909759">
                <a:moveTo>
                  <a:pt x="23678768" y="0"/>
                </a:moveTo>
                <a:lnTo>
                  <a:pt x="0" y="0"/>
                </a:lnTo>
                <a:lnTo>
                  <a:pt x="0" y="17909760"/>
                </a:lnTo>
                <a:lnTo>
                  <a:pt x="23678768" y="17909760"/>
                </a:lnTo>
                <a:lnTo>
                  <a:pt x="2367876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9" name="AutoShape 19">
            <a:extLst>
              <a:ext uri="{FF2B5EF4-FFF2-40B4-BE49-F238E27FC236}">
                <a16:creationId xmlns:a16="http://schemas.microsoft.com/office/drawing/2014/main" id="{B37DD2AF-4E2A-196E-E0F7-C5167D1A09E3}"/>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8" name="TextBox 24">
            <a:extLst>
              <a:ext uri="{FF2B5EF4-FFF2-40B4-BE49-F238E27FC236}">
                <a16:creationId xmlns:a16="http://schemas.microsoft.com/office/drawing/2014/main" id="{0A279159-C9BA-6D44-6302-C0B34BF05413}"/>
              </a:ext>
            </a:extLst>
          </p:cNvPr>
          <p:cNvSpPr txBox="1"/>
          <p:nvPr/>
        </p:nvSpPr>
        <p:spPr>
          <a:xfrm>
            <a:off x="792138" y="419100"/>
            <a:ext cx="16629087" cy="721416"/>
          </a:xfrm>
          <a:prstGeom prst="rect">
            <a:avLst/>
          </a:prstGeom>
        </p:spPr>
        <p:txBody>
          <a:bodyPr wrap="square" lIns="0" tIns="0" rIns="0" bIns="0" rtlCol="0" anchor="t">
            <a:spAutoFit/>
          </a:bodyPr>
          <a:lstStyle/>
          <a:p>
            <a:pPr>
              <a:lnSpc>
                <a:spcPts val="5567"/>
              </a:lnSpc>
            </a:pPr>
            <a:r>
              <a:rPr lang="fr-FR" sz="5400" b="1" spc="-67" dirty="0">
                <a:solidFill>
                  <a:srgbClr val="C1BF1F"/>
                </a:solidFill>
                <a:latin typeface="+mj-lt"/>
                <a:cs typeface="Poppins Semi-Bold"/>
                <a:sym typeface="Poppins Semi-Bold"/>
              </a:rPr>
              <a:t>2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bg1">
                    <a:lumMod val="85000"/>
                  </a:schemeClr>
                </a:solidFill>
                <a:latin typeface="+mj-lt"/>
                <a:ea typeface="Poppins Semi-Bold"/>
                <a:cs typeface="Poppins Semi-Bold"/>
                <a:sym typeface="Poppins Semi-Bold"/>
              </a:rPr>
              <a:t>Mise en évidence de la régulation de la glycémie dans le sang</a:t>
            </a:r>
            <a:endParaRPr lang="fr-FR" sz="4800" spc="-67" noProof="0" dirty="0">
              <a:solidFill>
                <a:schemeClr val="bg1">
                  <a:lumMod val="85000"/>
                </a:schemeClr>
              </a:solidFill>
              <a:latin typeface="+mj-lt"/>
              <a:ea typeface="Poppins Semi-Bold"/>
              <a:cs typeface="Poppins Semi-Bold"/>
              <a:sym typeface="Poppins Semi-Bold"/>
            </a:endParaRPr>
          </a:p>
        </p:txBody>
      </p:sp>
      <p:sp>
        <p:nvSpPr>
          <p:cNvPr id="4" name="Espace réservé du contenu 2">
            <a:extLst>
              <a:ext uri="{FF2B5EF4-FFF2-40B4-BE49-F238E27FC236}">
                <a16:creationId xmlns:a16="http://schemas.microsoft.com/office/drawing/2014/main" id="{125637D8-34B8-9F9D-8341-83D85A46BB99}"/>
              </a:ext>
            </a:extLst>
          </p:cNvPr>
          <p:cNvSpPr txBox="1">
            <a:spLocks/>
          </p:cNvSpPr>
          <p:nvPr/>
        </p:nvSpPr>
        <p:spPr>
          <a:xfrm>
            <a:off x="866935" y="2235287"/>
            <a:ext cx="16963865" cy="458461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3600" b="1" dirty="0"/>
              <a:t>Cette courbe met en évidence l’importance de la régulation hormonale de la glycémie. Elle montre que :</a:t>
            </a:r>
          </a:p>
          <a:p>
            <a:r>
              <a:rPr lang="fr-FR" sz="3600" b="1" dirty="0"/>
              <a:t>Chez un individu sain, il existe une homéostasie (équilibre interne stable). </a:t>
            </a:r>
          </a:p>
          <a:p>
            <a:r>
              <a:rPr lang="fr-FR" sz="3600" b="1" dirty="0"/>
              <a:t>Chez un individu diabétique, cet équilibre est perturbé.</a:t>
            </a:r>
          </a:p>
          <a:p>
            <a:pPr lvl="1">
              <a:buFont typeface="Wingdings" panose="05000000000000000000" pitchFamily="2" charset="2"/>
              <a:buChar char="Ø"/>
            </a:pPr>
            <a:r>
              <a:rPr lang="fr-FR" sz="3200" b="1" dirty="0"/>
              <a:t> On parle de </a:t>
            </a:r>
            <a:r>
              <a:rPr lang="fr-FR" sz="3200" b="1" dirty="0">
                <a:solidFill>
                  <a:srgbClr val="FFFF00"/>
                </a:solidFill>
                <a:effectLst>
                  <a:outerShdw blurRad="38100" dist="38100" dir="2700000" algn="tl">
                    <a:srgbClr val="000000">
                      <a:alpha val="43137"/>
                    </a:srgbClr>
                  </a:outerShdw>
                </a:effectLst>
              </a:rPr>
              <a:t>l’hyperglycémie</a:t>
            </a:r>
            <a:r>
              <a:rPr lang="fr-FR" sz="3200" b="1" dirty="0"/>
              <a:t> </a:t>
            </a:r>
          </a:p>
          <a:p>
            <a:pPr lvl="1">
              <a:buFont typeface="Wingdings" panose="05000000000000000000" pitchFamily="2" charset="2"/>
              <a:buChar char="Ø"/>
            </a:pPr>
            <a:r>
              <a:rPr lang="fr-FR" sz="3200" b="1" dirty="0"/>
              <a:t> </a:t>
            </a:r>
            <a:r>
              <a:rPr lang="fr-FR" sz="3200" b="1" dirty="0">
                <a:solidFill>
                  <a:srgbClr val="FFFF00"/>
                </a:solidFill>
                <a:effectLst>
                  <a:outerShdw blurRad="38100" dist="38100" dir="2700000" algn="tl">
                    <a:srgbClr val="000000">
                      <a:alpha val="43137"/>
                    </a:srgbClr>
                  </a:outerShdw>
                </a:effectLst>
              </a:rPr>
              <a:t>hyperglycémie : correspond à une augmentation anormale du glucose au niveau du sang au-dessus de la valeur normale. Après un repas riche en sucre ou chez les personnes diabétiques </a:t>
            </a:r>
          </a:p>
          <a:p>
            <a:pPr lvl="1">
              <a:buFont typeface="Wingdings" panose="05000000000000000000" pitchFamily="2" charset="2"/>
              <a:buChar char="Ø"/>
            </a:pPr>
            <a:r>
              <a:rPr lang="fr-FR" sz="3200" b="1" dirty="0"/>
              <a:t> Elle est contrôlée par l'insuline, on dit que l'insuline est </a:t>
            </a:r>
            <a:r>
              <a:rPr lang="fr-FR" sz="3200" b="1" dirty="0">
                <a:solidFill>
                  <a:schemeClr val="bg1"/>
                </a:solidFill>
                <a:effectLst>
                  <a:outerShdw blurRad="38100" dist="38100" dir="2700000" algn="tl">
                    <a:srgbClr val="000000">
                      <a:alpha val="43137"/>
                    </a:srgbClr>
                  </a:outerShdw>
                </a:effectLst>
              </a:rPr>
              <a:t>une hormone hypoglycémiante</a:t>
            </a:r>
          </a:p>
        </p:txBody>
      </p:sp>
    </p:spTree>
    <p:extLst>
      <p:ext uri="{BB962C8B-B14F-4D97-AF65-F5344CB8AC3E}">
        <p14:creationId xmlns:p14="http://schemas.microsoft.com/office/powerpoint/2010/main" val="189729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9074B">
                <a:alpha val="100000"/>
              </a:srgbClr>
            </a:gs>
            <a:gs pos="100000">
              <a:srgbClr val="045964">
                <a:alpha val="100000"/>
              </a:srgbClr>
            </a:gs>
          </a:gsLst>
          <a:lin ang="5400000"/>
        </a:gradFill>
        <a:effectLst/>
      </p:bgPr>
    </p:bg>
    <p:spTree>
      <p:nvGrpSpPr>
        <p:cNvPr id="1" name="">
          <a:extLst>
            <a:ext uri="{FF2B5EF4-FFF2-40B4-BE49-F238E27FC236}">
              <a16:creationId xmlns:a16="http://schemas.microsoft.com/office/drawing/2014/main" id="{931F1045-6975-5F9A-472E-507F2C0B3EE0}"/>
            </a:ext>
          </a:extLst>
        </p:cNvPr>
        <p:cNvGrpSpPr/>
        <p:nvPr/>
      </p:nvGrpSpPr>
      <p:grpSpPr>
        <a:xfrm>
          <a:off x="0" y="0"/>
          <a:ext cx="0" cy="0"/>
          <a:chOff x="0" y="0"/>
          <a:chExt cx="0" cy="0"/>
        </a:xfrm>
      </p:grpSpPr>
      <p:sp>
        <p:nvSpPr>
          <p:cNvPr id="26" name="AutoShape 26">
            <a:extLst>
              <a:ext uri="{FF2B5EF4-FFF2-40B4-BE49-F238E27FC236}">
                <a16:creationId xmlns:a16="http://schemas.microsoft.com/office/drawing/2014/main" id="{669DF854-19E9-C599-E37D-91126AD30002}"/>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 name="TextBox 24">
            <a:extLst>
              <a:ext uri="{FF2B5EF4-FFF2-40B4-BE49-F238E27FC236}">
                <a16:creationId xmlns:a16="http://schemas.microsoft.com/office/drawing/2014/main" id="{5CDA1209-8EFB-F2EB-931C-F7F3ED277E26}"/>
              </a:ext>
            </a:extLst>
          </p:cNvPr>
          <p:cNvSpPr txBox="1"/>
          <p:nvPr/>
        </p:nvSpPr>
        <p:spPr>
          <a:xfrm>
            <a:off x="792138" y="419100"/>
            <a:ext cx="16629087" cy="721416"/>
          </a:xfrm>
          <a:prstGeom prst="rect">
            <a:avLst/>
          </a:prstGeom>
        </p:spPr>
        <p:txBody>
          <a:bodyPr wrap="square" lIns="0" tIns="0" rIns="0" bIns="0" rtlCol="0" anchor="t">
            <a:spAutoFit/>
          </a:bodyPr>
          <a:lstStyle/>
          <a:p>
            <a:pPr>
              <a:lnSpc>
                <a:spcPts val="5567"/>
              </a:lnSpc>
            </a:pPr>
            <a:r>
              <a:rPr lang="fr-FR" sz="5400" b="1" spc="-67" dirty="0">
                <a:solidFill>
                  <a:srgbClr val="C1BF1F"/>
                </a:solidFill>
                <a:latin typeface="+mj-lt"/>
                <a:cs typeface="Poppins Semi-Bold"/>
                <a:sym typeface="Poppins Semi-Bold"/>
              </a:rPr>
              <a:t>2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bg1">
                    <a:lumMod val="85000"/>
                  </a:schemeClr>
                </a:solidFill>
                <a:latin typeface="+mj-lt"/>
                <a:ea typeface="Poppins Semi-Bold"/>
                <a:cs typeface="Poppins Semi-Bold"/>
                <a:sym typeface="Poppins Semi-Bold"/>
              </a:rPr>
              <a:t>Mise en évidence de la régulation de la glycémie dans le sang</a:t>
            </a:r>
            <a:endParaRPr lang="fr-FR" sz="4800" spc="-67" noProof="0" dirty="0">
              <a:solidFill>
                <a:schemeClr val="bg1">
                  <a:lumMod val="85000"/>
                </a:schemeClr>
              </a:solidFill>
              <a:latin typeface="+mj-lt"/>
              <a:ea typeface="Poppins Semi-Bold"/>
              <a:cs typeface="Poppins Semi-Bold"/>
              <a:sym typeface="Poppins Semi-Bold"/>
            </a:endParaRPr>
          </a:p>
        </p:txBody>
      </p:sp>
      <p:sp>
        <p:nvSpPr>
          <p:cNvPr id="3" name="Titre 1">
            <a:extLst>
              <a:ext uri="{FF2B5EF4-FFF2-40B4-BE49-F238E27FC236}">
                <a16:creationId xmlns:a16="http://schemas.microsoft.com/office/drawing/2014/main" id="{6AD597D0-16CA-B4C6-ADAB-4EC39C647AA4}"/>
              </a:ext>
            </a:extLst>
          </p:cNvPr>
          <p:cNvSpPr txBox="1">
            <a:spLocks/>
          </p:cNvSpPr>
          <p:nvPr/>
        </p:nvSpPr>
        <p:spPr>
          <a:xfrm>
            <a:off x="951825" y="1965326"/>
            <a:ext cx="3772575" cy="511174"/>
          </a:xfrm>
          <a:prstGeom prst="rect">
            <a:avLst/>
          </a:prstGeom>
        </p:spPr>
        <p:txBody>
          <a:bodyP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a:solidFill>
                  <a:srgbClr val="FFFF00"/>
                </a:solidFill>
                <a:effectLst>
                  <a:outerShdw blurRad="38100" dist="38100" dir="2700000" algn="tl">
                    <a:srgbClr val="000000">
                      <a:alpha val="43137"/>
                    </a:srgbClr>
                  </a:outerShdw>
                </a:effectLst>
                <a:latin typeface="+mn-lt"/>
              </a:rPr>
              <a:t>b. </a:t>
            </a:r>
            <a:r>
              <a:rPr lang="fr-FR" sz="3200" b="1" u="sng" dirty="0">
                <a:solidFill>
                  <a:srgbClr val="FFFF00"/>
                </a:solidFill>
                <a:effectLst>
                  <a:outerShdw blurRad="38100" dist="38100" dir="2700000" algn="tl">
                    <a:srgbClr val="000000">
                      <a:alpha val="43137"/>
                    </a:srgbClr>
                  </a:outerShdw>
                </a:effectLst>
                <a:latin typeface="+mn-lt"/>
              </a:rPr>
              <a:t>Hypoglycémie :</a:t>
            </a:r>
          </a:p>
        </p:txBody>
      </p:sp>
      <p:pic>
        <p:nvPicPr>
          <p:cNvPr id="4" name="Espace réservé du contenu 3">
            <a:extLst>
              <a:ext uri="{FF2B5EF4-FFF2-40B4-BE49-F238E27FC236}">
                <a16:creationId xmlns:a16="http://schemas.microsoft.com/office/drawing/2014/main" id="{67E0E7F9-2338-BCA7-008F-0FF9F82A5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5862" y="2635886"/>
            <a:ext cx="15596275" cy="7456744"/>
          </a:xfrm>
          <a:prstGeom prst="rect">
            <a:avLst/>
          </a:prstGeom>
        </p:spPr>
      </p:pic>
      <p:sp>
        <p:nvSpPr>
          <p:cNvPr id="5" name="Rectangle 4"/>
          <p:cNvSpPr/>
          <p:nvPr/>
        </p:nvSpPr>
        <p:spPr>
          <a:xfrm>
            <a:off x="7772400" y="6972300"/>
            <a:ext cx="47244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2819400" y="3390900"/>
            <a:ext cx="13411200" cy="1752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313541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a:extLst>
            <a:ext uri="{FF2B5EF4-FFF2-40B4-BE49-F238E27FC236}">
              <a16:creationId xmlns:a16="http://schemas.microsoft.com/office/drawing/2014/main" id="{AA7692CF-3D4B-983A-9F90-DCE9CD596857}"/>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328C3FBB-0ECD-A5D8-6B03-90DBF79F74FB}"/>
              </a:ext>
            </a:extLst>
          </p:cNvPr>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sp>
        <p:nvSpPr>
          <p:cNvPr id="3" name="Espace réservé du contenu 2">
            <a:extLst>
              <a:ext uri="{FF2B5EF4-FFF2-40B4-BE49-F238E27FC236}">
                <a16:creationId xmlns:a16="http://schemas.microsoft.com/office/drawing/2014/main" id="{B06EBC9D-7BA2-3025-4B18-0337D0A0B0CF}"/>
              </a:ext>
            </a:extLst>
          </p:cNvPr>
          <p:cNvSpPr txBox="1">
            <a:spLocks/>
          </p:cNvSpPr>
          <p:nvPr/>
        </p:nvSpPr>
        <p:spPr>
          <a:xfrm>
            <a:off x="883586" y="2816255"/>
            <a:ext cx="16629087" cy="644204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fr-FR" sz="4000" dirty="0">
                <a:solidFill>
                  <a:srgbClr val="002060"/>
                </a:solidFill>
              </a:rPr>
              <a:t> </a:t>
            </a:r>
            <a:r>
              <a:rPr lang="fr-FR" sz="4000" dirty="0">
                <a:solidFill>
                  <a:srgbClr val="FF0000"/>
                </a:solidFill>
              </a:rPr>
              <a:t>L’</a:t>
            </a:r>
            <a:r>
              <a:rPr lang="fr-FR" sz="4000" b="1" dirty="0">
                <a:solidFill>
                  <a:srgbClr val="FF0000"/>
                </a:solidFill>
              </a:rPr>
              <a:t>hypoglycémie</a:t>
            </a:r>
            <a:r>
              <a:rPr lang="fr-FR" sz="4000" dirty="0">
                <a:solidFill>
                  <a:srgbClr val="FF0000"/>
                </a:solidFill>
              </a:rPr>
              <a:t> correspond à une baisse anormale de la concentration de glucose dans le sang, en dessous de la valeur normale de la glycémie.</a:t>
            </a:r>
          </a:p>
          <a:p>
            <a:pPr marL="0" indent="0">
              <a:buFont typeface="Arial" pitchFamily="34" charset="0"/>
              <a:buNone/>
            </a:pPr>
            <a:r>
              <a:rPr lang="fr-FR" sz="4000" b="1" dirty="0"/>
              <a:t>l’hypoglycémie peut apparaître dans plusieurs situations :</a:t>
            </a:r>
          </a:p>
          <a:p>
            <a:pPr lvl="1"/>
            <a:r>
              <a:rPr lang="fr-FR" sz="3600" dirty="0"/>
              <a:t>jeûne prolongé </a:t>
            </a:r>
          </a:p>
          <a:p>
            <a:pPr lvl="1"/>
            <a:r>
              <a:rPr lang="fr-FR" sz="3600" dirty="0"/>
              <a:t>effort physique intense sans apport alimentaire ; </a:t>
            </a:r>
          </a:p>
          <a:p>
            <a:pPr lvl="1"/>
            <a:r>
              <a:rPr lang="fr-FR" sz="3600" dirty="0"/>
              <a:t>surdosage en insuline chez les personnes diabétiques. </a:t>
            </a:r>
          </a:p>
          <a:p>
            <a:pPr>
              <a:buFont typeface="Wingdings" panose="05000000000000000000" pitchFamily="2" charset="2"/>
              <a:buChar char="Ø"/>
            </a:pPr>
            <a:r>
              <a:rPr lang="fr-FR" sz="4000" dirty="0">
                <a:solidFill>
                  <a:srgbClr val="002060"/>
                </a:solidFill>
              </a:rPr>
              <a:t> </a:t>
            </a:r>
            <a:r>
              <a:rPr lang="fr-FR" sz="4000" dirty="0">
                <a:solidFill>
                  <a:srgbClr val="FF0000"/>
                </a:solidFill>
              </a:rPr>
              <a:t>Elle est contrôlée par le glucagon, on dit que le glucagon est une hormone hyperglycémiante.</a:t>
            </a:r>
          </a:p>
        </p:txBody>
      </p:sp>
      <p:sp>
        <p:nvSpPr>
          <p:cNvPr id="4" name="TextBox 24">
            <a:extLst>
              <a:ext uri="{FF2B5EF4-FFF2-40B4-BE49-F238E27FC236}">
                <a16:creationId xmlns:a16="http://schemas.microsoft.com/office/drawing/2014/main" id="{CBBCD65F-9EE2-24F7-6964-3F1E8803C185}"/>
              </a:ext>
            </a:extLst>
          </p:cNvPr>
          <p:cNvSpPr txBox="1"/>
          <p:nvPr/>
        </p:nvSpPr>
        <p:spPr>
          <a:xfrm>
            <a:off x="792138" y="419100"/>
            <a:ext cx="16629087" cy="721416"/>
          </a:xfrm>
          <a:prstGeom prst="rect">
            <a:avLst/>
          </a:prstGeom>
        </p:spPr>
        <p:txBody>
          <a:bodyPr wrap="square" lIns="0" tIns="0" rIns="0" bIns="0" rtlCol="0" anchor="t">
            <a:spAutoFit/>
          </a:bodyPr>
          <a:lstStyle/>
          <a:p>
            <a:pPr>
              <a:lnSpc>
                <a:spcPts val="5567"/>
              </a:lnSpc>
            </a:pPr>
            <a:r>
              <a:rPr lang="fr-FR" sz="5400" b="1" spc="-67" dirty="0">
                <a:solidFill>
                  <a:srgbClr val="C1BF1F"/>
                </a:solidFill>
                <a:latin typeface="+mj-lt"/>
                <a:cs typeface="Poppins Semi-Bold"/>
                <a:sym typeface="Poppins Semi-Bold"/>
              </a:rPr>
              <a:t>2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rgbClr val="002060"/>
                </a:solidFill>
                <a:latin typeface="+mj-lt"/>
                <a:ea typeface="Poppins Semi-Bold"/>
                <a:cs typeface="Poppins Semi-Bold"/>
                <a:sym typeface="Poppins Semi-Bold"/>
              </a:rPr>
              <a:t>Mise en évidence de la régulation de la glycémie dans le sang</a:t>
            </a:r>
            <a:endParaRPr lang="fr-FR" sz="4800" spc="-67" noProof="0" dirty="0">
              <a:solidFill>
                <a:srgbClr val="002060"/>
              </a:solidFill>
              <a:latin typeface="+mj-lt"/>
              <a:ea typeface="Poppins Semi-Bold"/>
              <a:cs typeface="Poppins Semi-Bold"/>
              <a:sym typeface="Poppins Semi-Bold"/>
            </a:endParaRPr>
          </a:p>
        </p:txBody>
      </p:sp>
    </p:spTree>
    <p:extLst>
      <p:ext uri="{BB962C8B-B14F-4D97-AF65-F5344CB8AC3E}">
        <p14:creationId xmlns:p14="http://schemas.microsoft.com/office/powerpoint/2010/main" val="9733389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7A9AD-07D6-2246-16F0-5E15523FC34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5D4B4E3-50F8-E249-01E2-61EA6A3EE3A2}"/>
              </a:ext>
            </a:extLst>
          </p:cNvPr>
          <p:cNvSpPr/>
          <p:nvPr/>
        </p:nvSpPr>
        <p:spPr>
          <a:xfrm rot="-4967294">
            <a:off x="3523082" y="6387744"/>
            <a:ext cx="5404519" cy="10214726"/>
          </a:xfrm>
          <a:custGeom>
            <a:avLst/>
            <a:gdLst/>
            <a:ahLst/>
            <a:cxnLst/>
            <a:rect l="l" t="t" r="r" b="b"/>
            <a:pathLst>
              <a:path w="5404519" h="10214726">
                <a:moveTo>
                  <a:pt x="0" y="0"/>
                </a:moveTo>
                <a:lnTo>
                  <a:pt x="5404519" y="0"/>
                </a:lnTo>
                <a:lnTo>
                  <a:pt x="5404519" y="10214726"/>
                </a:lnTo>
                <a:lnTo>
                  <a:pt x="0" y="10214726"/>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grpSp>
        <p:nvGrpSpPr>
          <p:cNvPr id="3" name="Group 3">
            <a:extLst>
              <a:ext uri="{FF2B5EF4-FFF2-40B4-BE49-F238E27FC236}">
                <a16:creationId xmlns:a16="http://schemas.microsoft.com/office/drawing/2014/main" id="{5D56785B-47C7-A628-80EB-17F4A613EE6D}"/>
              </a:ext>
            </a:extLst>
          </p:cNvPr>
          <p:cNvGrpSpPr/>
          <p:nvPr/>
        </p:nvGrpSpPr>
        <p:grpSpPr>
          <a:xfrm>
            <a:off x="11732670" y="4894350"/>
            <a:ext cx="7847157" cy="7847157"/>
            <a:chOff x="0" y="0"/>
            <a:chExt cx="812800" cy="812800"/>
          </a:xfrm>
        </p:grpSpPr>
        <p:sp>
          <p:nvSpPr>
            <p:cNvPr id="4" name="Freeform 4">
              <a:extLst>
                <a:ext uri="{FF2B5EF4-FFF2-40B4-BE49-F238E27FC236}">
                  <a16:creationId xmlns:a16="http://schemas.microsoft.com/office/drawing/2014/main" id="{908875DC-248C-4CC3-0F98-AF7398B3C98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a:ln cap="sq">
              <a:noFill/>
              <a:prstDash val="solid"/>
              <a:miter/>
            </a:ln>
          </p:spPr>
        </p:sp>
        <p:sp>
          <p:nvSpPr>
            <p:cNvPr id="5" name="TextBox 5">
              <a:extLst>
                <a:ext uri="{FF2B5EF4-FFF2-40B4-BE49-F238E27FC236}">
                  <a16:creationId xmlns:a16="http://schemas.microsoft.com/office/drawing/2014/main" id="{5C07F461-794D-AA24-AF16-4ACCF326CCB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CF7D932A-0152-5FB2-5DC6-873AE2C8BFC3}"/>
              </a:ext>
            </a:extLst>
          </p:cNvPr>
          <p:cNvGrpSpPr/>
          <p:nvPr/>
        </p:nvGrpSpPr>
        <p:grpSpPr>
          <a:xfrm>
            <a:off x="11732670" y="-1711891"/>
            <a:ext cx="8704892" cy="8704892"/>
            <a:chOff x="0" y="0"/>
            <a:chExt cx="812800" cy="812800"/>
          </a:xfrm>
          <a:blipFill dpi="0" rotWithShape="1">
            <a:blip r:embed="rId4">
              <a:extLst>
                <a:ext uri="{28A0092B-C50C-407E-A947-70E740481C1C}">
                  <a14:useLocalDpi xmlns:a14="http://schemas.microsoft.com/office/drawing/2010/main" val="0"/>
                </a:ext>
              </a:extLst>
            </a:blip>
            <a:srcRect/>
            <a:stretch>
              <a:fillRect/>
            </a:stretch>
          </a:blipFill>
        </p:grpSpPr>
        <p:sp>
          <p:nvSpPr>
            <p:cNvPr id="7" name="Freeform 7">
              <a:extLst>
                <a:ext uri="{FF2B5EF4-FFF2-40B4-BE49-F238E27FC236}">
                  <a16:creationId xmlns:a16="http://schemas.microsoft.com/office/drawing/2014/main" id="{DC0B07FC-F0A6-678B-4AB9-84610A2383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8" name="Group 8">
            <a:extLst>
              <a:ext uri="{FF2B5EF4-FFF2-40B4-BE49-F238E27FC236}">
                <a16:creationId xmlns:a16="http://schemas.microsoft.com/office/drawing/2014/main" id="{9342D8D0-416C-B9D8-5C72-1DAE60BD0136}"/>
              </a:ext>
            </a:extLst>
          </p:cNvPr>
          <p:cNvGrpSpPr/>
          <p:nvPr/>
        </p:nvGrpSpPr>
        <p:grpSpPr>
          <a:xfrm>
            <a:off x="8876301" y="2534781"/>
            <a:ext cx="5217437" cy="5217437"/>
            <a:chOff x="0" y="0"/>
            <a:chExt cx="812800" cy="812800"/>
          </a:xfrm>
        </p:grpSpPr>
        <p:sp>
          <p:nvSpPr>
            <p:cNvPr id="9" name="Freeform 9">
              <a:extLst>
                <a:ext uri="{FF2B5EF4-FFF2-40B4-BE49-F238E27FC236}">
                  <a16:creationId xmlns:a16="http://schemas.microsoft.com/office/drawing/2014/main" id="{45A9A362-D5EB-03E8-745B-1022D1F648E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 name="TextBox 10">
              <a:extLst>
                <a:ext uri="{FF2B5EF4-FFF2-40B4-BE49-F238E27FC236}">
                  <a16:creationId xmlns:a16="http://schemas.microsoft.com/office/drawing/2014/main" id="{9D0B3D1C-51CD-1AA9-7021-C5965DA6C7B8}"/>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1" name="Group 11">
            <a:extLst>
              <a:ext uri="{FF2B5EF4-FFF2-40B4-BE49-F238E27FC236}">
                <a16:creationId xmlns:a16="http://schemas.microsoft.com/office/drawing/2014/main" id="{59B167CD-869C-897B-C2A5-37B5B4A032B1}"/>
              </a:ext>
            </a:extLst>
          </p:cNvPr>
          <p:cNvGrpSpPr/>
          <p:nvPr/>
        </p:nvGrpSpPr>
        <p:grpSpPr>
          <a:xfrm>
            <a:off x="9181743" y="2840223"/>
            <a:ext cx="4606554" cy="4606554"/>
            <a:chOff x="0" y="0"/>
            <a:chExt cx="812800" cy="812800"/>
          </a:xfrm>
          <a:blipFill dpi="0" rotWithShape="1">
            <a:blip r:embed="rId5">
              <a:extLst>
                <a:ext uri="{28A0092B-C50C-407E-A947-70E740481C1C}">
                  <a14:useLocalDpi xmlns:a14="http://schemas.microsoft.com/office/drawing/2010/main" val="0"/>
                </a:ext>
              </a:extLst>
            </a:blip>
            <a:srcRect/>
            <a:stretch>
              <a:fillRect/>
            </a:stretch>
          </a:blipFill>
        </p:grpSpPr>
        <p:sp>
          <p:nvSpPr>
            <p:cNvPr id="12" name="Freeform 12">
              <a:extLst>
                <a:ext uri="{FF2B5EF4-FFF2-40B4-BE49-F238E27FC236}">
                  <a16:creationId xmlns:a16="http://schemas.microsoft.com/office/drawing/2014/main" id="{8B3C81D6-96BB-7619-2685-7F03259F02C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3" name="Group 13">
            <a:extLst>
              <a:ext uri="{FF2B5EF4-FFF2-40B4-BE49-F238E27FC236}">
                <a16:creationId xmlns:a16="http://schemas.microsoft.com/office/drawing/2014/main" id="{A08E4A99-AEAC-20AE-6871-B83E151DC0FC}"/>
              </a:ext>
            </a:extLst>
          </p:cNvPr>
          <p:cNvGrpSpPr/>
          <p:nvPr/>
        </p:nvGrpSpPr>
        <p:grpSpPr>
          <a:xfrm>
            <a:off x="14533685" y="5734117"/>
            <a:ext cx="2988562" cy="2988562"/>
            <a:chOff x="0" y="0"/>
            <a:chExt cx="812800" cy="812800"/>
          </a:xfrm>
        </p:grpSpPr>
        <p:sp>
          <p:nvSpPr>
            <p:cNvPr id="14" name="Freeform 14">
              <a:extLst>
                <a:ext uri="{FF2B5EF4-FFF2-40B4-BE49-F238E27FC236}">
                  <a16:creationId xmlns:a16="http://schemas.microsoft.com/office/drawing/2014/main" id="{79B197A4-8504-26AB-7D33-5E9950B7B55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15" name="TextBox 15">
              <a:extLst>
                <a:ext uri="{FF2B5EF4-FFF2-40B4-BE49-F238E27FC236}">
                  <a16:creationId xmlns:a16="http://schemas.microsoft.com/office/drawing/2014/main" id="{CB2A9473-E140-AEA0-4B40-3EA64950FB5A}"/>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6" name="Group 16">
            <a:extLst>
              <a:ext uri="{FF2B5EF4-FFF2-40B4-BE49-F238E27FC236}">
                <a16:creationId xmlns:a16="http://schemas.microsoft.com/office/drawing/2014/main" id="{8FFEEBC9-6D1B-4C5D-3345-CC01C11815D7}"/>
              </a:ext>
            </a:extLst>
          </p:cNvPr>
          <p:cNvGrpSpPr/>
          <p:nvPr/>
        </p:nvGrpSpPr>
        <p:grpSpPr>
          <a:xfrm>
            <a:off x="14743438" y="5943869"/>
            <a:ext cx="2569056" cy="2569056"/>
            <a:chOff x="0" y="0"/>
            <a:chExt cx="812800" cy="812800"/>
          </a:xfrm>
          <a:blipFill dpi="0" rotWithShape="1">
            <a:blip r:embed="rId6">
              <a:extLst>
                <a:ext uri="{28A0092B-C50C-407E-A947-70E740481C1C}">
                  <a14:useLocalDpi xmlns:a14="http://schemas.microsoft.com/office/drawing/2010/main" val="0"/>
                </a:ext>
              </a:extLst>
            </a:blip>
            <a:srcRect/>
            <a:stretch>
              <a:fillRect/>
            </a:stretch>
          </a:blipFill>
        </p:grpSpPr>
        <p:sp>
          <p:nvSpPr>
            <p:cNvPr id="17" name="Freeform 17">
              <a:extLst>
                <a:ext uri="{FF2B5EF4-FFF2-40B4-BE49-F238E27FC236}">
                  <a16:creationId xmlns:a16="http://schemas.microsoft.com/office/drawing/2014/main" id="{A9D4E51B-D5DF-3619-E927-C343D49F33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8" name="Group 18">
            <a:extLst>
              <a:ext uri="{FF2B5EF4-FFF2-40B4-BE49-F238E27FC236}">
                <a16:creationId xmlns:a16="http://schemas.microsoft.com/office/drawing/2014/main" id="{0C688BED-CEDF-4A3E-0C5A-4B0B58ABC3DF}"/>
              </a:ext>
            </a:extLst>
          </p:cNvPr>
          <p:cNvGrpSpPr/>
          <p:nvPr/>
        </p:nvGrpSpPr>
        <p:grpSpPr>
          <a:xfrm>
            <a:off x="574633" y="6403573"/>
            <a:ext cx="300229" cy="300229"/>
            <a:chOff x="0" y="0"/>
            <a:chExt cx="812800" cy="812800"/>
          </a:xfrm>
        </p:grpSpPr>
        <p:sp>
          <p:nvSpPr>
            <p:cNvPr id="19" name="Freeform 19">
              <a:extLst>
                <a:ext uri="{FF2B5EF4-FFF2-40B4-BE49-F238E27FC236}">
                  <a16:creationId xmlns:a16="http://schemas.microsoft.com/office/drawing/2014/main" id="{0F6E3DF8-FBF2-BBDF-6C9B-EF6E9C22EE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0" name="TextBox 20">
              <a:extLst>
                <a:ext uri="{FF2B5EF4-FFF2-40B4-BE49-F238E27FC236}">
                  <a16:creationId xmlns:a16="http://schemas.microsoft.com/office/drawing/2014/main" id="{779BFF5E-73C3-ED0D-CF63-C48030D0DBAA}"/>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a:extLst>
              <a:ext uri="{FF2B5EF4-FFF2-40B4-BE49-F238E27FC236}">
                <a16:creationId xmlns:a16="http://schemas.microsoft.com/office/drawing/2014/main" id="{92B92568-313F-023D-9822-CF8131160C0C}"/>
              </a:ext>
            </a:extLst>
          </p:cNvPr>
          <p:cNvSpPr/>
          <p:nvPr/>
        </p:nvSpPr>
        <p:spPr>
          <a:xfrm rot="-823344">
            <a:off x="7974483" y="2593214"/>
            <a:ext cx="920651" cy="920651"/>
          </a:xfrm>
          <a:custGeom>
            <a:avLst/>
            <a:gdLst/>
            <a:ahLst/>
            <a:cxnLst/>
            <a:rect l="l" t="t" r="r" b="b"/>
            <a:pathLst>
              <a:path w="920651" h="920651">
                <a:moveTo>
                  <a:pt x="0" y="0"/>
                </a:moveTo>
                <a:lnTo>
                  <a:pt x="920651" y="0"/>
                </a:lnTo>
                <a:lnTo>
                  <a:pt x="920651" y="920650"/>
                </a:lnTo>
                <a:lnTo>
                  <a:pt x="0" y="9206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2" name="Freeform 22">
            <a:extLst>
              <a:ext uri="{FF2B5EF4-FFF2-40B4-BE49-F238E27FC236}">
                <a16:creationId xmlns:a16="http://schemas.microsoft.com/office/drawing/2014/main" id="{08C9DC32-A012-D97D-F696-4F611A2055FA}"/>
              </a:ext>
            </a:extLst>
          </p:cNvPr>
          <p:cNvSpPr/>
          <p:nvPr/>
        </p:nvSpPr>
        <p:spPr>
          <a:xfrm rot="-823344">
            <a:off x="7780582" y="2913150"/>
            <a:ext cx="920651" cy="920651"/>
          </a:xfrm>
          <a:custGeom>
            <a:avLst/>
            <a:gdLst/>
            <a:ahLst/>
            <a:cxnLst/>
            <a:rect l="l" t="t" r="r" b="b"/>
            <a:pathLst>
              <a:path w="920651" h="920651">
                <a:moveTo>
                  <a:pt x="0" y="0"/>
                </a:moveTo>
                <a:lnTo>
                  <a:pt x="920651" y="0"/>
                </a:lnTo>
                <a:lnTo>
                  <a:pt x="920651" y="920651"/>
                </a:lnTo>
                <a:lnTo>
                  <a:pt x="0" y="9206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23" name="Group 23">
            <a:extLst>
              <a:ext uri="{FF2B5EF4-FFF2-40B4-BE49-F238E27FC236}">
                <a16:creationId xmlns:a16="http://schemas.microsoft.com/office/drawing/2014/main" id="{324AC0A7-2E39-98F9-F7E5-FD657B79D62A}"/>
              </a:ext>
            </a:extLst>
          </p:cNvPr>
          <p:cNvGrpSpPr/>
          <p:nvPr/>
        </p:nvGrpSpPr>
        <p:grpSpPr>
          <a:xfrm>
            <a:off x="8423583" y="8038569"/>
            <a:ext cx="474357" cy="474357"/>
            <a:chOff x="0" y="0"/>
            <a:chExt cx="812800" cy="812800"/>
          </a:xfrm>
        </p:grpSpPr>
        <p:sp>
          <p:nvSpPr>
            <p:cNvPr id="24" name="Freeform 24">
              <a:extLst>
                <a:ext uri="{FF2B5EF4-FFF2-40B4-BE49-F238E27FC236}">
                  <a16:creationId xmlns:a16="http://schemas.microsoft.com/office/drawing/2014/main" id="{6A721B05-ACF8-E66F-16C4-D1AB661822E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5" name="TextBox 25">
              <a:extLst>
                <a:ext uri="{FF2B5EF4-FFF2-40B4-BE49-F238E27FC236}">
                  <a16:creationId xmlns:a16="http://schemas.microsoft.com/office/drawing/2014/main" id="{2F53550E-AFDA-390D-AF13-DB71E5F0E84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a:extLst>
              <a:ext uri="{FF2B5EF4-FFF2-40B4-BE49-F238E27FC236}">
                <a16:creationId xmlns:a16="http://schemas.microsoft.com/office/drawing/2014/main" id="{312F412A-E26E-0B1B-A627-2C5DD15CBECA}"/>
              </a:ext>
            </a:extLst>
          </p:cNvPr>
          <p:cNvSpPr/>
          <p:nvPr/>
        </p:nvSpPr>
        <p:spPr>
          <a:xfrm>
            <a:off x="852735" y="719851"/>
            <a:ext cx="358463" cy="235643"/>
          </a:xfrm>
          <a:custGeom>
            <a:avLst/>
            <a:gdLst/>
            <a:ahLst/>
            <a:cxnLst/>
            <a:rect l="l" t="t" r="r" b="b"/>
            <a:pathLst>
              <a:path w="358463" h="235643">
                <a:moveTo>
                  <a:pt x="0" y="0"/>
                </a:moveTo>
                <a:lnTo>
                  <a:pt x="358463" y="0"/>
                </a:lnTo>
                <a:lnTo>
                  <a:pt x="358463" y="235643"/>
                </a:lnTo>
                <a:lnTo>
                  <a:pt x="0" y="2356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28" name="Group 28">
            <a:extLst>
              <a:ext uri="{FF2B5EF4-FFF2-40B4-BE49-F238E27FC236}">
                <a16:creationId xmlns:a16="http://schemas.microsoft.com/office/drawing/2014/main" id="{48F90D60-8F73-DBC0-1BCC-FF4B93D97CE1}"/>
              </a:ext>
            </a:extLst>
          </p:cNvPr>
          <p:cNvGrpSpPr/>
          <p:nvPr/>
        </p:nvGrpSpPr>
        <p:grpSpPr>
          <a:xfrm>
            <a:off x="2036025" y="872188"/>
            <a:ext cx="39377" cy="39377"/>
            <a:chOff x="0" y="0"/>
            <a:chExt cx="812800" cy="812800"/>
          </a:xfrm>
        </p:grpSpPr>
        <p:sp>
          <p:nvSpPr>
            <p:cNvPr id="29" name="Freeform 29">
              <a:extLst>
                <a:ext uri="{FF2B5EF4-FFF2-40B4-BE49-F238E27FC236}">
                  <a16:creationId xmlns:a16="http://schemas.microsoft.com/office/drawing/2014/main" id="{382CBE01-253D-F56B-C5FA-E222697AA17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p:spPr>
        </p:sp>
        <p:sp>
          <p:nvSpPr>
            <p:cNvPr id="30" name="TextBox 30">
              <a:extLst>
                <a:ext uri="{FF2B5EF4-FFF2-40B4-BE49-F238E27FC236}">
                  <a16:creationId xmlns:a16="http://schemas.microsoft.com/office/drawing/2014/main" id="{778D5195-270B-5EB9-79A9-E1B2FB1FD9B9}"/>
                </a:ext>
              </a:extLst>
            </p:cNvPr>
            <p:cNvSpPr txBox="1"/>
            <p:nvPr/>
          </p:nvSpPr>
          <p:spPr>
            <a:xfrm>
              <a:off x="76200" y="38100"/>
              <a:ext cx="660400" cy="698500"/>
            </a:xfrm>
            <a:prstGeom prst="rect">
              <a:avLst/>
            </a:prstGeom>
          </p:spPr>
          <p:txBody>
            <a:bodyPr lIns="74078" tIns="74078" rIns="74078" bIns="74078" rtlCol="0" anchor="ctr"/>
            <a:lstStyle/>
            <a:p>
              <a:pPr algn="ctr">
                <a:lnSpc>
                  <a:spcPts val="2659"/>
                </a:lnSpc>
              </a:pPr>
              <a:endParaRPr/>
            </a:p>
          </p:txBody>
        </p:sp>
      </p:grpSp>
      <p:sp>
        <p:nvSpPr>
          <p:cNvPr id="31" name="Freeform 31">
            <a:extLst>
              <a:ext uri="{FF2B5EF4-FFF2-40B4-BE49-F238E27FC236}">
                <a16:creationId xmlns:a16="http://schemas.microsoft.com/office/drawing/2014/main" id="{36276539-FB74-1C62-BA7F-674AA816CFF2}"/>
              </a:ext>
            </a:extLst>
          </p:cNvPr>
          <p:cNvSpPr/>
          <p:nvPr/>
        </p:nvSpPr>
        <p:spPr>
          <a:xfrm>
            <a:off x="16997119" y="693219"/>
            <a:ext cx="433631" cy="288907"/>
          </a:xfrm>
          <a:custGeom>
            <a:avLst/>
            <a:gdLst/>
            <a:ahLst/>
            <a:cxnLst/>
            <a:rect l="l" t="t" r="r" b="b"/>
            <a:pathLst>
              <a:path w="433631" h="288907">
                <a:moveTo>
                  <a:pt x="0" y="0"/>
                </a:moveTo>
                <a:lnTo>
                  <a:pt x="433631" y="0"/>
                </a:lnTo>
                <a:lnTo>
                  <a:pt x="433631" y="288906"/>
                </a:lnTo>
                <a:lnTo>
                  <a:pt x="0" y="2889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4" name="TextBox 32">
            <a:extLst>
              <a:ext uri="{FF2B5EF4-FFF2-40B4-BE49-F238E27FC236}">
                <a16:creationId xmlns:a16="http://schemas.microsoft.com/office/drawing/2014/main" id="{8F7BB9E2-55AC-3CCC-E6FA-E71820866DCF}"/>
              </a:ext>
            </a:extLst>
          </p:cNvPr>
          <p:cNvSpPr txBox="1"/>
          <p:nvPr/>
        </p:nvSpPr>
        <p:spPr>
          <a:xfrm>
            <a:off x="819150" y="3663355"/>
            <a:ext cx="8362594" cy="1436291"/>
          </a:xfrm>
          <a:prstGeom prst="rect">
            <a:avLst/>
          </a:prstGeom>
        </p:spPr>
        <p:txBody>
          <a:bodyPr wrap="square" lIns="0" tIns="0" rIns="0" bIns="0" rtlCol="0" anchor="t">
            <a:spAutoFit/>
          </a:bodyPr>
          <a:lstStyle/>
          <a:p>
            <a:pPr algn="ctr">
              <a:lnSpc>
                <a:spcPts val="5567"/>
              </a:lnSpc>
            </a:pPr>
            <a:r>
              <a:rPr lang="fr-FR" sz="4800" b="1" spc="-67" noProof="0" dirty="0">
                <a:solidFill>
                  <a:srgbClr val="FFC000"/>
                </a:solidFill>
                <a:effectLst>
                  <a:outerShdw blurRad="38100" dist="38100" dir="2700000" algn="tl">
                    <a:srgbClr val="000000">
                      <a:alpha val="43137"/>
                    </a:srgbClr>
                  </a:outerShdw>
                </a:effectLst>
                <a:latin typeface="Times New Roman" panose="02020603050405020304" pitchFamily="18" charset="0"/>
                <a:ea typeface="Poppins Semi-Bold"/>
                <a:cs typeface="Times New Roman" panose="02020603050405020304" pitchFamily="18" charset="0"/>
                <a:sym typeface="Poppins Semi-Bold"/>
              </a:rPr>
              <a:t>V : </a:t>
            </a:r>
            <a:r>
              <a:rPr lang="fr-FR" sz="4800" b="1" spc="-67" noProof="0" dirty="0">
                <a:solidFill>
                  <a:srgbClr val="002060"/>
                </a:solidFill>
                <a:latin typeface="Times New Roman" panose="02020603050405020304" pitchFamily="18" charset="0"/>
                <a:ea typeface="Poppins Semi-Bold"/>
                <a:cs typeface="Times New Roman" panose="02020603050405020304" pitchFamily="18" charset="0"/>
                <a:sym typeface="Poppins Semi-Bold"/>
              </a:rPr>
              <a:t>Régulation hormonale de la glycémie</a:t>
            </a:r>
          </a:p>
        </p:txBody>
      </p:sp>
    </p:spTree>
    <p:extLst>
      <p:ext uri="{BB962C8B-B14F-4D97-AF65-F5344CB8AC3E}">
        <p14:creationId xmlns:p14="http://schemas.microsoft.com/office/powerpoint/2010/main" val="15632431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9074B">
                <a:alpha val="100000"/>
              </a:srgbClr>
            </a:gs>
            <a:gs pos="100000">
              <a:srgbClr val="045964">
                <a:alpha val="100000"/>
              </a:srgbClr>
            </a:gs>
          </a:gsLst>
          <a:lin ang="5400000"/>
        </a:gradFill>
        <a:effectLst/>
      </p:bgPr>
    </p:bg>
    <p:spTree>
      <p:nvGrpSpPr>
        <p:cNvPr id="1" name="">
          <a:extLst>
            <a:ext uri="{FF2B5EF4-FFF2-40B4-BE49-F238E27FC236}">
              <a16:creationId xmlns:a16="http://schemas.microsoft.com/office/drawing/2014/main" id="{1445FA4F-D05F-F17F-9076-C3F47A57299F}"/>
            </a:ext>
          </a:extLst>
        </p:cNvPr>
        <p:cNvGrpSpPr/>
        <p:nvPr/>
      </p:nvGrpSpPr>
      <p:grpSpPr>
        <a:xfrm>
          <a:off x="0" y="0"/>
          <a:ext cx="0" cy="0"/>
          <a:chOff x="0" y="0"/>
          <a:chExt cx="0" cy="0"/>
        </a:xfrm>
      </p:grpSpPr>
      <p:sp>
        <p:nvSpPr>
          <p:cNvPr id="26" name="AutoShape 26">
            <a:extLst>
              <a:ext uri="{FF2B5EF4-FFF2-40B4-BE49-F238E27FC236}">
                <a16:creationId xmlns:a16="http://schemas.microsoft.com/office/drawing/2014/main" id="{B61FDAE0-8128-BAFC-081F-9AABDDA7039D}"/>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pic>
        <p:nvPicPr>
          <p:cNvPr id="2" name="Picture 2">
            <a:extLst>
              <a:ext uri="{FF2B5EF4-FFF2-40B4-BE49-F238E27FC236}">
                <a16:creationId xmlns:a16="http://schemas.microsoft.com/office/drawing/2014/main" id="{FB1A1F88-F47F-418C-2FC7-DCF72D8F864F}"/>
              </a:ext>
            </a:extLst>
          </p:cNvPr>
          <p:cNvPicPr>
            <a:picLocks noChangeAspect="1"/>
          </p:cNvPicPr>
          <p:nvPr/>
        </p:nvPicPr>
        <p:blipFill rotWithShape="1">
          <a:blip r:embed="rId2"/>
          <a:srcRect l="2656" t="17228" r="38750" b="2102"/>
          <a:stretch/>
        </p:blipFill>
        <p:spPr>
          <a:xfrm>
            <a:off x="792138" y="2585746"/>
            <a:ext cx="8123262" cy="6624796"/>
          </a:xfrm>
          <a:prstGeom prst="rect">
            <a:avLst/>
          </a:prstGeom>
        </p:spPr>
      </p:pic>
      <p:sp>
        <p:nvSpPr>
          <p:cNvPr id="3" name="ZoneTexte 2">
            <a:extLst>
              <a:ext uri="{FF2B5EF4-FFF2-40B4-BE49-F238E27FC236}">
                <a16:creationId xmlns:a16="http://schemas.microsoft.com/office/drawing/2014/main" id="{9E87F1B9-3B6B-8C45-BE66-237E3CA80F8A}"/>
              </a:ext>
            </a:extLst>
          </p:cNvPr>
          <p:cNvSpPr txBox="1"/>
          <p:nvPr/>
        </p:nvSpPr>
        <p:spPr>
          <a:xfrm>
            <a:off x="10250404" y="2585746"/>
            <a:ext cx="7162800" cy="6494085"/>
          </a:xfrm>
          <a:prstGeom prst="rect">
            <a:avLst/>
          </a:prstGeom>
          <a:solidFill>
            <a:srgbClr val="E6EAED"/>
          </a:solidFill>
        </p:spPr>
        <p:txBody>
          <a:bodyPr wrap="square" rtlCol="0">
            <a:spAutoFit/>
          </a:bodyPr>
          <a:lstStyle/>
          <a:p>
            <a:pPr marL="457200" indent="-457200">
              <a:buFont typeface="Arial" panose="020B0604020202020204" pitchFamily="34" charset="0"/>
              <a:buChar char="•"/>
            </a:pPr>
            <a:r>
              <a:rPr lang="fr-FR" sz="3200" dirty="0"/>
              <a:t>L’organisme consomme du glucose de manière continue pour assurer ses fonctions vitales, même au repos.</a:t>
            </a:r>
          </a:p>
          <a:p>
            <a:pPr marL="457200" indent="-457200">
              <a:buFont typeface="Arial" panose="020B0604020202020204" pitchFamily="34" charset="0"/>
              <a:buChar char="•"/>
            </a:pPr>
            <a:endParaRPr lang="fr-FR" sz="3200" dirty="0"/>
          </a:p>
          <a:p>
            <a:pPr marL="457200" indent="-457200">
              <a:buFont typeface="Arial" panose="020B0604020202020204" pitchFamily="34" charset="0"/>
              <a:buChar char="•"/>
            </a:pPr>
            <a:r>
              <a:rPr lang="fr-FR" sz="3200" dirty="0"/>
              <a:t>Contrairement aux autres organes capables de métaboliser les lipides, les cellules </a:t>
            </a:r>
            <a:r>
              <a:rPr lang="fr-FR" sz="3200" b="1" dirty="0"/>
              <a:t>nerveuses</a:t>
            </a:r>
            <a:r>
              <a:rPr lang="fr-FR" sz="3200" dirty="0"/>
              <a:t> utilisent de glucose comme </a:t>
            </a:r>
            <a:r>
              <a:rPr lang="fr-FR" sz="3200" b="1" dirty="0"/>
              <a:t>carburant énergétique exclusif. </a:t>
            </a:r>
          </a:p>
          <a:p>
            <a:endParaRPr lang="fr-FR" sz="3200" b="1" dirty="0"/>
          </a:p>
          <a:p>
            <a:pPr marL="457200" indent="-457200">
              <a:buFont typeface="Arial" panose="020B0604020202020204" pitchFamily="34" charset="0"/>
              <a:buChar char="•"/>
            </a:pPr>
            <a:r>
              <a:rPr lang="fr-FR" sz="3200" dirty="0"/>
              <a:t>Toute carence d'apport métabolique entraîne un dysfonctionnement neurologique immédiat.</a:t>
            </a:r>
          </a:p>
        </p:txBody>
      </p:sp>
      <p:sp>
        <p:nvSpPr>
          <p:cNvPr id="6" name="TextBox 24">
            <a:extLst>
              <a:ext uri="{FF2B5EF4-FFF2-40B4-BE49-F238E27FC236}">
                <a16:creationId xmlns:a16="http://schemas.microsoft.com/office/drawing/2014/main" id="{172BCD85-7148-9017-B6F4-5FC4C391ECC8}"/>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Constante glycémique :</a:t>
            </a:r>
            <a:r>
              <a:rPr lang="fr-FR" sz="4800" b="1" spc="-67" noProof="0" dirty="0">
                <a:solidFill>
                  <a:srgbClr val="FFC000"/>
                </a:solidFill>
                <a:latin typeface="+mj-lt"/>
                <a:ea typeface="Poppins Semi-Bold"/>
                <a:cs typeface="Poppins Semi-Bold"/>
                <a:sym typeface="Poppins Semi-Bold"/>
              </a:rPr>
              <a:t> </a:t>
            </a:r>
            <a:r>
              <a:rPr lang="fr-FR" sz="4800" b="1" spc="-67" noProof="0" dirty="0">
                <a:solidFill>
                  <a:schemeClr val="bg1">
                    <a:lumMod val="85000"/>
                  </a:schemeClr>
                </a:solidFill>
                <a:latin typeface="+mj-lt"/>
                <a:ea typeface="Poppins Semi-Bold"/>
                <a:cs typeface="Poppins Semi-Bold"/>
                <a:sym typeface="Poppins Semi-Bold"/>
              </a:rPr>
              <a:t>Consommation permanente de glucose </a:t>
            </a:r>
          </a:p>
        </p:txBody>
      </p:sp>
    </p:spTree>
    <p:extLst>
      <p:ext uri="{BB962C8B-B14F-4D97-AF65-F5344CB8AC3E}">
        <p14:creationId xmlns:p14="http://schemas.microsoft.com/office/powerpoint/2010/main" val="38007438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a:extLst>
            <a:ext uri="{FF2B5EF4-FFF2-40B4-BE49-F238E27FC236}">
              <a16:creationId xmlns:a16="http://schemas.microsoft.com/office/drawing/2014/main" id="{42530C73-A38B-5EA9-5DF6-BDFDAC083A12}"/>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0EFB0223-E110-670F-C4BF-F4C6F53C1DA1}"/>
              </a:ext>
            </a:extLst>
          </p:cNvPr>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pic>
        <p:nvPicPr>
          <p:cNvPr id="2" name="Image 1">
            <a:extLst>
              <a:ext uri="{FF2B5EF4-FFF2-40B4-BE49-F238E27FC236}">
                <a16:creationId xmlns:a16="http://schemas.microsoft.com/office/drawing/2014/main" id="{F3AE0BEE-B357-F70C-11B7-47841EC80F3B}"/>
              </a:ext>
            </a:extLst>
          </p:cNvPr>
          <p:cNvPicPr>
            <a:picLocks noChangeAspect="1"/>
          </p:cNvPicPr>
          <p:nvPr/>
        </p:nvPicPr>
        <p:blipFill>
          <a:blip r:embed="rId2"/>
          <a:stretch>
            <a:fillRect/>
          </a:stretch>
        </p:blipFill>
        <p:spPr>
          <a:xfrm>
            <a:off x="1447800" y="1951343"/>
            <a:ext cx="14325600" cy="3581400"/>
          </a:xfrm>
          <a:prstGeom prst="rect">
            <a:avLst/>
          </a:prstGeom>
        </p:spPr>
      </p:pic>
      <p:sp>
        <p:nvSpPr>
          <p:cNvPr id="3" name="Rectangle 2">
            <a:extLst>
              <a:ext uri="{FF2B5EF4-FFF2-40B4-BE49-F238E27FC236}">
                <a16:creationId xmlns:a16="http://schemas.microsoft.com/office/drawing/2014/main" id="{B93196FE-85C7-3375-688C-A2FE33F1ADDC}"/>
              </a:ext>
            </a:extLst>
          </p:cNvPr>
          <p:cNvSpPr/>
          <p:nvPr/>
        </p:nvSpPr>
        <p:spPr>
          <a:xfrm>
            <a:off x="13258800" y="5797202"/>
            <a:ext cx="3378200" cy="3229535"/>
          </a:xfrm>
          <a:prstGeom prst="rect">
            <a:avLst/>
          </a:prstGeom>
          <a:solidFill>
            <a:srgbClr val="F2F6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Pour que la glycémie demeure constante, exige des mécanisme dynamiques de </a:t>
            </a:r>
            <a:r>
              <a:rPr lang="fr-FR" sz="2800" b="1" dirty="0">
                <a:solidFill>
                  <a:schemeClr val="tx1"/>
                </a:solidFill>
              </a:rPr>
              <a:t>stockage</a:t>
            </a:r>
            <a:r>
              <a:rPr lang="fr-FR" sz="2800" dirty="0">
                <a:solidFill>
                  <a:schemeClr val="tx1"/>
                </a:solidFill>
              </a:rPr>
              <a:t> et de </a:t>
            </a:r>
            <a:r>
              <a:rPr lang="fr-FR" sz="2800" b="1" dirty="0">
                <a:solidFill>
                  <a:schemeClr val="tx1"/>
                </a:solidFill>
              </a:rPr>
              <a:t>libération</a:t>
            </a:r>
            <a:r>
              <a:rPr lang="fr-FR" sz="2800" dirty="0">
                <a:solidFill>
                  <a:schemeClr val="tx1"/>
                </a:solidFill>
              </a:rPr>
              <a:t>.</a:t>
            </a:r>
          </a:p>
        </p:txBody>
      </p:sp>
      <p:sp>
        <p:nvSpPr>
          <p:cNvPr id="4" name="Rectangle 3">
            <a:extLst>
              <a:ext uri="{FF2B5EF4-FFF2-40B4-BE49-F238E27FC236}">
                <a16:creationId xmlns:a16="http://schemas.microsoft.com/office/drawing/2014/main" id="{093DEB37-5C1C-4B11-B88B-9E2B131C494F}"/>
              </a:ext>
            </a:extLst>
          </p:cNvPr>
          <p:cNvSpPr/>
          <p:nvPr/>
        </p:nvSpPr>
        <p:spPr>
          <a:xfrm>
            <a:off x="1570318" y="5920466"/>
            <a:ext cx="10591800" cy="3106271"/>
          </a:xfrm>
          <a:prstGeom prst="rect">
            <a:avLst/>
          </a:prstGeom>
          <a:solidFill>
            <a:srgbClr val="F2F6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Malgré la variation des activités de l'organisme, l'apport du glucose par l'alimentation et une consommation au cours d'une journée par les cellules, son taux reste à peu près constant, un gramme par litre chez un sujet normal. La glycémie est donc un paramètre biologique contrôlé par l'organisme :  </a:t>
            </a:r>
            <a:r>
              <a:rPr lang="fr-FR" sz="2800" b="1" dirty="0">
                <a:solidFill>
                  <a:schemeClr val="tx1"/>
                </a:solidFill>
              </a:rPr>
              <a:t>homéostasie</a:t>
            </a:r>
            <a:r>
              <a:rPr lang="fr-FR" sz="2800" dirty="0">
                <a:solidFill>
                  <a:schemeClr val="tx1"/>
                </a:solidFill>
              </a:rPr>
              <a:t>.</a:t>
            </a:r>
          </a:p>
        </p:txBody>
      </p:sp>
      <p:sp>
        <p:nvSpPr>
          <p:cNvPr id="5" name="Flèche droite 4">
            <a:extLst>
              <a:ext uri="{FF2B5EF4-FFF2-40B4-BE49-F238E27FC236}">
                <a16:creationId xmlns:a16="http://schemas.microsoft.com/office/drawing/2014/main" id="{82A917B5-253E-325D-9782-CE33E0FF0C1C}"/>
              </a:ext>
            </a:extLst>
          </p:cNvPr>
          <p:cNvSpPr/>
          <p:nvPr/>
        </p:nvSpPr>
        <p:spPr>
          <a:xfrm>
            <a:off x="12420600" y="6992869"/>
            <a:ext cx="609600" cy="838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solidFill>
                  <a:srgbClr val="FF0000"/>
                </a:solidFill>
              </a:ln>
              <a:solidFill>
                <a:srgbClr val="FF0000"/>
              </a:solidFill>
            </a:endParaRPr>
          </a:p>
        </p:txBody>
      </p:sp>
      <p:sp>
        <p:nvSpPr>
          <p:cNvPr id="6" name="TextBox 24">
            <a:extLst>
              <a:ext uri="{FF2B5EF4-FFF2-40B4-BE49-F238E27FC236}">
                <a16:creationId xmlns:a16="http://schemas.microsoft.com/office/drawing/2014/main" id="{F25589A7-77C7-596E-BF3D-1BF36FE1B6B3}"/>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Mis en évidence de la régulation de la glycémie</a:t>
            </a:r>
          </a:p>
        </p:txBody>
      </p:sp>
    </p:spTree>
    <p:extLst>
      <p:ext uri="{BB962C8B-B14F-4D97-AF65-F5344CB8AC3E}">
        <p14:creationId xmlns:p14="http://schemas.microsoft.com/office/powerpoint/2010/main" val="15626734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4F4F4">
                <a:alpha val="100000"/>
              </a:srgbClr>
            </a:gs>
            <a:gs pos="100000">
              <a:srgbClr val="CCDBDD">
                <a:alpha val="100000"/>
              </a:srgbClr>
            </a:gs>
          </a:gsLst>
          <a:lin ang="5400000"/>
        </a:gradFill>
        <a:effectLst/>
      </p:bgPr>
    </p:bg>
    <p:spTree>
      <p:nvGrpSpPr>
        <p:cNvPr id="1" name="">
          <a:extLst>
            <a:ext uri="{FF2B5EF4-FFF2-40B4-BE49-F238E27FC236}">
              <a16:creationId xmlns:a16="http://schemas.microsoft.com/office/drawing/2014/main" id="{9D8F481B-8651-31C4-FFC9-528E132B42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0AA4E13-030A-B36E-217C-44C0C042B2D9}"/>
              </a:ext>
            </a:extLst>
          </p:cNvPr>
          <p:cNvSpPr/>
          <p:nvPr/>
        </p:nvSpPr>
        <p:spPr>
          <a:xfrm rot="4589958" flipH="1">
            <a:off x="-2609086" y="496809"/>
            <a:ext cx="12286923" cy="9293381"/>
          </a:xfrm>
          <a:custGeom>
            <a:avLst/>
            <a:gdLst/>
            <a:ahLst/>
            <a:cxnLst/>
            <a:rect l="l" t="t" r="r" b="b"/>
            <a:pathLst>
              <a:path w="12286923" h="9293381">
                <a:moveTo>
                  <a:pt x="12286923" y="0"/>
                </a:moveTo>
                <a:lnTo>
                  <a:pt x="0" y="0"/>
                </a:lnTo>
                <a:lnTo>
                  <a:pt x="0" y="9293382"/>
                </a:lnTo>
                <a:lnTo>
                  <a:pt x="12286923" y="9293382"/>
                </a:lnTo>
                <a:lnTo>
                  <a:pt x="12286923"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AutoShape 21">
            <a:extLst>
              <a:ext uri="{FF2B5EF4-FFF2-40B4-BE49-F238E27FC236}">
                <a16:creationId xmlns:a16="http://schemas.microsoft.com/office/drawing/2014/main" id="{B6A597D5-465E-9A4C-C16E-482F74F9861F}"/>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3" name="TextBox 24">
            <a:extLst>
              <a:ext uri="{FF2B5EF4-FFF2-40B4-BE49-F238E27FC236}">
                <a16:creationId xmlns:a16="http://schemas.microsoft.com/office/drawing/2014/main" id="{B348CAD4-6FC1-8A5F-ED3D-7BC3F16A168A}"/>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Le devenir du glucose ingérer</a:t>
            </a:r>
          </a:p>
        </p:txBody>
      </p:sp>
      <p:pic>
        <p:nvPicPr>
          <p:cNvPr id="4" name="Image 3">
            <a:extLst>
              <a:ext uri="{FF2B5EF4-FFF2-40B4-BE49-F238E27FC236}">
                <a16:creationId xmlns:a16="http://schemas.microsoft.com/office/drawing/2014/main" id="{F68F16D1-2890-42F5-AA8A-DD40883CCB75}"/>
              </a:ext>
            </a:extLst>
          </p:cNvPr>
          <p:cNvPicPr>
            <a:picLocks noChangeAspect="1"/>
          </p:cNvPicPr>
          <p:nvPr/>
        </p:nvPicPr>
        <p:blipFill rotWithShape="1">
          <a:blip r:embed="rId4"/>
          <a:srcRect l="769" t="785" r="13077" b="55237"/>
          <a:stretch/>
        </p:blipFill>
        <p:spPr>
          <a:xfrm>
            <a:off x="1371600" y="4573799"/>
            <a:ext cx="4800600" cy="3200400"/>
          </a:xfrm>
          <a:prstGeom prst="rect">
            <a:avLst/>
          </a:prstGeom>
        </p:spPr>
      </p:pic>
      <p:pic>
        <p:nvPicPr>
          <p:cNvPr id="5" name="Image 4">
            <a:extLst>
              <a:ext uri="{FF2B5EF4-FFF2-40B4-BE49-F238E27FC236}">
                <a16:creationId xmlns:a16="http://schemas.microsoft.com/office/drawing/2014/main" id="{3D035174-51F5-9E4D-6DAB-7A17EE38B90C}"/>
              </a:ext>
            </a:extLst>
          </p:cNvPr>
          <p:cNvPicPr>
            <a:picLocks noChangeAspect="1"/>
          </p:cNvPicPr>
          <p:nvPr/>
        </p:nvPicPr>
        <p:blipFill rotWithShape="1">
          <a:blip r:embed="rId4"/>
          <a:srcRect l="4872" t="51047" r="2136" b="1832"/>
          <a:stretch/>
        </p:blipFill>
        <p:spPr>
          <a:xfrm>
            <a:off x="6324600" y="4459499"/>
            <a:ext cx="5181600" cy="3429000"/>
          </a:xfrm>
          <a:prstGeom prst="rect">
            <a:avLst/>
          </a:prstGeom>
        </p:spPr>
      </p:pic>
      <p:pic>
        <p:nvPicPr>
          <p:cNvPr id="6" name="Image 5">
            <a:extLst>
              <a:ext uri="{FF2B5EF4-FFF2-40B4-BE49-F238E27FC236}">
                <a16:creationId xmlns:a16="http://schemas.microsoft.com/office/drawing/2014/main" id="{6C46D409-B8E4-F29A-68C8-4126F72602BF}"/>
              </a:ext>
            </a:extLst>
          </p:cNvPr>
          <p:cNvPicPr>
            <a:picLocks noChangeAspect="1"/>
          </p:cNvPicPr>
          <p:nvPr/>
        </p:nvPicPr>
        <p:blipFill>
          <a:blip r:embed="rId5"/>
          <a:stretch>
            <a:fillRect/>
          </a:stretch>
        </p:blipFill>
        <p:spPr>
          <a:xfrm>
            <a:off x="11734800" y="4298368"/>
            <a:ext cx="4953000" cy="3751262"/>
          </a:xfrm>
          <a:prstGeom prst="rect">
            <a:avLst/>
          </a:prstGeom>
        </p:spPr>
      </p:pic>
      <p:sp>
        <p:nvSpPr>
          <p:cNvPr id="7" name="Rectangle 6">
            <a:extLst>
              <a:ext uri="{FF2B5EF4-FFF2-40B4-BE49-F238E27FC236}">
                <a16:creationId xmlns:a16="http://schemas.microsoft.com/office/drawing/2014/main" id="{3C20C4DC-AEA0-2549-3FEB-C44F4A94F0A9}"/>
              </a:ext>
            </a:extLst>
          </p:cNvPr>
          <p:cNvSpPr/>
          <p:nvPr/>
        </p:nvSpPr>
        <p:spPr>
          <a:xfrm>
            <a:off x="2286000" y="8213937"/>
            <a:ext cx="31242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Cellules musculaires </a:t>
            </a:r>
          </a:p>
        </p:txBody>
      </p:sp>
      <p:sp>
        <p:nvSpPr>
          <p:cNvPr id="8" name="Rectangle 7">
            <a:extLst>
              <a:ext uri="{FF2B5EF4-FFF2-40B4-BE49-F238E27FC236}">
                <a16:creationId xmlns:a16="http://schemas.microsoft.com/office/drawing/2014/main" id="{972C237A-DEAA-EDBF-6983-AB15F527E9BE}"/>
              </a:ext>
            </a:extLst>
          </p:cNvPr>
          <p:cNvSpPr/>
          <p:nvPr/>
        </p:nvSpPr>
        <p:spPr>
          <a:xfrm>
            <a:off x="7277100" y="8201237"/>
            <a:ext cx="31242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sz="2400" dirty="0">
                <a:solidFill>
                  <a:schemeClr val="tx1"/>
                </a:solidFill>
              </a:rPr>
              <a:t>Les</a:t>
            </a:r>
            <a:r>
              <a:rPr lang="fr-FR" sz="2400" dirty="0">
                <a:solidFill>
                  <a:schemeClr val="tx1"/>
                </a:solidFill>
              </a:rPr>
              <a:t> adipocytes</a:t>
            </a:r>
          </a:p>
        </p:txBody>
      </p:sp>
      <p:sp>
        <p:nvSpPr>
          <p:cNvPr id="9" name="Rectangle 8">
            <a:extLst>
              <a:ext uri="{FF2B5EF4-FFF2-40B4-BE49-F238E27FC236}">
                <a16:creationId xmlns:a16="http://schemas.microsoft.com/office/drawing/2014/main" id="{254D460F-C198-5605-D530-8F64EF00538E}"/>
              </a:ext>
            </a:extLst>
          </p:cNvPr>
          <p:cNvSpPr/>
          <p:nvPr/>
        </p:nvSpPr>
        <p:spPr>
          <a:xfrm>
            <a:off x="12268200" y="8340937"/>
            <a:ext cx="31242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Cellules hépatiques </a:t>
            </a:r>
          </a:p>
        </p:txBody>
      </p:sp>
      <p:sp>
        <p:nvSpPr>
          <p:cNvPr id="10" name="Rectangle 9">
            <a:extLst>
              <a:ext uri="{FF2B5EF4-FFF2-40B4-BE49-F238E27FC236}">
                <a16:creationId xmlns:a16="http://schemas.microsoft.com/office/drawing/2014/main" id="{877CEB18-AAA4-2221-E02B-D05091671B2A}"/>
              </a:ext>
            </a:extLst>
          </p:cNvPr>
          <p:cNvSpPr/>
          <p:nvPr/>
        </p:nvSpPr>
        <p:spPr>
          <a:xfrm>
            <a:off x="2286000" y="2637656"/>
            <a:ext cx="13182600" cy="15091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tx1"/>
                </a:solidFill>
              </a:rPr>
              <a:t>chez un animal, injection de glucose radioactif est suivie d'un stockage de lipides radioactifs dans le tissu adipeux, ainsi le stockage de glycogène radioactif dans le foie et les muscles.</a:t>
            </a:r>
          </a:p>
        </p:txBody>
      </p:sp>
    </p:spTree>
    <p:extLst>
      <p:ext uri="{BB962C8B-B14F-4D97-AF65-F5344CB8AC3E}">
        <p14:creationId xmlns:p14="http://schemas.microsoft.com/office/powerpoint/2010/main" val="29187223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85925" y="1885950"/>
            <a:ext cx="15087600" cy="5722144"/>
          </a:xfrm>
          <a:prstGeom prst="rect">
            <a:avLst/>
          </a:prstGeom>
        </p:spPr>
      </p:pic>
      <p:sp>
        <p:nvSpPr>
          <p:cNvPr id="3" name="Rectangle 2"/>
          <p:cNvSpPr/>
          <p:nvPr/>
        </p:nvSpPr>
        <p:spPr>
          <a:xfrm>
            <a:off x="1714500" y="7608094"/>
            <a:ext cx="2228850" cy="1285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700" dirty="0">
                <a:solidFill>
                  <a:schemeClr val="tx1"/>
                </a:solidFill>
              </a:rPr>
              <a:t>Glycogène d’huitre + eau iodé</a:t>
            </a:r>
          </a:p>
        </p:txBody>
      </p:sp>
      <p:sp>
        <p:nvSpPr>
          <p:cNvPr id="4" name="Rectangle 3"/>
          <p:cNvSpPr/>
          <p:nvPr/>
        </p:nvSpPr>
        <p:spPr>
          <a:xfrm>
            <a:off x="4171950" y="7608094"/>
            <a:ext cx="2228850" cy="1285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700" dirty="0">
                <a:solidFill>
                  <a:schemeClr val="tx1"/>
                </a:solidFill>
              </a:rPr>
              <a:t>Broya du foie + eau iodé</a:t>
            </a:r>
          </a:p>
        </p:txBody>
      </p:sp>
      <p:sp>
        <p:nvSpPr>
          <p:cNvPr id="5" name="Rectangle 4"/>
          <p:cNvSpPr/>
          <p:nvPr/>
        </p:nvSpPr>
        <p:spPr>
          <a:xfrm>
            <a:off x="6629400" y="7608094"/>
            <a:ext cx="2228850" cy="1285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700" dirty="0">
                <a:solidFill>
                  <a:schemeClr val="tx1"/>
                </a:solidFill>
              </a:rPr>
              <a:t>Eau + eau iodé</a:t>
            </a:r>
          </a:p>
        </p:txBody>
      </p:sp>
      <p:sp>
        <p:nvSpPr>
          <p:cNvPr id="6" name="Rectangle 5"/>
          <p:cNvSpPr/>
          <p:nvPr/>
        </p:nvSpPr>
        <p:spPr>
          <a:xfrm>
            <a:off x="9772650" y="7650956"/>
            <a:ext cx="2228850" cy="1285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700" dirty="0">
                <a:solidFill>
                  <a:schemeClr val="tx1"/>
                </a:solidFill>
              </a:rPr>
              <a:t>Glycogène d’huitre + eau iodé</a:t>
            </a:r>
          </a:p>
        </p:txBody>
      </p:sp>
      <p:sp>
        <p:nvSpPr>
          <p:cNvPr id="7" name="Rectangle 6"/>
          <p:cNvSpPr/>
          <p:nvPr/>
        </p:nvSpPr>
        <p:spPr>
          <a:xfrm>
            <a:off x="12001500" y="7608094"/>
            <a:ext cx="2543175" cy="1285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700" dirty="0">
                <a:solidFill>
                  <a:schemeClr val="tx1"/>
                </a:solidFill>
              </a:rPr>
              <a:t>Broya de muscle + eau iodé</a:t>
            </a:r>
          </a:p>
        </p:txBody>
      </p:sp>
      <p:sp>
        <p:nvSpPr>
          <p:cNvPr id="9" name="Rectangle 8"/>
          <p:cNvSpPr/>
          <p:nvPr/>
        </p:nvSpPr>
        <p:spPr>
          <a:xfrm>
            <a:off x="14544675" y="7808119"/>
            <a:ext cx="1800225" cy="885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700" dirty="0">
                <a:solidFill>
                  <a:schemeClr val="tx1"/>
                </a:solidFill>
              </a:rPr>
              <a:t>Eau + eau iodé</a:t>
            </a:r>
          </a:p>
        </p:txBody>
      </p:sp>
      <p:sp>
        <p:nvSpPr>
          <p:cNvPr id="10" name="Rectangle 9"/>
          <p:cNvSpPr/>
          <p:nvPr/>
        </p:nvSpPr>
        <p:spPr>
          <a:xfrm>
            <a:off x="2307431" y="1482328"/>
            <a:ext cx="6065044" cy="7215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150" b="1" dirty="0">
                <a:solidFill>
                  <a:schemeClr val="tx1"/>
                </a:solidFill>
              </a:rPr>
              <a:t>Recherche de glycogène hépatique</a:t>
            </a:r>
          </a:p>
        </p:txBody>
      </p:sp>
      <p:sp>
        <p:nvSpPr>
          <p:cNvPr id="11" name="Rectangle 10"/>
          <p:cNvSpPr/>
          <p:nvPr/>
        </p:nvSpPr>
        <p:spPr>
          <a:xfrm>
            <a:off x="9772650" y="1468041"/>
            <a:ext cx="6315075" cy="7215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150" b="1" dirty="0">
                <a:solidFill>
                  <a:schemeClr val="tx1"/>
                </a:solidFill>
              </a:rPr>
              <a:t>Recherche de glycogène musculaire</a:t>
            </a:r>
          </a:p>
        </p:txBody>
      </p:sp>
      <p:sp>
        <p:nvSpPr>
          <p:cNvPr id="12" name="AutoShape 21">
            <a:extLst>
              <a:ext uri="{FF2B5EF4-FFF2-40B4-BE49-F238E27FC236}">
                <a16:creationId xmlns:a16="http://schemas.microsoft.com/office/drawing/2014/main" id="{B6A597D5-465E-9A4C-C16E-482F74F9861F}"/>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13" name="TextBox 24">
            <a:extLst>
              <a:ext uri="{FF2B5EF4-FFF2-40B4-BE49-F238E27FC236}">
                <a16:creationId xmlns:a16="http://schemas.microsoft.com/office/drawing/2014/main" id="{B348CAD4-6FC1-8A5F-ED3D-7BC3F16A168A}"/>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Le devenir du glucose ingérer</a:t>
            </a:r>
          </a:p>
        </p:txBody>
      </p:sp>
    </p:spTree>
    <p:extLst>
      <p:ext uri="{BB962C8B-B14F-4D97-AF65-F5344CB8AC3E}">
        <p14:creationId xmlns:p14="http://schemas.microsoft.com/office/powerpoint/2010/main" val="32545884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B8FA-C2AD-A25A-0FE1-AFECCF19C0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CA4C5A9-6A14-D26B-687A-FADB1B333089}"/>
              </a:ext>
            </a:extLst>
          </p:cNvPr>
          <p:cNvSpPr/>
          <p:nvPr/>
        </p:nvSpPr>
        <p:spPr>
          <a:xfrm rot="4589958" flipH="1">
            <a:off x="-2609086" y="496809"/>
            <a:ext cx="12286923" cy="9293381"/>
          </a:xfrm>
          <a:custGeom>
            <a:avLst/>
            <a:gdLst/>
            <a:ahLst/>
            <a:cxnLst/>
            <a:rect l="l" t="t" r="r" b="b"/>
            <a:pathLst>
              <a:path w="12286923" h="9293381">
                <a:moveTo>
                  <a:pt x="12286923" y="0"/>
                </a:moveTo>
                <a:lnTo>
                  <a:pt x="0" y="0"/>
                </a:lnTo>
                <a:lnTo>
                  <a:pt x="0" y="9293382"/>
                </a:lnTo>
                <a:lnTo>
                  <a:pt x="12286923" y="9293382"/>
                </a:lnTo>
                <a:lnTo>
                  <a:pt x="12286923"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AutoShape 21">
            <a:extLst>
              <a:ext uri="{FF2B5EF4-FFF2-40B4-BE49-F238E27FC236}">
                <a16:creationId xmlns:a16="http://schemas.microsoft.com/office/drawing/2014/main" id="{4BE2E8EE-C81C-E17F-5774-470FC0A982BA}"/>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3" name="TextBox 24">
            <a:extLst>
              <a:ext uri="{FF2B5EF4-FFF2-40B4-BE49-F238E27FC236}">
                <a16:creationId xmlns:a16="http://schemas.microsoft.com/office/drawing/2014/main" id="{89BA68A1-438C-F509-0F8F-30CDEAAAFBBD}"/>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C1BF1F"/>
                </a:solidFill>
                <a:latin typeface="+mj-lt"/>
                <a:cs typeface="Poppins Semi-Bold"/>
                <a:sym typeface="Poppins Semi-Bold"/>
              </a:rPr>
              <a:t>Le stockage du glucose dans l’organisme</a:t>
            </a:r>
          </a:p>
        </p:txBody>
      </p:sp>
      <p:pic>
        <p:nvPicPr>
          <p:cNvPr id="4" name="Picture 2">
            <a:extLst>
              <a:ext uri="{FF2B5EF4-FFF2-40B4-BE49-F238E27FC236}">
                <a16:creationId xmlns:a16="http://schemas.microsoft.com/office/drawing/2014/main" id="{F1D23367-3598-3652-7BB9-E5A87DD792A7}"/>
              </a:ext>
            </a:extLst>
          </p:cNvPr>
          <p:cNvPicPr>
            <a:picLocks noChangeAspect="1"/>
          </p:cNvPicPr>
          <p:nvPr/>
        </p:nvPicPr>
        <p:blipFill rotWithShape="1">
          <a:blip r:embed="rId4"/>
          <a:srcRect l="7813" t="25629" r="67813" b="20656"/>
          <a:stretch/>
        </p:blipFill>
        <p:spPr>
          <a:xfrm>
            <a:off x="1066799" y="2320871"/>
            <a:ext cx="5066191" cy="6248400"/>
          </a:xfrm>
          <a:prstGeom prst="rect">
            <a:avLst/>
          </a:prstGeom>
          <a:ln w="19050">
            <a:solidFill>
              <a:schemeClr val="tx2">
                <a:lumMod val="40000"/>
                <a:lumOff val="60000"/>
              </a:schemeClr>
            </a:solidFill>
          </a:ln>
          <a:effectLst>
            <a:outerShdw blurRad="50800" dist="38100" dir="2700000" algn="tl" rotWithShape="0">
              <a:prstClr val="black">
                <a:alpha val="40000"/>
              </a:prstClr>
            </a:outerShdw>
          </a:effectLst>
        </p:spPr>
      </p:pic>
      <p:pic>
        <p:nvPicPr>
          <p:cNvPr id="5" name="Picture 2">
            <a:extLst>
              <a:ext uri="{FF2B5EF4-FFF2-40B4-BE49-F238E27FC236}">
                <a16:creationId xmlns:a16="http://schemas.microsoft.com/office/drawing/2014/main" id="{D6672DCA-FC4C-D59E-7987-0D9F1703E7CC}"/>
              </a:ext>
            </a:extLst>
          </p:cNvPr>
          <p:cNvPicPr>
            <a:picLocks noChangeAspect="1"/>
          </p:cNvPicPr>
          <p:nvPr/>
        </p:nvPicPr>
        <p:blipFill rotWithShape="1">
          <a:blip r:embed="rId4"/>
          <a:srcRect l="37812" t="25524" r="37813" b="25156"/>
          <a:stretch/>
        </p:blipFill>
        <p:spPr>
          <a:xfrm>
            <a:off x="6857999" y="2320871"/>
            <a:ext cx="4761393" cy="5595534"/>
          </a:xfrm>
          <a:prstGeom prst="rect">
            <a:avLst/>
          </a:prstGeom>
          <a:ln w="19050">
            <a:solidFill>
              <a:schemeClr val="accent6"/>
            </a:solidFill>
          </a:ln>
          <a:effectLst>
            <a:outerShdw blurRad="50800" dist="38100" dir="2700000" algn="tl" rotWithShape="0">
              <a:prstClr val="black">
                <a:alpha val="40000"/>
              </a:prstClr>
            </a:outerShdw>
          </a:effectLst>
        </p:spPr>
      </p:pic>
      <p:pic>
        <p:nvPicPr>
          <p:cNvPr id="6" name="Picture 2">
            <a:extLst>
              <a:ext uri="{FF2B5EF4-FFF2-40B4-BE49-F238E27FC236}">
                <a16:creationId xmlns:a16="http://schemas.microsoft.com/office/drawing/2014/main" id="{4F1DB44B-5955-02F2-185D-473578A8FE58}"/>
              </a:ext>
            </a:extLst>
          </p:cNvPr>
          <p:cNvPicPr>
            <a:picLocks noChangeAspect="1"/>
          </p:cNvPicPr>
          <p:nvPr/>
        </p:nvPicPr>
        <p:blipFill rotWithShape="1">
          <a:blip r:embed="rId4"/>
          <a:srcRect l="67813" t="25630" r="7813" b="19250"/>
          <a:stretch/>
        </p:blipFill>
        <p:spPr>
          <a:xfrm>
            <a:off x="12344400" y="2320871"/>
            <a:ext cx="5057452" cy="6248400"/>
          </a:xfrm>
          <a:prstGeom prst="rect">
            <a:avLst/>
          </a:prstGeom>
          <a:ln w="19050">
            <a:solidFill>
              <a:srgbClr val="FFC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862835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440D4-6672-AB4F-3E4B-3262D591D44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08D0C36-4A8E-BB37-4249-FBB5244598EC}"/>
              </a:ext>
            </a:extLst>
          </p:cNvPr>
          <p:cNvSpPr/>
          <p:nvPr/>
        </p:nvSpPr>
        <p:spPr>
          <a:xfrm rot="-720000" flipH="1">
            <a:off x="-2695384" y="4246480"/>
            <a:ext cx="23678768" cy="17909759"/>
          </a:xfrm>
          <a:custGeom>
            <a:avLst/>
            <a:gdLst/>
            <a:ahLst/>
            <a:cxnLst/>
            <a:rect l="l" t="t" r="r" b="b"/>
            <a:pathLst>
              <a:path w="23678768" h="17909759">
                <a:moveTo>
                  <a:pt x="23678768" y="0"/>
                </a:moveTo>
                <a:lnTo>
                  <a:pt x="0" y="0"/>
                </a:lnTo>
                <a:lnTo>
                  <a:pt x="0" y="17909760"/>
                </a:lnTo>
                <a:lnTo>
                  <a:pt x="23678768" y="17909760"/>
                </a:lnTo>
                <a:lnTo>
                  <a:pt x="2367876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9" name="AutoShape 19">
            <a:extLst>
              <a:ext uri="{FF2B5EF4-FFF2-40B4-BE49-F238E27FC236}">
                <a16:creationId xmlns:a16="http://schemas.microsoft.com/office/drawing/2014/main" id="{C97A140D-B921-6D71-B707-A489955A8FE0}"/>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8" name="TextBox 24">
            <a:extLst>
              <a:ext uri="{FF2B5EF4-FFF2-40B4-BE49-F238E27FC236}">
                <a16:creationId xmlns:a16="http://schemas.microsoft.com/office/drawing/2014/main" id="{0EABD236-FFC8-23BB-4805-427E10EA5E2A}"/>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002060"/>
                </a:solidFill>
                <a:latin typeface="+mj-lt"/>
                <a:cs typeface="Poppins Semi-Bold"/>
                <a:sym typeface="Poppins Semi-Bold"/>
              </a:rPr>
              <a:t>Libération du glucose dans le sang</a:t>
            </a:r>
          </a:p>
        </p:txBody>
      </p:sp>
      <p:pic>
        <p:nvPicPr>
          <p:cNvPr id="3" name="Image 2">
            <a:extLst>
              <a:ext uri="{FF2B5EF4-FFF2-40B4-BE49-F238E27FC236}">
                <a16:creationId xmlns:a16="http://schemas.microsoft.com/office/drawing/2014/main" id="{AFECE464-2F94-20A6-A1FB-409500F20D9C}"/>
              </a:ext>
            </a:extLst>
          </p:cNvPr>
          <p:cNvPicPr>
            <a:picLocks noChangeAspect="1"/>
          </p:cNvPicPr>
          <p:nvPr/>
        </p:nvPicPr>
        <p:blipFill>
          <a:blip r:embed="rId4"/>
          <a:stretch>
            <a:fillRect/>
          </a:stretch>
        </p:blipFill>
        <p:spPr>
          <a:xfrm>
            <a:off x="2743200" y="1962572"/>
            <a:ext cx="5638800" cy="7496175"/>
          </a:xfrm>
          <a:prstGeom prst="rect">
            <a:avLst/>
          </a:prstGeom>
        </p:spPr>
      </p:pic>
      <p:sp>
        <p:nvSpPr>
          <p:cNvPr id="4" name="ZoneTexte 3">
            <a:extLst>
              <a:ext uri="{FF2B5EF4-FFF2-40B4-BE49-F238E27FC236}">
                <a16:creationId xmlns:a16="http://schemas.microsoft.com/office/drawing/2014/main" id="{3FB833F8-E35B-995C-4770-05E3A270B48B}"/>
              </a:ext>
            </a:extLst>
          </p:cNvPr>
          <p:cNvSpPr txBox="1"/>
          <p:nvPr/>
        </p:nvSpPr>
        <p:spPr>
          <a:xfrm>
            <a:off x="8840694" y="2117738"/>
            <a:ext cx="7467600" cy="1200329"/>
          </a:xfrm>
          <a:prstGeom prst="rect">
            <a:avLst/>
          </a:prstGeom>
          <a:noFill/>
        </p:spPr>
        <p:txBody>
          <a:bodyPr wrap="square" rtlCol="0">
            <a:spAutoFit/>
          </a:bodyPr>
          <a:lstStyle/>
          <a:p>
            <a:r>
              <a:rPr lang="fr-FR" sz="2400" dirty="0"/>
              <a:t>Dosage de glycémie à l’entrée et à la sortie du foie, après un repas et après une période de jeune de quelques heures </a:t>
            </a:r>
          </a:p>
        </p:txBody>
      </p:sp>
      <p:sp>
        <p:nvSpPr>
          <p:cNvPr id="5" name="Rectangle 4">
            <a:extLst>
              <a:ext uri="{FF2B5EF4-FFF2-40B4-BE49-F238E27FC236}">
                <a16:creationId xmlns:a16="http://schemas.microsoft.com/office/drawing/2014/main" id="{C8AC91CE-9ABA-76C1-E7E3-52CA09C8D569}"/>
              </a:ext>
            </a:extLst>
          </p:cNvPr>
          <p:cNvSpPr/>
          <p:nvPr/>
        </p:nvSpPr>
        <p:spPr>
          <a:xfrm>
            <a:off x="8976659" y="6741086"/>
            <a:ext cx="7315200" cy="1938992"/>
          </a:xfrm>
          <a:prstGeom prst="rect">
            <a:avLst/>
          </a:prstGeom>
        </p:spPr>
        <p:txBody>
          <a:bodyPr wrap="square">
            <a:spAutoFit/>
          </a:bodyPr>
          <a:lstStyle/>
          <a:p>
            <a:r>
              <a:rPr lang="fr-FR" sz="2400" dirty="0"/>
              <a:t>Après une période de jeûne, la glycémie diminue puis revient à la norme après le passage dans le foie. Cela peut être expliqué par le fait que les cellules hépatiques font l'hydrolyse du glycogène hépatique en glucose , ce qui augmente la glycémie : </a:t>
            </a:r>
            <a:r>
              <a:rPr lang="fr-FR" sz="2400" b="1" dirty="0"/>
              <a:t>la </a:t>
            </a:r>
            <a:r>
              <a:rPr lang="fr-FR" sz="2400" b="1" dirty="0" err="1"/>
              <a:t>glycogèneolyse</a:t>
            </a:r>
            <a:r>
              <a:rPr lang="fr-FR" sz="2400" dirty="0"/>
              <a:t>.</a:t>
            </a:r>
          </a:p>
        </p:txBody>
      </p:sp>
      <p:sp>
        <p:nvSpPr>
          <p:cNvPr id="6" name="Rectangle 5">
            <a:extLst>
              <a:ext uri="{FF2B5EF4-FFF2-40B4-BE49-F238E27FC236}">
                <a16:creationId xmlns:a16="http://schemas.microsoft.com/office/drawing/2014/main" id="{FC65520C-666A-EE50-56A0-81A120581688}"/>
              </a:ext>
            </a:extLst>
          </p:cNvPr>
          <p:cNvSpPr/>
          <p:nvPr/>
        </p:nvSpPr>
        <p:spPr>
          <a:xfrm>
            <a:off x="8839200" y="3844038"/>
            <a:ext cx="8128000" cy="1569660"/>
          </a:xfrm>
          <a:prstGeom prst="rect">
            <a:avLst/>
          </a:prstGeom>
        </p:spPr>
        <p:txBody>
          <a:bodyPr>
            <a:spAutoFit/>
          </a:bodyPr>
          <a:lstStyle/>
          <a:p>
            <a:r>
              <a:rPr lang="fr-FR" sz="2400" dirty="0"/>
              <a:t>Après le repas, la glycémie augmente puis revient à la norme après le passage dans le foie. Cela peut être expliqué par le fait que les cellules hépatiques stockent le glucose sous forme de glycogène : </a:t>
            </a:r>
            <a:r>
              <a:rPr lang="fr-FR" sz="2400" b="1" dirty="0"/>
              <a:t>la glycogénogénèse</a:t>
            </a:r>
          </a:p>
        </p:txBody>
      </p:sp>
    </p:spTree>
    <p:extLst>
      <p:ext uri="{BB962C8B-B14F-4D97-AF65-F5344CB8AC3E}">
        <p14:creationId xmlns:p14="http://schemas.microsoft.com/office/powerpoint/2010/main" val="2564421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D12F8-E4AD-7C2C-0D14-305B1DA6438D}"/>
            </a:ext>
          </a:extLst>
        </p:cNvPr>
        <p:cNvGrpSpPr/>
        <p:nvPr/>
      </p:nvGrpSpPr>
      <p:grpSpPr>
        <a:xfrm>
          <a:off x="0" y="0"/>
          <a:ext cx="0" cy="0"/>
          <a:chOff x="0" y="0"/>
          <a:chExt cx="0" cy="0"/>
        </a:xfrm>
      </p:grpSpPr>
      <p:sp>
        <p:nvSpPr>
          <p:cNvPr id="26" name="AutoShape 26">
            <a:extLst>
              <a:ext uri="{FF2B5EF4-FFF2-40B4-BE49-F238E27FC236}">
                <a16:creationId xmlns:a16="http://schemas.microsoft.com/office/drawing/2014/main" id="{A6ADA803-2880-8928-A0BE-A74F73530EEA}"/>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 name="TextBox 24">
            <a:extLst>
              <a:ext uri="{FF2B5EF4-FFF2-40B4-BE49-F238E27FC236}">
                <a16:creationId xmlns:a16="http://schemas.microsoft.com/office/drawing/2014/main" id="{9616DB3C-AA41-E937-7AE9-C21D4AEA5EBC}"/>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002060"/>
                </a:solidFill>
                <a:latin typeface="+mj-lt"/>
                <a:cs typeface="Poppins Semi-Bold"/>
                <a:sym typeface="Poppins Semi-Bold"/>
              </a:rPr>
              <a:t>Libération du glucose dans le sang</a:t>
            </a:r>
          </a:p>
        </p:txBody>
      </p:sp>
      <p:pic>
        <p:nvPicPr>
          <p:cNvPr id="3" name="Picture 2">
            <a:extLst>
              <a:ext uri="{FF2B5EF4-FFF2-40B4-BE49-F238E27FC236}">
                <a16:creationId xmlns:a16="http://schemas.microsoft.com/office/drawing/2014/main" id="{39ACF16C-2B58-D8B8-2D2B-F3F8A9D13751}"/>
              </a:ext>
            </a:extLst>
          </p:cNvPr>
          <p:cNvPicPr>
            <a:picLocks noChangeAspect="1"/>
          </p:cNvPicPr>
          <p:nvPr/>
        </p:nvPicPr>
        <p:blipFill rotWithShape="1">
          <a:blip r:embed="rId2"/>
          <a:srcRect l="2656" t="15546" r="50938" b="4622"/>
          <a:stretch/>
        </p:blipFill>
        <p:spPr>
          <a:xfrm>
            <a:off x="1447800" y="2171700"/>
            <a:ext cx="7543800" cy="7239000"/>
          </a:xfrm>
          <a:prstGeom prst="rect">
            <a:avLst/>
          </a:prstGeom>
        </p:spPr>
      </p:pic>
      <p:pic>
        <p:nvPicPr>
          <p:cNvPr id="4" name="Picture 2">
            <a:extLst>
              <a:ext uri="{FF2B5EF4-FFF2-40B4-BE49-F238E27FC236}">
                <a16:creationId xmlns:a16="http://schemas.microsoft.com/office/drawing/2014/main" id="{C3613F10-79A0-AFD4-FBFF-AAC8711DA68A}"/>
              </a:ext>
            </a:extLst>
          </p:cNvPr>
          <p:cNvPicPr>
            <a:picLocks noChangeAspect="1"/>
          </p:cNvPicPr>
          <p:nvPr/>
        </p:nvPicPr>
        <p:blipFill rotWithShape="1">
          <a:blip r:embed="rId2"/>
          <a:srcRect l="50938" t="15546" r="2656" b="4622"/>
          <a:stretch/>
        </p:blipFill>
        <p:spPr>
          <a:xfrm>
            <a:off x="9144000" y="2171700"/>
            <a:ext cx="7543800" cy="7239000"/>
          </a:xfrm>
          <a:prstGeom prst="rect">
            <a:avLst/>
          </a:prstGeom>
        </p:spPr>
      </p:pic>
    </p:spTree>
    <p:extLst>
      <p:ext uri="{BB962C8B-B14F-4D97-AF65-F5344CB8AC3E}">
        <p14:creationId xmlns:p14="http://schemas.microsoft.com/office/powerpoint/2010/main" val="39699022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9029D-6997-4BC1-A232-D5F93A57BFE5}"/>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F72863ED-601F-8D3B-E491-C3AECFC0ABCC}"/>
              </a:ext>
            </a:extLst>
          </p:cNvPr>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sp>
        <p:nvSpPr>
          <p:cNvPr id="2" name="TextBox 24">
            <a:extLst>
              <a:ext uri="{FF2B5EF4-FFF2-40B4-BE49-F238E27FC236}">
                <a16:creationId xmlns:a16="http://schemas.microsoft.com/office/drawing/2014/main" id="{82B30E67-6203-A561-5E7D-479C779B5F8E}"/>
              </a:ext>
            </a:extLst>
          </p:cNvPr>
          <p:cNvSpPr txBox="1"/>
          <p:nvPr/>
        </p:nvSpPr>
        <p:spPr>
          <a:xfrm>
            <a:off x="792138" y="419100"/>
            <a:ext cx="16629087" cy="721416"/>
          </a:xfrm>
          <a:prstGeom prst="rect">
            <a:avLst/>
          </a:prstGeom>
        </p:spPr>
        <p:txBody>
          <a:bodyPr wrap="square" lIns="0" tIns="0" rIns="0" bIns="0" rtlCol="0" anchor="t">
            <a:spAutoFit/>
          </a:bodyPr>
          <a:lstStyle/>
          <a:p>
            <a:pPr algn="l">
              <a:lnSpc>
                <a:spcPts val="5567"/>
              </a:lnSpc>
            </a:pPr>
            <a:r>
              <a:rPr lang="fr-FR" sz="5400" b="1" spc="-67" dirty="0">
                <a:solidFill>
                  <a:srgbClr val="002060"/>
                </a:solidFill>
                <a:latin typeface="+mj-lt"/>
                <a:cs typeface="Poppins Semi-Bold"/>
                <a:sym typeface="Poppins Semi-Bold"/>
              </a:rPr>
              <a:t>Rôle du pancréas dans la régulation de la glycémie</a:t>
            </a:r>
          </a:p>
        </p:txBody>
      </p:sp>
      <p:pic>
        <p:nvPicPr>
          <p:cNvPr id="3" name="Picture 2">
            <a:extLst>
              <a:ext uri="{FF2B5EF4-FFF2-40B4-BE49-F238E27FC236}">
                <a16:creationId xmlns:a16="http://schemas.microsoft.com/office/drawing/2014/main" id="{8448A485-E785-CBF1-B356-097BE3B76ACD}"/>
              </a:ext>
            </a:extLst>
          </p:cNvPr>
          <p:cNvPicPr>
            <a:picLocks noChangeAspect="1"/>
          </p:cNvPicPr>
          <p:nvPr/>
        </p:nvPicPr>
        <p:blipFill rotWithShape="1">
          <a:blip r:embed="rId2"/>
          <a:srcRect t="18410" b="23849"/>
          <a:stretch/>
        </p:blipFill>
        <p:spPr>
          <a:xfrm>
            <a:off x="1016000" y="1943100"/>
            <a:ext cx="16256000" cy="5257800"/>
          </a:xfrm>
          <a:prstGeom prst="rect">
            <a:avLst/>
          </a:prstGeom>
        </p:spPr>
      </p:pic>
      <p:sp>
        <p:nvSpPr>
          <p:cNvPr id="4" name="Rectangle 3">
            <a:extLst>
              <a:ext uri="{FF2B5EF4-FFF2-40B4-BE49-F238E27FC236}">
                <a16:creationId xmlns:a16="http://schemas.microsoft.com/office/drawing/2014/main" id="{9575542F-2933-10AB-92AB-2E5A8566C88C}"/>
              </a:ext>
            </a:extLst>
          </p:cNvPr>
          <p:cNvSpPr/>
          <p:nvPr/>
        </p:nvSpPr>
        <p:spPr>
          <a:xfrm>
            <a:off x="1828800" y="7263200"/>
            <a:ext cx="6477000" cy="243840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tx1"/>
                </a:solidFill>
              </a:rPr>
              <a:t>Le pancréas</a:t>
            </a:r>
            <a:r>
              <a:rPr lang="fr-FR" sz="2800" dirty="0">
                <a:solidFill>
                  <a:schemeClr val="tx1"/>
                </a:solidFill>
              </a:rPr>
              <a:t> est une glande </a:t>
            </a:r>
            <a:r>
              <a:rPr lang="fr-FR" sz="2800" b="1" dirty="0">
                <a:solidFill>
                  <a:schemeClr val="tx1"/>
                </a:solidFill>
              </a:rPr>
              <a:t>mixte</a:t>
            </a:r>
            <a:r>
              <a:rPr lang="fr-FR" sz="2800" dirty="0">
                <a:solidFill>
                  <a:schemeClr val="tx1"/>
                </a:solidFill>
              </a:rPr>
              <a:t>, exerce une fonction </a:t>
            </a:r>
            <a:r>
              <a:rPr lang="fr-FR" sz="2800" b="1" dirty="0">
                <a:solidFill>
                  <a:schemeClr val="tx1"/>
                </a:solidFill>
              </a:rPr>
              <a:t>exocrine</a:t>
            </a:r>
            <a:r>
              <a:rPr lang="fr-FR" sz="2800" dirty="0">
                <a:solidFill>
                  <a:schemeClr val="tx1"/>
                </a:solidFill>
              </a:rPr>
              <a:t>, la digestion, via les acini. et une fonction </a:t>
            </a:r>
            <a:r>
              <a:rPr lang="fr-FR" sz="2800" b="1" dirty="0">
                <a:solidFill>
                  <a:schemeClr val="tx1"/>
                </a:solidFill>
              </a:rPr>
              <a:t>endocrine</a:t>
            </a:r>
            <a:r>
              <a:rPr lang="fr-FR" sz="2800" dirty="0">
                <a:solidFill>
                  <a:schemeClr val="tx1"/>
                </a:solidFill>
              </a:rPr>
              <a:t> vitale qui sert à la </a:t>
            </a:r>
            <a:r>
              <a:rPr lang="fr-FR" sz="2800" b="1" dirty="0">
                <a:solidFill>
                  <a:schemeClr val="accent6">
                    <a:lumMod val="75000"/>
                  </a:schemeClr>
                </a:solidFill>
              </a:rPr>
              <a:t>régulation de la glycémie </a:t>
            </a:r>
            <a:r>
              <a:rPr lang="fr-FR" sz="2800" b="1" dirty="0">
                <a:solidFill>
                  <a:schemeClr val="tx1"/>
                </a:solidFill>
              </a:rPr>
              <a:t>: les ilots de Langerhans</a:t>
            </a:r>
            <a:r>
              <a:rPr lang="fr-FR" sz="2000" dirty="0">
                <a:solidFill>
                  <a:schemeClr val="tx1"/>
                </a:solidFill>
              </a:rPr>
              <a:t>. </a:t>
            </a:r>
          </a:p>
        </p:txBody>
      </p:sp>
      <p:sp>
        <p:nvSpPr>
          <p:cNvPr id="5" name="Rectangle 4">
            <a:extLst>
              <a:ext uri="{FF2B5EF4-FFF2-40B4-BE49-F238E27FC236}">
                <a16:creationId xmlns:a16="http://schemas.microsoft.com/office/drawing/2014/main" id="{A707D7A6-0779-269E-D803-E2AC70213849}"/>
              </a:ext>
            </a:extLst>
          </p:cNvPr>
          <p:cNvSpPr/>
          <p:nvPr/>
        </p:nvSpPr>
        <p:spPr>
          <a:xfrm>
            <a:off x="9271000" y="7284134"/>
            <a:ext cx="6934200" cy="96760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Les cellules </a:t>
            </a:r>
            <a:r>
              <a:rPr lang="fr-FR" sz="2400" b="1" dirty="0">
                <a:solidFill>
                  <a:schemeClr val="tx1"/>
                </a:solidFill>
              </a:rPr>
              <a:t>alpha</a:t>
            </a:r>
            <a:r>
              <a:rPr lang="fr-FR" sz="2400" dirty="0">
                <a:solidFill>
                  <a:schemeClr val="tx1"/>
                </a:solidFill>
              </a:rPr>
              <a:t>, 30% de la population des îlots, situées à la périphérie, détectent l'hypoglycémie.</a:t>
            </a:r>
          </a:p>
        </p:txBody>
      </p:sp>
      <p:sp>
        <p:nvSpPr>
          <p:cNvPr id="6" name="Rectangle 5">
            <a:extLst>
              <a:ext uri="{FF2B5EF4-FFF2-40B4-BE49-F238E27FC236}">
                <a16:creationId xmlns:a16="http://schemas.microsoft.com/office/drawing/2014/main" id="{F1EDCACE-20A0-2B0E-6275-450D09C9EC38}"/>
              </a:ext>
            </a:extLst>
          </p:cNvPr>
          <p:cNvSpPr/>
          <p:nvPr/>
        </p:nvSpPr>
        <p:spPr>
          <a:xfrm>
            <a:off x="9271000" y="8621067"/>
            <a:ext cx="6934200" cy="1034534"/>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Les cellules </a:t>
            </a:r>
            <a:r>
              <a:rPr lang="fr-FR" sz="2400" b="1" dirty="0">
                <a:solidFill>
                  <a:schemeClr val="tx1"/>
                </a:solidFill>
              </a:rPr>
              <a:t>bêta</a:t>
            </a:r>
            <a:r>
              <a:rPr lang="fr-FR" sz="2400" dirty="0">
                <a:solidFill>
                  <a:schemeClr val="tx1"/>
                </a:solidFill>
              </a:rPr>
              <a:t>, 70% de la population des îlots, positionnées au centre, et détectent l'hyperglycémie. </a:t>
            </a:r>
          </a:p>
        </p:txBody>
      </p:sp>
    </p:spTree>
    <p:extLst>
      <p:ext uri="{BB962C8B-B14F-4D97-AF65-F5344CB8AC3E}">
        <p14:creationId xmlns:p14="http://schemas.microsoft.com/office/powerpoint/2010/main" val="1918902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AB2B9-89C9-788E-CAC9-95F24E97BBA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FE39E69-4A23-BC38-4E15-4A3D457F5985}"/>
              </a:ext>
            </a:extLst>
          </p:cNvPr>
          <p:cNvSpPr/>
          <p:nvPr/>
        </p:nvSpPr>
        <p:spPr>
          <a:xfrm rot="-720000" flipH="1">
            <a:off x="-2695384" y="4246480"/>
            <a:ext cx="23678768" cy="17909759"/>
          </a:xfrm>
          <a:custGeom>
            <a:avLst/>
            <a:gdLst/>
            <a:ahLst/>
            <a:cxnLst/>
            <a:rect l="l" t="t" r="r" b="b"/>
            <a:pathLst>
              <a:path w="23678768" h="17909759">
                <a:moveTo>
                  <a:pt x="23678768" y="0"/>
                </a:moveTo>
                <a:lnTo>
                  <a:pt x="0" y="0"/>
                </a:lnTo>
                <a:lnTo>
                  <a:pt x="0" y="17909760"/>
                </a:lnTo>
                <a:lnTo>
                  <a:pt x="23678768" y="17909760"/>
                </a:lnTo>
                <a:lnTo>
                  <a:pt x="2367876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9" name="AutoShape 19">
            <a:extLst>
              <a:ext uri="{FF2B5EF4-FFF2-40B4-BE49-F238E27FC236}">
                <a16:creationId xmlns:a16="http://schemas.microsoft.com/office/drawing/2014/main" id="{EC13743F-5566-BD28-FA23-B9D732C586D5}"/>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
        <p:nvSpPr>
          <p:cNvPr id="28" name="TextBox 24">
            <a:extLst>
              <a:ext uri="{FF2B5EF4-FFF2-40B4-BE49-F238E27FC236}">
                <a16:creationId xmlns:a16="http://schemas.microsoft.com/office/drawing/2014/main" id="{E3EE85F8-E684-2CA2-7D4B-21D3438BA2A0}"/>
              </a:ext>
            </a:extLst>
          </p:cNvPr>
          <p:cNvSpPr txBox="1"/>
          <p:nvPr/>
        </p:nvSpPr>
        <p:spPr>
          <a:xfrm>
            <a:off x="792138" y="419100"/>
            <a:ext cx="16629087" cy="721416"/>
          </a:xfrm>
          <a:prstGeom prst="rect">
            <a:avLst/>
          </a:prstGeom>
        </p:spPr>
        <p:txBody>
          <a:bodyPr wrap="square" lIns="0" tIns="0" rIns="0" bIns="0" rtlCol="0" anchor="t">
            <a:spAutoFit/>
          </a:bodyPr>
          <a:lstStyle/>
          <a:p>
            <a:pPr>
              <a:lnSpc>
                <a:spcPts val="5567"/>
              </a:lnSpc>
            </a:pPr>
            <a:r>
              <a:rPr lang="fr-FR" sz="5400" b="1" spc="-67" dirty="0">
                <a:solidFill>
                  <a:srgbClr val="C1BF1F"/>
                </a:solidFill>
                <a:latin typeface="+mj-lt"/>
                <a:cs typeface="Poppins Semi-Bold"/>
                <a:sym typeface="Poppins Semi-Bold"/>
              </a:rPr>
              <a:t>Les hormones pancréatiques</a:t>
            </a:r>
          </a:p>
        </p:txBody>
      </p:sp>
      <p:pic>
        <p:nvPicPr>
          <p:cNvPr id="3" name="Picture 2">
            <a:extLst>
              <a:ext uri="{FF2B5EF4-FFF2-40B4-BE49-F238E27FC236}">
                <a16:creationId xmlns:a16="http://schemas.microsoft.com/office/drawing/2014/main" id="{9DE7A018-7A0D-04E9-2671-66180632ABEC}"/>
              </a:ext>
            </a:extLst>
          </p:cNvPr>
          <p:cNvPicPr>
            <a:picLocks noChangeAspect="1"/>
          </p:cNvPicPr>
          <p:nvPr/>
        </p:nvPicPr>
        <p:blipFill rotWithShape="1">
          <a:blip r:embed="rId4"/>
          <a:srcRect l="7344" t="19748" r="7344" b="8824"/>
          <a:stretch/>
        </p:blipFill>
        <p:spPr>
          <a:xfrm>
            <a:off x="1715281" y="1980619"/>
            <a:ext cx="14782800" cy="6934200"/>
          </a:xfrm>
          <a:prstGeom prst="rect">
            <a:avLst/>
          </a:prstGeom>
        </p:spPr>
      </p:pic>
    </p:spTree>
    <p:extLst>
      <p:ext uri="{BB962C8B-B14F-4D97-AF65-F5344CB8AC3E}">
        <p14:creationId xmlns:p14="http://schemas.microsoft.com/office/powerpoint/2010/main" val="2266376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3173075" y="2433340"/>
            <a:ext cx="4800600" cy="1424285"/>
          </a:xfrm>
          <a:prstGeom prst="roundRect">
            <a:avLst/>
          </a:prstGeom>
          <a:solidFill>
            <a:srgbClr val="EDF1F4"/>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fr-FR" sz="2700" dirty="0">
                <a:solidFill>
                  <a:schemeClr val="tx1"/>
                </a:solidFill>
              </a:rPr>
              <a:t>stimulation des transporteurs membranaires GLUT4 facilitant l'entrée du glucose, </a:t>
            </a:r>
          </a:p>
        </p:txBody>
      </p:sp>
      <p:sp>
        <p:nvSpPr>
          <p:cNvPr id="5" name="Rectangle à coins arrondis 4"/>
          <p:cNvSpPr/>
          <p:nvPr/>
        </p:nvSpPr>
        <p:spPr>
          <a:xfrm>
            <a:off x="400050" y="4002733"/>
            <a:ext cx="4593121" cy="2170634"/>
          </a:xfrm>
          <a:prstGeom prst="roundRect">
            <a:avLst/>
          </a:prstGeom>
          <a:solidFill>
            <a:srgbClr val="EDF1F4"/>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fr-FR" sz="2700" dirty="0">
                <a:solidFill>
                  <a:schemeClr val="tx1"/>
                </a:solidFill>
              </a:rPr>
              <a:t>polymérisation hépatique et musculaire du glucose sanguin en glycogène </a:t>
            </a:r>
            <a:r>
              <a:rPr lang="fr-FR" sz="2700" b="1" dirty="0">
                <a:solidFill>
                  <a:schemeClr val="tx1"/>
                </a:solidFill>
              </a:rPr>
              <a:t>glycogénogénèse</a:t>
            </a:r>
          </a:p>
        </p:txBody>
      </p:sp>
      <p:pic>
        <p:nvPicPr>
          <p:cNvPr id="6" name="Picture 2" descr="glyco"/>
          <p:cNvPicPr>
            <a:picLocks noChangeAspect="1" noChangeArrowheads="1"/>
          </p:cNvPicPr>
          <p:nvPr/>
        </p:nvPicPr>
        <p:blipFill rotWithShape="1">
          <a:blip r:embed="rId3">
            <a:extLst>
              <a:ext uri="{28A0092B-C50C-407E-A947-70E740481C1C}">
                <a14:useLocalDpi xmlns:a14="http://schemas.microsoft.com/office/drawing/2010/main" val="0"/>
              </a:ext>
            </a:extLst>
          </a:blip>
          <a:srcRect b="5811"/>
          <a:stretch/>
        </p:blipFill>
        <p:spPr bwMode="auto">
          <a:xfrm>
            <a:off x="5372100" y="1430982"/>
            <a:ext cx="7600950" cy="468183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lucose vers glycogène copie"/>
          <p:cNvPicPr>
            <a:picLocks noChangeAspect="1" noChangeArrowheads="1"/>
          </p:cNvPicPr>
          <p:nvPr/>
        </p:nvPicPr>
        <p:blipFill rotWithShape="1">
          <a:blip r:embed="rId4">
            <a:extLst>
              <a:ext uri="{28A0092B-C50C-407E-A947-70E740481C1C}">
                <a14:useLocalDpi xmlns:a14="http://schemas.microsoft.com/office/drawing/2010/main" val="0"/>
              </a:ext>
            </a:extLst>
          </a:blip>
          <a:srcRect r="27576"/>
          <a:stretch/>
        </p:blipFill>
        <p:spPr bwMode="auto">
          <a:xfrm>
            <a:off x="5372100" y="5244405"/>
            <a:ext cx="7600950" cy="24860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à coins arrondis 7"/>
          <p:cNvSpPr/>
          <p:nvPr/>
        </p:nvSpPr>
        <p:spPr>
          <a:xfrm>
            <a:off x="2314575" y="8829675"/>
            <a:ext cx="13373100" cy="985838"/>
          </a:xfrm>
          <a:prstGeom prst="roundRect">
            <a:avLst/>
          </a:prstGeom>
          <a:solidFill>
            <a:srgbClr val="00B0F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fr-FR" sz="3600" b="1" dirty="0">
                <a:solidFill>
                  <a:schemeClr val="tx1"/>
                </a:solidFill>
              </a:rPr>
              <a:t>Résultat : diminution de la concentration plasmatique de glucose.</a:t>
            </a:r>
          </a:p>
        </p:txBody>
      </p:sp>
      <p:sp>
        <p:nvSpPr>
          <p:cNvPr id="9" name="Rectangle à coins arrondis 8"/>
          <p:cNvSpPr/>
          <p:nvPr/>
        </p:nvSpPr>
        <p:spPr>
          <a:xfrm>
            <a:off x="400050" y="6904657"/>
            <a:ext cx="4564546" cy="1651546"/>
          </a:xfrm>
          <a:prstGeom prst="roundRect">
            <a:avLst/>
          </a:prstGeom>
          <a:solidFill>
            <a:srgbClr val="EDF1F4"/>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fr-FR" sz="2700" dirty="0">
                <a:solidFill>
                  <a:schemeClr val="tx1"/>
                </a:solidFill>
              </a:rPr>
              <a:t>Synthèse des triglycérides et stockage dans les tissus adipeux</a:t>
            </a:r>
          </a:p>
        </p:txBody>
      </p:sp>
      <p:sp>
        <p:nvSpPr>
          <p:cNvPr id="7" name="Rectangle 6"/>
          <p:cNvSpPr/>
          <p:nvPr/>
        </p:nvSpPr>
        <p:spPr>
          <a:xfrm>
            <a:off x="1992796" y="6230243"/>
            <a:ext cx="1114425" cy="514349"/>
          </a:xfrm>
          <a:prstGeom prst="rect">
            <a:avLst/>
          </a:prstGeom>
          <a:solidFill>
            <a:srgbClr val="EDF1F4"/>
          </a:solidFill>
          <a:ln>
            <a:solidFill>
              <a:srgbClr val="EDF1F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fr-FR" sz="2700" b="1" dirty="0">
                <a:solidFill>
                  <a:schemeClr val="tx1"/>
                </a:solidFill>
              </a:rPr>
              <a:t>OU</a:t>
            </a:r>
          </a:p>
        </p:txBody>
      </p:sp>
      <p:sp>
        <p:nvSpPr>
          <p:cNvPr id="10" name="TextBox 24">
            <a:extLst>
              <a:ext uri="{FF2B5EF4-FFF2-40B4-BE49-F238E27FC236}">
                <a16:creationId xmlns:a16="http://schemas.microsoft.com/office/drawing/2014/main" id="{3C1D4ADF-EDD9-85D5-A8CA-63312437DAD4}"/>
              </a:ext>
            </a:extLst>
          </p:cNvPr>
          <p:cNvSpPr txBox="1"/>
          <p:nvPr/>
        </p:nvSpPr>
        <p:spPr>
          <a:xfrm>
            <a:off x="792138" y="419100"/>
            <a:ext cx="16629087" cy="721416"/>
          </a:xfrm>
          <a:prstGeom prst="rect">
            <a:avLst/>
          </a:prstGeom>
        </p:spPr>
        <p:txBody>
          <a:bodyPr wrap="square" lIns="0" tIns="0" rIns="0" bIns="0" rtlCol="0" anchor="t">
            <a:spAutoFit/>
          </a:bodyPr>
          <a:lstStyle/>
          <a:p>
            <a:pPr>
              <a:lnSpc>
                <a:spcPts val="5567"/>
              </a:lnSpc>
            </a:pPr>
            <a:r>
              <a:rPr lang="fr-FR" sz="5400" b="1" spc="-67" dirty="0">
                <a:solidFill>
                  <a:srgbClr val="002060"/>
                </a:solidFill>
                <a:latin typeface="+mj-lt"/>
                <a:cs typeface="Poppins Semi-Bold"/>
                <a:sym typeface="Poppins Semi-Bold"/>
              </a:rPr>
              <a:t>Mécanisme d’action de l’insuline</a:t>
            </a:r>
          </a:p>
        </p:txBody>
      </p:sp>
      <p:sp>
        <p:nvSpPr>
          <p:cNvPr id="11" name="AutoShape 26">
            <a:extLst>
              <a:ext uri="{FF2B5EF4-FFF2-40B4-BE49-F238E27FC236}">
                <a16:creationId xmlns:a16="http://schemas.microsoft.com/office/drawing/2014/main" id="{F01D02A7-371D-AB85-5AD0-65DBEF9BB570}"/>
              </a:ext>
            </a:extLst>
          </p:cNvPr>
          <p:cNvSpPr/>
          <p:nvPr/>
        </p:nvSpPr>
        <p:spPr>
          <a:xfrm>
            <a:off x="862925" y="1290342"/>
            <a:ext cx="16558300" cy="0"/>
          </a:xfrm>
          <a:prstGeom prst="line">
            <a:avLst/>
          </a:prstGeom>
          <a:ln w="38100" cap="flat">
            <a:gradFill>
              <a:gsLst>
                <a:gs pos="0">
                  <a:srgbClr val="49480D">
                    <a:alpha val="100000"/>
                  </a:srgbClr>
                </a:gs>
                <a:gs pos="100000">
                  <a:srgbClr val="C1BF1F">
                    <a:alpha val="100000"/>
                  </a:srgbClr>
                </a:gs>
              </a:gsLst>
              <a:path path="circle">
                <a:fillToRect l="50000" t="50000" r="50000" b="50000"/>
              </a:path>
            </a:gradFill>
            <a:prstDash val="solid"/>
            <a:headEnd type="none" w="sm" len="sm"/>
            <a:tailEnd type="none" w="sm" len="sm"/>
          </a:ln>
        </p:spPr>
      </p:sp>
    </p:spTree>
    <p:extLst>
      <p:ext uri="{BB962C8B-B14F-4D97-AF65-F5344CB8AC3E}">
        <p14:creationId xmlns:p14="http://schemas.microsoft.com/office/powerpoint/2010/main" val="7076837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B71B0-4606-5A5C-07D9-89EF4C807AC0}"/>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B496CB21-3860-54C8-B035-40DB08DA0839}"/>
              </a:ext>
            </a:extLst>
          </p:cNvPr>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sp>
        <p:nvSpPr>
          <p:cNvPr id="2" name="TextBox 24">
            <a:extLst>
              <a:ext uri="{FF2B5EF4-FFF2-40B4-BE49-F238E27FC236}">
                <a16:creationId xmlns:a16="http://schemas.microsoft.com/office/drawing/2014/main" id="{43F161BF-A134-52BB-495B-4291AAF1C5BB}"/>
              </a:ext>
            </a:extLst>
          </p:cNvPr>
          <p:cNvSpPr txBox="1"/>
          <p:nvPr/>
        </p:nvSpPr>
        <p:spPr>
          <a:xfrm>
            <a:off x="792138" y="419100"/>
            <a:ext cx="16629087" cy="721416"/>
          </a:xfrm>
          <a:prstGeom prst="rect">
            <a:avLst/>
          </a:prstGeom>
        </p:spPr>
        <p:txBody>
          <a:bodyPr wrap="square" lIns="0" tIns="0" rIns="0" bIns="0" rtlCol="0" anchor="t">
            <a:spAutoFit/>
          </a:bodyPr>
          <a:lstStyle/>
          <a:p>
            <a:pPr>
              <a:lnSpc>
                <a:spcPts val="5567"/>
              </a:lnSpc>
            </a:pPr>
            <a:r>
              <a:rPr lang="fr-FR" sz="5400" b="1" spc="-67" dirty="0">
                <a:solidFill>
                  <a:srgbClr val="C1BF1F"/>
                </a:solidFill>
                <a:latin typeface="+mj-lt"/>
                <a:cs typeface="Poppins Semi-Bold"/>
                <a:sym typeface="Poppins Semi-Bold"/>
              </a:rPr>
              <a:t>Mécanisme d’action du glucagon</a:t>
            </a:r>
          </a:p>
        </p:txBody>
      </p:sp>
      <p:pic>
        <p:nvPicPr>
          <p:cNvPr id="3" name="Picture 2">
            <a:extLst>
              <a:ext uri="{FF2B5EF4-FFF2-40B4-BE49-F238E27FC236}">
                <a16:creationId xmlns:a16="http://schemas.microsoft.com/office/drawing/2014/main" id="{8921FDCA-C32C-D103-4BD8-93EC972BE41C}"/>
              </a:ext>
            </a:extLst>
          </p:cNvPr>
          <p:cNvPicPr>
            <a:picLocks noChangeAspect="1"/>
          </p:cNvPicPr>
          <p:nvPr/>
        </p:nvPicPr>
        <p:blipFill rotWithShape="1">
          <a:blip r:embed="rId2"/>
          <a:srcRect l="5937" t="14707" r="5937" b="5462"/>
          <a:stretch/>
        </p:blipFill>
        <p:spPr>
          <a:xfrm>
            <a:off x="862925" y="1379347"/>
            <a:ext cx="16558300" cy="8044158"/>
          </a:xfrm>
          <a:prstGeom prst="rect">
            <a:avLst/>
          </a:prstGeom>
        </p:spPr>
      </p:pic>
      <p:sp>
        <p:nvSpPr>
          <p:cNvPr id="4" name="Rectangle : coins arrondis 3">
            <a:extLst>
              <a:ext uri="{FF2B5EF4-FFF2-40B4-BE49-F238E27FC236}">
                <a16:creationId xmlns:a16="http://schemas.microsoft.com/office/drawing/2014/main" id="{C52B2873-F0A3-FCBF-2B1E-82850C522087}"/>
              </a:ext>
            </a:extLst>
          </p:cNvPr>
          <p:cNvSpPr/>
          <p:nvPr/>
        </p:nvSpPr>
        <p:spPr>
          <a:xfrm>
            <a:off x="862925" y="8648699"/>
            <a:ext cx="16558300" cy="805157"/>
          </a:xfrm>
          <a:prstGeom prst="roundRect">
            <a:avLst/>
          </a:prstGeom>
          <a:solidFill>
            <a:srgbClr val="F7A51A"/>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3200" b="1" dirty="0">
                <a:solidFill>
                  <a:schemeClr val="tx1"/>
                </a:solidFill>
              </a:rPr>
              <a:t>Résultats : restituer le taux de glucose dans le sang lors d’une hypoglycémie</a:t>
            </a:r>
          </a:p>
        </p:txBody>
      </p:sp>
    </p:spTree>
    <p:extLst>
      <p:ext uri="{BB962C8B-B14F-4D97-AF65-F5344CB8AC3E}">
        <p14:creationId xmlns:p14="http://schemas.microsoft.com/office/powerpoint/2010/main" val="40503760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rotWithShape="1">
          <a:blip r:embed="rId2"/>
          <a:srcRect l="30276" t="14287" r="5037" b="5882"/>
          <a:stretch/>
        </p:blipFill>
        <p:spPr>
          <a:xfrm>
            <a:off x="5543550" y="1457325"/>
            <a:ext cx="11830050" cy="8143875"/>
          </a:xfrm>
          <a:prstGeom prst="rect">
            <a:avLst/>
          </a:prstGeom>
        </p:spPr>
      </p:pic>
      <p:sp>
        <p:nvSpPr>
          <p:cNvPr id="5" name="Rectangle 4"/>
          <p:cNvSpPr/>
          <p:nvPr/>
        </p:nvSpPr>
        <p:spPr>
          <a:xfrm>
            <a:off x="14458950" y="6686550"/>
            <a:ext cx="2571750" cy="857250"/>
          </a:xfrm>
          <a:prstGeom prst="rect">
            <a:avLst/>
          </a:prstGeom>
          <a:solidFill>
            <a:srgbClr val="ECF0F3"/>
          </a:solidFill>
          <a:ln>
            <a:solidFill>
              <a:srgbClr val="ECF0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700" b="1" dirty="0">
                <a:solidFill>
                  <a:schemeClr val="tx1"/>
                </a:solidFill>
              </a:rPr>
              <a:t>Capteurs :</a:t>
            </a:r>
            <a:r>
              <a:rPr lang="fr-FR" sz="2700" dirty="0">
                <a:solidFill>
                  <a:schemeClr val="tx1"/>
                </a:solidFill>
              </a:rPr>
              <a:t> cellules </a:t>
            </a:r>
            <a:r>
              <a:rPr lang="fr-FR" sz="2700" dirty="0">
                <a:solidFill>
                  <a:schemeClr val="tx1"/>
                </a:solidFill>
                <a:latin typeface="Symbol" panose="05050102010706020507" pitchFamily="18" charset="2"/>
                <a:ea typeface="Segoe UI" panose="020B0502040204020203" pitchFamily="34" charset="0"/>
                <a:cs typeface="Segoe UI" panose="020B0502040204020203" pitchFamily="34" charset="0"/>
              </a:rPr>
              <a:t>a</a:t>
            </a:r>
            <a:endParaRPr lang="fr-FR" sz="2700" dirty="0">
              <a:solidFill>
                <a:schemeClr val="tx1"/>
              </a:solidFill>
            </a:endParaRPr>
          </a:p>
        </p:txBody>
      </p:sp>
      <p:sp>
        <p:nvSpPr>
          <p:cNvPr id="6" name="Rectangle 5"/>
          <p:cNvSpPr/>
          <p:nvPr/>
        </p:nvSpPr>
        <p:spPr>
          <a:xfrm>
            <a:off x="5800725" y="6671422"/>
            <a:ext cx="2400300" cy="857250"/>
          </a:xfrm>
          <a:prstGeom prst="rect">
            <a:avLst/>
          </a:prstGeom>
          <a:solidFill>
            <a:srgbClr val="ECF0F3"/>
          </a:solidFill>
          <a:ln>
            <a:solidFill>
              <a:srgbClr val="ECF0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700" b="1" dirty="0">
                <a:solidFill>
                  <a:schemeClr val="tx1"/>
                </a:solidFill>
              </a:rPr>
              <a:t>Effecteurs :</a:t>
            </a:r>
            <a:r>
              <a:rPr lang="fr-FR" sz="2700" dirty="0">
                <a:solidFill>
                  <a:schemeClr val="tx1"/>
                </a:solidFill>
              </a:rPr>
              <a:t> libération (foie)</a:t>
            </a:r>
          </a:p>
        </p:txBody>
      </p:sp>
      <p:sp>
        <p:nvSpPr>
          <p:cNvPr id="7" name="Rectangle 6"/>
          <p:cNvSpPr/>
          <p:nvPr/>
        </p:nvSpPr>
        <p:spPr>
          <a:xfrm>
            <a:off x="0" y="0"/>
            <a:ext cx="18288000" cy="1285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50" b="1" dirty="0">
                <a:solidFill>
                  <a:srgbClr val="00B050"/>
                </a:solidFill>
              </a:rPr>
              <a:t>Mécanisme autorégulant</a:t>
            </a:r>
          </a:p>
        </p:txBody>
      </p:sp>
      <p:sp>
        <p:nvSpPr>
          <p:cNvPr id="8" name="Rectangle à coins arrondis 7"/>
          <p:cNvSpPr/>
          <p:nvPr/>
        </p:nvSpPr>
        <p:spPr>
          <a:xfrm>
            <a:off x="614362" y="1714500"/>
            <a:ext cx="4414838" cy="7629525"/>
          </a:xfrm>
          <a:prstGeom prst="round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Font typeface="Arial" panose="020B0604020202020204" pitchFamily="34" charset="0"/>
              <a:buChar char="•"/>
            </a:pPr>
            <a:r>
              <a:rPr lang="fr-FR" sz="3150" dirty="0"/>
              <a:t>Rétroaction négative.</a:t>
            </a:r>
          </a:p>
          <a:p>
            <a:pPr marL="514350" indent="-514350">
              <a:buFont typeface="Arial" panose="020B0604020202020204" pitchFamily="34" charset="0"/>
              <a:buChar char="•"/>
            </a:pPr>
            <a:endParaRPr lang="fr-FR" sz="3150" dirty="0"/>
          </a:p>
          <a:p>
            <a:pPr marL="514350" indent="-514350">
              <a:buFont typeface="Arial" panose="020B0604020202020204" pitchFamily="34" charset="0"/>
              <a:buChar char="•"/>
            </a:pPr>
            <a:r>
              <a:rPr lang="fr-FR" sz="3150" dirty="0"/>
              <a:t>Toute déviation déclenche une réponse hormonale opposée</a:t>
            </a:r>
          </a:p>
          <a:p>
            <a:pPr marL="514350" indent="-514350">
              <a:buFont typeface="Arial" panose="020B0604020202020204" pitchFamily="34" charset="0"/>
              <a:buChar char="•"/>
            </a:pPr>
            <a:endParaRPr lang="fr-FR" sz="3150" dirty="0"/>
          </a:p>
          <a:p>
            <a:pPr marL="514350" indent="-514350">
              <a:buFont typeface="Arial" panose="020B0604020202020204" pitchFamily="34" charset="0"/>
              <a:buChar char="•"/>
            </a:pPr>
            <a:r>
              <a:rPr lang="fr-FR" sz="3150" dirty="0"/>
              <a:t> Garantit le retour automatique à la norme.</a:t>
            </a:r>
          </a:p>
        </p:txBody>
      </p:sp>
    </p:spTree>
    <p:extLst>
      <p:ext uri="{BB962C8B-B14F-4D97-AF65-F5344CB8AC3E}">
        <p14:creationId xmlns:p14="http://schemas.microsoft.com/office/powerpoint/2010/main" val="27519877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0D5CE-1120-56BD-8DE4-BC4DF24685A5}"/>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4DEDB8F8-5490-0BB7-F02C-CF1BDA50C55A}"/>
              </a:ext>
            </a:extLst>
          </p:cNvPr>
          <p:cNvSpPr/>
          <p:nvPr/>
        </p:nvSpPr>
        <p:spPr>
          <a:xfrm>
            <a:off x="862925" y="1290342"/>
            <a:ext cx="16558300" cy="0"/>
          </a:xfrm>
          <a:prstGeom prst="line">
            <a:avLst/>
          </a:prstGeom>
          <a:ln w="38100" cap="flat">
            <a:gradFill>
              <a:gsLst>
                <a:gs pos="0">
                  <a:srgbClr val="292861">
                    <a:alpha val="100000"/>
                  </a:srgbClr>
                </a:gs>
                <a:gs pos="100000">
                  <a:srgbClr val="08ADC3">
                    <a:alpha val="100000"/>
                  </a:srgbClr>
                </a:gs>
              </a:gsLst>
              <a:path path="circle">
                <a:fillToRect l="50000" t="50000" r="50000" b="50000"/>
              </a:path>
            </a:gradFill>
            <a:prstDash val="solid"/>
            <a:headEnd type="none" w="sm" len="sm"/>
            <a:tailEnd type="none" w="sm" len="sm"/>
          </a:ln>
        </p:spPr>
      </p:sp>
      <p:sp>
        <p:nvSpPr>
          <p:cNvPr id="2" name="TextBox 24">
            <a:extLst>
              <a:ext uri="{FF2B5EF4-FFF2-40B4-BE49-F238E27FC236}">
                <a16:creationId xmlns:a16="http://schemas.microsoft.com/office/drawing/2014/main" id="{4D446E7D-2A41-0880-CA09-54661D10C27C}"/>
              </a:ext>
            </a:extLst>
          </p:cNvPr>
          <p:cNvSpPr txBox="1"/>
          <p:nvPr/>
        </p:nvSpPr>
        <p:spPr>
          <a:xfrm>
            <a:off x="792138" y="419100"/>
            <a:ext cx="16629087" cy="721416"/>
          </a:xfrm>
          <a:prstGeom prst="rect">
            <a:avLst/>
          </a:prstGeom>
        </p:spPr>
        <p:txBody>
          <a:bodyPr wrap="square" lIns="0" tIns="0" rIns="0" bIns="0" rtlCol="0" anchor="t">
            <a:spAutoFit/>
          </a:bodyPr>
          <a:lstStyle/>
          <a:p>
            <a:pPr>
              <a:lnSpc>
                <a:spcPts val="5567"/>
              </a:lnSpc>
            </a:pPr>
            <a:r>
              <a:rPr lang="fr-FR" sz="5400" b="1" spc="-67" dirty="0">
                <a:solidFill>
                  <a:srgbClr val="C1BF1F"/>
                </a:solidFill>
                <a:latin typeface="+mj-lt"/>
                <a:cs typeface="Poppins Semi-Bold"/>
                <a:sym typeface="Poppins Semi-Bold"/>
              </a:rPr>
              <a:t>D’autres hormones intervient dans la glycémie</a:t>
            </a:r>
          </a:p>
        </p:txBody>
      </p:sp>
      <p:pic>
        <p:nvPicPr>
          <p:cNvPr id="4" name="Picture 2">
            <a:extLst>
              <a:ext uri="{FF2B5EF4-FFF2-40B4-BE49-F238E27FC236}">
                <a16:creationId xmlns:a16="http://schemas.microsoft.com/office/drawing/2014/main" id="{AEB6E7B8-72D0-D685-E0A2-E64EEA25C9E5}"/>
              </a:ext>
            </a:extLst>
          </p:cNvPr>
          <p:cNvPicPr>
            <a:picLocks noChangeAspect="1"/>
          </p:cNvPicPr>
          <p:nvPr/>
        </p:nvPicPr>
        <p:blipFill rotWithShape="1">
          <a:blip r:embed="rId2"/>
          <a:srcRect l="3747" t="21013" r="3747" b="8409"/>
          <a:stretch/>
        </p:blipFill>
        <p:spPr>
          <a:xfrm>
            <a:off x="978681" y="1866901"/>
            <a:ext cx="16256000" cy="8000999"/>
          </a:xfrm>
          <a:prstGeom prst="rect">
            <a:avLst/>
          </a:prstGeom>
        </p:spPr>
      </p:pic>
    </p:spTree>
    <p:extLst>
      <p:ext uri="{BB962C8B-B14F-4D97-AF65-F5344CB8AC3E}">
        <p14:creationId xmlns:p14="http://schemas.microsoft.com/office/powerpoint/2010/main" val="210896449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91749-5657-C7DD-ECEE-84A87944CBD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6E8EE99-4DB5-AF6D-A09C-F4B2AAB61861}"/>
              </a:ext>
            </a:extLst>
          </p:cNvPr>
          <p:cNvSpPr/>
          <p:nvPr/>
        </p:nvSpPr>
        <p:spPr>
          <a:xfrm rot="-4967294">
            <a:off x="3523082" y="6387744"/>
            <a:ext cx="5404519" cy="10214726"/>
          </a:xfrm>
          <a:custGeom>
            <a:avLst/>
            <a:gdLst/>
            <a:ahLst/>
            <a:cxnLst/>
            <a:rect l="l" t="t" r="r" b="b"/>
            <a:pathLst>
              <a:path w="5404519" h="10214726">
                <a:moveTo>
                  <a:pt x="0" y="0"/>
                </a:moveTo>
                <a:lnTo>
                  <a:pt x="5404519" y="0"/>
                </a:lnTo>
                <a:lnTo>
                  <a:pt x="5404519" y="10214726"/>
                </a:lnTo>
                <a:lnTo>
                  <a:pt x="0" y="10214726"/>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sp>
      <p:grpSp>
        <p:nvGrpSpPr>
          <p:cNvPr id="3" name="Group 3">
            <a:extLst>
              <a:ext uri="{FF2B5EF4-FFF2-40B4-BE49-F238E27FC236}">
                <a16:creationId xmlns:a16="http://schemas.microsoft.com/office/drawing/2014/main" id="{CEBA7586-4F11-0992-9EE2-142121AFD1A8}"/>
              </a:ext>
            </a:extLst>
          </p:cNvPr>
          <p:cNvGrpSpPr/>
          <p:nvPr/>
        </p:nvGrpSpPr>
        <p:grpSpPr>
          <a:xfrm>
            <a:off x="11732670" y="4894350"/>
            <a:ext cx="7847157" cy="7847157"/>
            <a:chOff x="0" y="0"/>
            <a:chExt cx="812800" cy="812800"/>
          </a:xfrm>
        </p:grpSpPr>
        <p:sp>
          <p:nvSpPr>
            <p:cNvPr id="4" name="Freeform 4">
              <a:extLst>
                <a:ext uri="{FF2B5EF4-FFF2-40B4-BE49-F238E27FC236}">
                  <a16:creationId xmlns:a16="http://schemas.microsoft.com/office/drawing/2014/main" id="{5BB4DEA5-C6D0-5DFA-051D-888645F7A48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a:ln cap="sq">
              <a:noFill/>
              <a:prstDash val="solid"/>
              <a:miter/>
            </a:ln>
          </p:spPr>
        </p:sp>
        <p:sp>
          <p:nvSpPr>
            <p:cNvPr id="5" name="TextBox 5">
              <a:extLst>
                <a:ext uri="{FF2B5EF4-FFF2-40B4-BE49-F238E27FC236}">
                  <a16:creationId xmlns:a16="http://schemas.microsoft.com/office/drawing/2014/main" id="{636002BD-887B-DA00-509B-18DD7F44C1E1}"/>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E58F4400-6170-545A-6A45-9945D06FA6AF}"/>
              </a:ext>
            </a:extLst>
          </p:cNvPr>
          <p:cNvGrpSpPr/>
          <p:nvPr/>
        </p:nvGrpSpPr>
        <p:grpSpPr>
          <a:xfrm>
            <a:off x="11732670" y="-1711891"/>
            <a:ext cx="8704892" cy="8704892"/>
            <a:chOff x="0" y="0"/>
            <a:chExt cx="812800" cy="812800"/>
          </a:xfrm>
          <a:blipFill dpi="0" rotWithShape="1">
            <a:blip r:embed="rId4">
              <a:extLst>
                <a:ext uri="{28A0092B-C50C-407E-A947-70E740481C1C}">
                  <a14:useLocalDpi xmlns:a14="http://schemas.microsoft.com/office/drawing/2010/main" val="0"/>
                </a:ext>
              </a:extLst>
            </a:blip>
            <a:srcRect/>
            <a:stretch>
              <a:fillRect/>
            </a:stretch>
          </a:blipFill>
        </p:grpSpPr>
        <p:sp>
          <p:nvSpPr>
            <p:cNvPr id="7" name="Freeform 7">
              <a:extLst>
                <a:ext uri="{FF2B5EF4-FFF2-40B4-BE49-F238E27FC236}">
                  <a16:creationId xmlns:a16="http://schemas.microsoft.com/office/drawing/2014/main" id="{81FC6D48-E94B-A516-A053-87A0BEEF80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8" name="Group 8">
            <a:extLst>
              <a:ext uri="{FF2B5EF4-FFF2-40B4-BE49-F238E27FC236}">
                <a16:creationId xmlns:a16="http://schemas.microsoft.com/office/drawing/2014/main" id="{3D4CD4CE-D427-9028-426B-2793F84D6FC3}"/>
              </a:ext>
            </a:extLst>
          </p:cNvPr>
          <p:cNvGrpSpPr/>
          <p:nvPr/>
        </p:nvGrpSpPr>
        <p:grpSpPr>
          <a:xfrm>
            <a:off x="8876301" y="2534781"/>
            <a:ext cx="5217437" cy="5217437"/>
            <a:chOff x="0" y="0"/>
            <a:chExt cx="812800" cy="812800"/>
          </a:xfrm>
        </p:grpSpPr>
        <p:sp>
          <p:nvSpPr>
            <p:cNvPr id="9" name="Freeform 9">
              <a:extLst>
                <a:ext uri="{FF2B5EF4-FFF2-40B4-BE49-F238E27FC236}">
                  <a16:creationId xmlns:a16="http://schemas.microsoft.com/office/drawing/2014/main" id="{F36C18BA-19F3-A712-8F4B-4992770D56C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0" name="TextBox 10">
              <a:extLst>
                <a:ext uri="{FF2B5EF4-FFF2-40B4-BE49-F238E27FC236}">
                  <a16:creationId xmlns:a16="http://schemas.microsoft.com/office/drawing/2014/main" id="{572F4C5A-6207-19DF-ABE4-F34450BEC2C6}"/>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1" name="Group 11">
            <a:extLst>
              <a:ext uri="{FF2B5EF4-FFF2-40B4-BE49-F238E27FC236}">
                <a16:creationId xmlns:a16="http://schemas.microsoft.com/office/drawing/2014/main" id="{4C7B74F3-BCC5-BCFE-9818-E612629CB5DC}"/>
              </a:ext>
            </a:extLst>
          </p:cNvPr>
          <p:cNvGrpSpPr/>
          <p:nvPr/>
        </p:nvGrpSpPr>
        <p:grpSpPr>
          <a:xfrm>
            <a:off x="9181743" y="2840223"/>
            <a:ext cx="4606554" cy="4606554"/>
            <a:chOff x="0" y="0"/>
            <a:chExt cx="812800" cy="812800"/>
          </a:xfrm>
          <a:blipFill dpi="0" rotWithShape="1">
            <a:blip r:embed="rId5">
              <a:extLst>
                <a:ext uri="{28A0092B-C50C-407E-A947-70E740481C1C}">
                  <a14:useLocalDpi xmlns:a14="http://schemas.microsoft.com/office/drawing/2010/main" val="0"/>
                </a:ext>
              </a:extLst>
            </a:blip>
            <a:srcRect/>
            <a:stretch>
              <a:fillRect/>
            </a:stretch>
          </a:blipFill>
        </p:grpSpPr>
        <p:sp>
          <p:nvSpPr>
            <p:cNvPr id="12" name="Freeform 12">
              <a:extLst>
                <a:ext uri="{FF2B5EF4-FFF2-40B4-BE49-F238E27FC236}">
                  <a16:creationId xmlns:a16="http://schemas.microsoft.com/office/drawing/2014/main" id="{A6679F19-8B8D-1F3F-C262-6F0B588990E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3" name="Group 13">
            <a:extLst>
              <a:ext uri="{FF2B5EF4-FFF2-40B4-BE49-F238E27FC236}">
                <a16:creationId xmlns:a16="http://schemas.microsoft.com/office/drawing/2014/main" id="{FE00ABD5-EF3D-B78F-F8E1-FBD7C00A065D}"/>
              </a:ext>
            </a:extLst>
          </p:cNvPr>
          <p:cNvGrpSpPr/>
          <p:nvPr/>
        </p:nvGrpSpPr>
        <p:grpSpPr>
          <a:xfrm>
            <a:off x="14533685" y="5734117"/>
            <a:ext cx="2988562" cy="2988562"/>
            <a:chOff x="0" y="0"/>
            <a:chExt cx="812800" cy="812800"/>
          </a:xfrm>
        </p:grpSpPr>
        <p:sp>
          <p:nvSpPr>
            <p:cNvPr id="14" name="Freeform 14">
              <a:extLst>
                <a:ext uri="{FF2B5EF4-FFF2-40B4-BE49-F238E27FC236}">
                  <a16:creationId xmlns:a16="http://schemas.microsoft.com/office/drawing/2014/main" id="{B98C82DE-C832-9D76-C178-89A90E0A203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15" name="TextBox 15">
              <a:extLst>
                <a:ext uri="{FF2B5EF4-FFF2-40B4-BE49-F238E27FC236}">
                  <a16:creationId xmlns:a16="http://schemas.microsoft.com/office/drawing/2014/main" id="{D6C69DF9-1DA8-3043-D921-55A0242DC6C2}"/>
                </a:ext>
              </a:extLst>
            </p:cNvPr>
            <p:cNvSpPr txBox="1"/>
            <p:nvPr/>
          </p:nvSpPr>
          <p:spPr>
            <a:xfrm>
              <a:off x="76200" y="38100"/>
              <a:ext cx="660400" cy="698500"/>
            </a:xfrm>
            <a:prstGeom prst="rect">
              <a:avLst/>
            </a:prstGeom>
          </p:spPr>
          <p:txBody>
            <a:bodyPr lIns="50800" tIns="50800" rIns="50800" bIns="50800" rtlCol="0" anchor="ctr"/>
            <a:lstStyle/>
            <a:p>
              <a:pPr algn="ctr">
                <a:lnSpc>
                  <a:spcPts val="2520"/>
                </a:lnSpc>
              </a:pPr>
              <a:endParaRPr/>
            </a:p>
          </p:txBody>
        </p:sp>
      </p:grpSp>
      <p:grpSp>
        <p:nvGrpSpPr>
          <p:cNvPr id="16" name="Group 16">
            <a:extLst>
              <a:ext uri="{FF2B5EF4-FFF2-40B4-BE49-F238E27FC236}">
                <a16:creationId xmlns:a16="http://schemas.microsoft.com/office/drawing/2014/main" id="{613A805A-7F1C-25C3-FA2C-1BB9FEAD411E}"/>
              </a:ext>
            </a:extLst>
          </p:cNvPr>
          <p:cNvGrpSpPr/>
          <p:nvPr/>
        </p:nvGrpSpPr>
        <p:grpSpPr>
          <a:xfrm>
            <a:off x="14743438" y="5943869"/>
            <a:ext cx="2569056" cy="2569056"/>
            <a:chOff x="0" y="0"/>
            <a:chExt cx="812800" cy="812800"/>
          </a:xfrm>
          <a:blipFill dpi="0" rotWithShape="1">
            <a:blip r:embed="rId6">
              <a:extLst>
                <a:ext uri="{28A0092B-C50C-407E-A947-70E740481C1C}">
                  <a14:useLocalDpi xmlns:a14="http://schemas.microsoft.com/office/drawing/2010/main" val="0"/>
                </a:ext>
              </a:extLst>
            </a:blip>
            <a:srcRect/>
            <a:stretch>
              <a:fillRect/>
            </a:stretch>
          </a:blipFill>
        </p:grpSpPr>
        <p:sp>
          <p:nvSpPr>
            <p:cNvPr id="17" name="Freeform 17">
              <a:extLst>
                <a:ext uri="{FF2B5EF4-FFF2-40B4-BE49-F238E27FC236}">
                  <a16:creationId xmlns:a16="http://schemas.microsoft.com/office/drawing/2014/main" id="{1258D6E1-5713-4473-4D16-4AE2E71667D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grpSp>
        <p:nvGrpSpPr>
          <p:cNvPr id="18" name="Group 18">
            <a:extLst>
              <a:ext uri="{FF2B5EF4-FFF2-40B4-BE49-F238E27FC236}">
                <a16:creationId xmlns:a16="http://schemas.microsoft.com/office/drawing/2014/main" id="{7C317633-A686-B4F1-D66C-711627E3A47F}"/>
              </a:ext>
            </a:extLst>
          </p:cNvPr>
          <p:cNvGrpSpPr/>
          <p:nvPr/>
        </p:nvGrpSpPr>
        <p:grpSpPr>
          <a:xfrm>
            <a:off x="574633" y="6403573"/>
            <a:ext cx="300229" cy="300229"/>
            <a:chOff x="0" y="0"/>
            <a:chExt cx="812800" cy="812800"/>
          </a:xfrm>
        </p:grpSpPr>
        <p:sp>
          <p:nvSpPr>
            <p:cNvPr id="19" name="Freeform 19">
              <a:extLst>
                <a:ext uri="{FF2B5EF4-FFF2-40B4-BE49-F238E27FC236}">
                  <a16:creationId xmlns:a16="http://schemas.microsoft.com/office/drawing/2014/main" id="{541DC2CE-2929-CED2-E8A0-00D26EC7B94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0" name="TextBox 20">
              <a:extLst>
                <a:ext uri="{FF2B5EF4-FFF2-40B4-BE49-F238E27FC236}">
                  <a16:creationId xmlns:a16="http://schemas.microsoft.com/office/drawing/2014/main" id="{D86BE2B6-3ABB-664B-4390-9AC8D7265E3D}"/>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a:extLst>
              <a:ext uri="{FF2B5EF4-FFF2-40B4-BE49-F238E27FC236}">
                <a16:creationId xmlns:a16="http://schemas.microsoft.com/office/drawing/2014/main" id="{4C4EAE3B-B468-C1E2-3F6D-41146E8B1747}"/>
              </a:ext>
            </a:extLst>
          </p:cNvPr>
          <p:cNvSpPr/>
          <p:nvPr/>
        </p:nvSpPr>
        <p:spPr>
          <a:xfrm rot="-823344">
            <a:off x="7974483" y="2593214"/>
            <a:ext cx="920651" cy="920651"/>
          </a:xfrm>
          <a:custGeom>
            <a:avLst/>
            <a:gdLst/>
            <a:ahLst/>
            <a:cxnLst/>
            <a:rect l="l" t="t" r="r" b="b"/>
            <a:pathLst>
              <a:path w="920651" h="920651">
                <a:moveTo>
                  <a:pt x="0" y="0"/>
                </a:moveTo>
                <a:lnTo>
                  <a:pt x="920651" y="0"/>
                </a:lnTo>
                <a:lnTo>
                  <a:pt x="920651" y="920650"/>
                </a:lnTo>
                <a:lnTo>
                  <a:pt x="0" y="9206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2" name="Freeform 22">
            <a:extLst>
              <a:ext uri="{FF2B5EF4-FFF2-40B4-BE49-F238E27FC236}">
                <a16:creationId xmlns:a16="http://schemas.microsoft.com/office/drawing/2014/main" id="{A9ABEB0E-3AE8-A54C-F19F-57E81DAEEF62}"/>
              </a:ext>
            </a:extLst>
          </p:cNvPr>
          <p:cNvSpPr/>
          <p:nvPr/>
        </p:nvSpPr>
        <p:spPr>
          <a:xfrm rot="-823344">
            <a:off x="7780582" y="2913150"/>
            <a:ext cx="920651" cy="920651"/>
          </a:xfrm>
          <a:custGeom>
            <a:avLst/>
            <a:gdLst/>
            <a:ahLst/>
            <a:cxnLst/>
            <a:rect l="l" t="t" r="r" b="b"/>
            <a:pathLst>
              <a:path w="920651" h="920651">
                <a:moveTo>
                  <a:pt x="0" y="0"/>
                </a:moveTo>
                <a:lnTo>
                  <a:pt x="920651" y="0"/>
                </a:lnTo>
                <a:lnTo>
                  <a:pt x="920651" y="920651"/>
                </a:lnTo>
                <a:lnTo>
                  <a:pt x="0" y="92065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23" name="Group 23">
            <a:extLst>
              <a:ext uri="{FF2B5EF4-FFF2-40B4-BE49-F238E27FC236}">
                <a16:creationId xmlns:a16="http://schemas.microsoft.com/office/drawing/2014/main" id="{CBCD3396-AF7B-535A-CD9A-280A31FDF4D0}"/>
              </a:ext>
            </a:extLst>
          </p:cNvPr>
          <p:cNvGrpSpPr/>
          <p:nvPr/>
        </p:nvGrpSpPr>
        <p:grpSpPr>
          <a:xfrm>
            <a:off x="8423583" y="8038569"/>
            <a:ext cx="474357" cy="474357"/>
            <a:chOff x="0" y="0"/>
            <a:chExt cx="812800" cy="812800"/>
          </a:xfrm>
        </p:grpSpPr>
        <p:sp>
          <p:nvSpPr>
            <p:cNvPr id="24" name="Freeform 24">
              <a:extLst>
                <a:ext uri="{FF2B5EF4-FFF2-40B4-BE49-F238E27FC236}">
                  <a16:creationId xmlns:a16="http://schemas.microsoft.com/office/drawing/2014/main" id="{96E2E653-7EB5-75FC-1BFB-EAC23947BB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D665"/>
            </a:solidFill>
          </p:spPr>
        </p:sp>
        <p:sp>
          <p:nvSpPr>
            <p:cNvPr id="25" name="TextBox 25">
              <a:extLst>
                <a:ext uri="{FF2B5EF4-FFF2-40B4-BE49-F238E27FC236}">
                  <a16:creationId xmlns:a16="http://schemas.microsoft.com/office/drawing/2014/main" id="{A4676D68-D47B-6BD7-A197-E118C881B27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a:extLst>
              <a:ext uri="{FF2B5EF4-FFF2-40B4-BE49-F238E27FC236}">
                <a16:creationId xmlns:a16="http://schemas.microsoft.com/office/drawing/2014/main" id="{7E9C3000-6670-DBE2-DC11-28C3480FF535}"/>
              </a:ext>
            </a:extLst>
          </p:cNvPr>
          <p:cNvSpPr/>
          <p:nvPr/>
        </p:nvSpPr>
        <p:spPr>
          <a:xfrm>
            <a:off x="852735" y="719851"/>
            <a:ext cx="358463" cy="235643"/>
          </a:xfrm>
          <a:custGeom>
            <a:avLst/>
            <a:gdLst/>
            <a:ahLst/>
            <a:cxnLst/>
            <a:rect l="l" t="t" r="r" b="b"/>
            <a:pathLst>
              <a:path w="358463" h="235643">
                <a:moveTo>
                  <a:pt x="0" y="0"/>
                </a:moveTo>
                <a:lnTo>
                  <a:pt x="358463" y="0"/>
                </a:lnTo>
                <a:lnTo>
                  <a:pt x="358463" y="235643"/>
                </a:lnTo>
                <a:lnTo>
                  <a:pt x="0" y="2356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28" name="Group 28">
            <a:extLst>
              <a:ext uri="{FF2B5EF4-FFF2-40B4-BE49-F238E27FC236}">
                <a16:creationId xmlns:a16="http://schemas.microsoft.com/office/drawing/2014/main" id="{A8AC43E8-D703-860D-15DF-2A588CB9EA06}"/>
              </a:ext>
            </a:extLst>
          </p:cNvPr>
          <p:cNvGrpSpPr/>
          <p:nvPr/>
        </p:nvGrpSpPr>
        <p:grpSpPr>
          <a:xfrm>
            <a:off x="2036025" y="872188"/>
            <a:ext cx="39377" cy="39377"/>
            <a:chOff x="0" y="0"/>
            <a:chExt cx="812800" cy="812800"/>
          </a:xfrm>
        </p:grpSpPr>
        <p:sp>
          <p:nvSpPr>
            <p:cNvPr id="29" name="Freeform 29">
              <a:extLst>
                <a:ext uri="{FF2B5EF4-FFF2-40B4-BE49-F238E27FC236}">
                  <a16:creationId xmlns:a16="http://schemas.microsoft.com/office/drawing/2014/main" id="{F0D56CBA-D135-EE09-7DBD-9BEDC0A801C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5C9B4"/>
            </a:solidFill>
          </p:spPr>
        </p:sp>
        <p:sp>
          <p:nvSpPr>
            <p:cNvPr id="30" name="TextBox 30">
              <a:extLst>
                <a:ext uri="{FF2B5EF4-FFF2-40B4-BE49-F238E27FC236}">
                  <a16:creationId xmlns:a16="http://schemas.microsoft.com/office/drawing/2014/main" id="{20F3E45D-6005-BD02-64D8-08A657F4A7C0}"/>
                </a:ext>
              </a:extLst>
            </p:cNvPr>
            <p:cNvSpPr txBox="1"/>
            <p:nvPr/>
          </p:nvSpPr>
          <p:spPr>
            <a:xfrm>
              <a:off x="76200" y="38100"/>
              <a:ext cx="660400" cy="698500"/>
            </a:xfrm>
            <a:prstGeom prst="rect">
              <a:avLst/>
            </a:prstGeom>
          </p:spPr>
          <p:txBody>
            <a:bodyPr lIns="74078" tIns="74078" rIns="74078" bIns="74078" rtlCol="0" anchor="ctr"/>
            <a:lstStyle/>
            <a:p>
              <a:pPr algn="ctr">
                <a:lnSpc>
                  <a:spcPts val="2659"/>
                </a:lnSpc>
              </a:pPr>
              <a:endParaRPr/>
            </a:p>
          </p:txBody>
        </p:sp>
      </p:grpSp>
      <p:sp>
        <p:nvSpPr>
          <p:cNvPr id="31" name="Freeform 31">
            <a:extLst>
              <a:ext uri="{FF2B5EF4-FFF2-40B4-BE49-F238E27FC236}">
                <a16:creationId xmlns:a16="http://schemas.microsoft.com/office/drawing/2014/main" id="{77DF8C79-2D36-FAA1-D2C3-80A6955B78DC}"/>
              </a:ext>
            </a:extLst>
          </p:cNvPr>
          <p:cNvSpPr/>
          <p:nvPr/>
        </p:nvSpPr>
        <p:spPr>
          <a:xfrm>
            <a:off x="16997119" y="693219"/>
            <a:ext cx="433631" cy="288907"/>
          </a:xfrm>
          <a:custGeom>
            <a:avLst/>
            <a:gdLst/>
            <a:ahLst/>
            <a:cxnLst/>
            <a:rect l="l" t="t" r="r" b="b"/>
            <a:pathLst>
              <a:path w="433631" h="288907">
                <a:moveTo>
                  <a:pt x="0" y="0"/>
                </a:moveTo>
                <a:lnTo>
                  <a:pt x="433631" y="0"/>
                </a:lnTo>
                <a:lnTo>
                  <a:pt x="433631" y="288906"/>
                </a:lnTo>
                <a:lnTo>
                  <a:pt x="0" y="28890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4" name="TextBox 32">
            <a:extLst>
              <a:ext uri="{FF2B5EF4-FFF2-40B4-BE49-F238E27FC236}">
                <a16:creationId xmlns:a16="http://schemas.microsoft.com/office/drawing/2014/main" id="{9B08E589-1F17-B551-1DF9-BE0D63FF408C}"/>
              </a:ext>
            </a:extLst>
          </p:cNvPr>
          <p:cNvSpPr txBox="1"/>
          <p:nvPr/>
        </p:nvSpPr>
        <p:spPr>
          <a:xfrm>
            <a:off x="819150" y="3663355"/>
            <a:ext cx="8362594" cy="718145"/>
          </a:xfrm>
          <a:prstGeom prst="rect">
            <a:avLst/>
          </a:prstGeom>
        </p:spPr>
        <p:txBody>
          <a:bodyPr wrap="square" lIns="0" tIns="0" rIns="0" bIns="0" rtlCol="0" anchor="t">
            <a:spAutoFit/>
          </a:bodyPr>
          <a:lstStyle/>
          <a:p>
            <a:pPr algn="ctr">
              <a:lnSpc>
                <a:spcPts val="5567"/>
              </a:lnSpc>
            </a:pPr>
            <a:r>
              <a:rPr lang="fr-FR" sz="4800" b="1" spc="-67" noProof="0" dirty="0">
                <a:solidFill>
                  <a:srgbClr val="002060"/>
                </a:solidFill>
                <a:latin typeface="Times New Roman" panose="02020603050405020304" pitchFamily="18" charset="0"/>
                <a:ea typeface="Poppins Semi-Bold"/>
                <a:cs typeface="Times New Roman" panose="02020603050405020304" pitchFamily="18" charset="0"/>
                <a:sym typeface="Poppins Semi-Bold"/>
              </a:rPr>
              <a:t>Merci de votre attention</a:t>
            </a:r>
          </a:p>
        </p:txBody>
      </p:sp>
    </p:spTree>
    <p:extLst>
      <p:ext uri="{BB962C8B-B14F-4D97-AF65-F5344CB8AC3E}">
        <p14:creationId xmlns:p14="http://schemas.microsoft.com/office/powerpoint/2010/main" val="18173459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1314</TotalTime>
  <Words>5441</Words>
  <Application>Microsoft Office PowerPoint</Application>
  <PresentationFormat>Custom</PresentationFormat>
  <Paragraphs>430</Paragraphs>
  <Slides>106</Slides>
  <Notes>7</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106</vt:i4>
      </vt:variant>
    </vt:vector>
  </HeadingPairs>
  <TitlesOfParts>
    <vt:vector size="117" baseType="lpstr">
      <vt:lpstr>Google Sans</vt:lpstr>
      <vt:lpstr>Symbol</vt:lpstr>
      <vt:lpstr>Google Sans Text</vt:lpstr>
      <vt:lpstr>Arial MT</vt:lpstr>
      <vt:lpstr>Abadi MT Condensed Extra Bold</vt:lpstr>
      <vt:lpstr>Times New Roman</vt:lpstr>
      <vt:lpstr>Calibri</vt:lpstr>
      <vt:lpstr>Wingdings</vt:lpstr>
      <vt:lpstr>Arial</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Déduction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Mostafa LAASSABA</dc:creator>
  <cp:lastModifiedBy>HP</cp:lastModifiedBy>
  <cp:revision>41</cp:revision>
  <dcterms:created xsi:type="dcterms:W3CDTF">2006-08-16T00:00:00Z</dcterms:created>
  <dcterms:modified xsi:type="dcterms:W3CDTF">2026-07-16T15:57:49Z</dcterms:modified>
  <dc:identifier>DAHIXqd5ZOE</dc:identifier>
</cp:coreProperties>
</file>