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 id="272" r:id="rId18"/>
    <p:sldId id="273" r:id="rId19"/>
    <p:sldId id="274" r:id="rId20"/>
    <p:sldId id="275" r:id="rId21"/>
    <p:sldId id="276" r:id="rId22"/>
    <p:sldId id="278" r:id="rId23"/>
    <p:sldId id="281" r:id="rId24"/>
    <p:sldId id="279" r:id="rId25"/>
    <p:sldId id="280"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BE0E5F-0491-4852-ACA0-61D6AE0DD1AB}" type="datetimeFigureOut">
              <a:rPr lang="fr-FR" smtClean="0"/>
              <a:pPr/>
              <a:t>14/07/2026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5F32B9-5695-4732-B009-5D76B1D1AF87}"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4B5F32B9-5695-4732-B009-5D76B1D1AF87}" type="slidenum">
              <a:rPr lang="fr-FR" smtClean="0"/>
              <a:pPr/>
              <a:t>1</a:t>
            </a:fld>
            <a:endParaRPr lang="fr-FR"/>
          </a:p>
        </p:txBody>
      </p:sp>
    </p:spTree>
    <p:extLst>
      <p:ext uri="{BB962C8B-B14F-4D97-AF65-F5344CB8AC3E}">
        <p14:creationId xmlns:p14="http://schemas.microsoft.com/office/powerpoint/2010/main" val="275827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8BD0CD7-E96E-42C5-A9F3-AAC4B6F80C52}"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14/07/2026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371600" y="2214554"/>
            <a:ext cx="6400800" cy="1214446"/>
          </a:xfrm>
        </p:spPr>
        <p:txBody>
          <a:bodyPr>
            <a:noAutofit/>
          </a:bodyPr>
          <a:lstStyle/>
          <a:p>
            <a:r>
              <a:rPr lang="fr-FR" sz="4000" b="1" dirty="0">
                <a:solidFill>
                  <a:schemeClr val="tx1"/>
                </a:solidFill>
              </a:rPr>
              <a:t>Le potentiel de repos</a:t>
            </a:r>
          </a:p>
          <a:p>
            <a:endParaRPr lang="fr-FR" sz="4000" b="1" dirty="0"/>
          </a:p>
          <a:p>
            <a:r>
              <a:rPr lang="fr-FR" sz="2400" b="1" dirty="0"/>
              <a:t>Présenté par Pr Salaheddine SAAYOUN</a:t>
            </a:r>
          </a:p>
          <a:p>
            <a:r>
              <a:rPr lang="fr-FR" b="1" dirty="0"/>
              <a:t>Année Universitaire 2025-2026</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1</a:t>
            </a:fld>
            <a:endParaRPr lang="fr-BE"/>
          </a:p>
        </p:txBody>
      </p:sp>
      <p:sp>
        <p:nvSpPr>
          <p:cNvPr id="10" name="Titre 9">
            <a:extLst>
              <a:ext uri="{FF2B5EF4-FFF2-40B4-BE49-F238E27FC236}">
                <a16:creationId xmlns:a16="http://schemas.microsoft.com/office/drawing/2014/main" id="{FA416594-74CE-0C33-43E3-4C20C5AEA6D8}"/>
              </a:ext>
            </a:extLst>
          </p:cNvPr>
          <p:cNvSpPr>
            <a:spLocks noGrp="1"/>
          </p:cNvSpPr>
          <p:nvPr>
            <p:ph type="ctrTitle"/>
          </p:nvPr>
        </p:nvSpPr>
        <p:spPr>
          <a:xfrm>
            <a:off x="611560" y="2214554"/>
            <a:ext cx="7772400" cy="1470025"/>
          </a:xfrm>
        </p:spPr>
        <p:txBody>
          <a:bodyPr/>
          <a:lstStyle/>
          <a:p>
            <a:endParaRPr lang="fr-FR" dirty="0"/>
          </a:p>
        </p:txBody>
      </p:sp>
      <p:pic>
        <p:nvPicPr>
          <p:cNvPr id="11" name="Image 10" descr="Accueil - CRMEF Casablanca-Settat">
            <a:extLst>
              <a:ext uri="{FF2B5EF4-FFF2-40B4-BE49-F238E27FC236}">
                <a16:creationId xmlns:a16="http://schemas.microsoft.com/office/drawing/2014/main" id="{6323A5EB-783A-D2FD-62F5-4001F3F7D7C0}"/>
              </a:ext>
            </a:extLst>
          </p:cNvPr>
          <p:cNvPicPr>
            <a:picLocks noChangeAspect="1"/>
          </p:cNvPicPr>
          <p:nvPr/>
        </p:nvPicPr>
        <p:blipFill>
          <a:blip r:embed="rId3"/>
          <a:stretch>
            <a:fillRect/>
          </a:stretch>
        </p:blipFill>
        <p:spPr>
          <a:xfrm>
            <a:off x="1259632" y="324540"/>
            <a:ext cx="6857998" cy="16378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a:t>
            </a:r>
          </a:p>
        </p:txBody>
      </p:sp>
      <p:sp>
        <p:nvSpPr>
          <p:cNvPr id="3" name="Espace réservé du contenu 2"/>
          <p:cNvSpPr>
            <a:spLocks noGrp="1"/>
          </p:cNvSpPr>
          <p:nvPr>
            <p:ph idx="1"/>
          </p:nvPr>
        </p:nvSpPr>
        <p:spPr/>
        <p:txBody>
          <a:bodyPr>
            <a:normAutofit lnSpcReduction="10000"/>
          </a:bodyPr>
          <a:lstStyle/>
          <a:p>
            <a:r>
              <a:rPr lang="fr-FR" dirty="0"/>
              <a:t>I-Introduction.</a:t>
            </a:r>
          </a:p>
          <a:p>
            <a:r>
              <a:rPr lang="fr-FR" dirty="0"/>
              <a:t>II-Définitions.</a:t>
            </a:r>
          </a:p>
          <a:p>
            <a:r>
              <a:rPr lang="fr-FR" dirty="0"/>
              <a:t>III-Mise en évidence.</a:t>
            </a:r>
          </a:p>
          <a:p>
            <a:r>
              <a:rPr lang="fr-FR" dirty="0"/>
              <a:t>IV/-Origine du potentiel de repos.</a:t>
            </a:r>
          </a:p>
          <a:p>
            <a:r>
              <a:rPr lang="fr-FR" dirty="0"/>
              <a:t>V/-Modèle électrique de la membrane neuronale .</a:t>
            </a:r>
          </a:p>
          <a:p>
            <a:r>
              <a:rPr lang="fr-FR" dirty="0"/>
              <a:t>VI/-Rôles physiologiques.</a:t>
            </a:r>
          </a:p>
          <a:p>
            <a:r>
              <a:rPr lang="fr-FR" dirty="0"/>
              <a:t>VII/-Conclusion.</a:t>
            </a:r>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2</a:t>
            </a:fld>
            <a:endParaRPr lang="fr-B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I/-Introduction:</a:t>
            </a:r>
          </a:p>
        </p:txBody>
      </p:sp>
      <p:sp>
        <p:nvSpPr>
          <p:cNvPr id="3" name="Espace réservé du contenu 2"/>
          <p:cNvSpPr>
            <a:spLocks noGrp="1"/>
          </p:cNvSpPr>
          <p:nvPr>
            <p:ph idx="1"/>
          </p:nvPr>
        </p:nvSpPr>
        <p:spPr/>
        <p:txBody>
          <a:bodyPr/>
          <a:lstStyle/>
          <a:p>
            <a:pPr>
              <a:buNone/>
            </a:pPr>
            <a:r>
              <a:rPr lang="fr-FR" dirty="0"/>
              <a:t>         Les cellules nerveuses sont des cellules excitables, et elles se distinguent des autres cellules de l’organisme par le fait que leur membrane est capable de maintenir une importante différence de potentiel entre le milieu intracellulaire et extracellulaire. Cette différence de potentiel représente </a:t>
            </a:r>
            <a:r>
              <a:rPr lang="fr-FR" b="1" dirty="0"/>
              <a:t>le potentiel de repos (PR)</a:t>
            </a:r>
            <a:r>
              <a:rPr lang="fr-FR" dirty="0"/>
              <a:t>. La  valeur de ce potentiel de repos est aux alentours de - 75 à - 100 mV.</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dirty="0"/>
              <a:t>II/-Définitions:</a:t>
            </a:r>
          </a:p>
        </p:txBody>
      </p:sp>
      <p:sp>
        <p:nvSpPr>
          <p:cNvPr id="3" name="Espace réservé du contenu 2"/>
          <p:cNvSpPr>
            <a:spLocks noGrp="1"/>
          </p:cNvSpPr>
          <p:nvPr>
            <p:ph idx="1"/>
          </p:nvPr>
        </p:nvSpPr>
        <p:spPr/>
        <p:txBody>
          <a:bodyPr>
            <a:normAutofit/>
          </a:bodyPr>
          <a:lstStyle/>
          <a:p>
            <a:pPr>
              <a:buNone/>
            </a:pPr>
            <a:endParaRPr lang="fr-FR" dirty="0"/>
          </a:p>
          <a:p>
            <a:pPr>
              <a:buNone/>
            </a:pPr>
            <a:endParaRPr lang="fr-FR" dirty="0"/>
          </a:p>
          <a:p>
            <a:pPr>
              <a:buNone/>
            </a:pPr>
            <a:r>
              <a:rPr lang="fr-FR" sz="3600" dirty="0"/>
              <a:t>Les neurones possèdent deux propriétés fondamentales ;</a:t>
            </a:r>
            <a:r>
              <a:rPr lang="fr-FR" sz="3600" b="1" dirty="0"/>
              <a:t> l’excitabilité </a:t>
            </a:r>
            <a:r>
              <a:rPr lang="fr-FR" sz="3600" dirty="0"/>
              <a:t>et </a:t>
            </a:r>
            <a:r>
              <a:rPr lang="fr-FR" sz="3600" b="1" dirty="0"/>
              <a:t>la conduction</a:t>
            </a:r>
            <a:r>
              <a:rPr lang="fr-FR" sz="3600" dirty="0"/>
              <a:t>. </a:t>
            </a:r>
          </a:p>
          <a:p>
            <a:pPr>
              <a:buNone/>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700808"/>
            <a:ext cx="8640960" cy="3046988"/>
          </a:xfrm>
          <a:prstGeom prst="rect">
            <a:avLst/>
          </a:prstGeom>
        </p:spPr>
        <p:txBody>
          <a:bodyPr wrap="square">
            <a:spAutoFit/>
          </a:bodyPr>
          <a:lstStyle/>
          <a:p>
            <a:r>
              <a:rPr lang="fr-FR" sz="3200" b="1" dirty="0"/>
              <a:t>L’</a:t>
            </a:r>
            <a:r>
              <a:rPr lang="fr-FR" sz="3200" b="1" i="1" dirty="0"/>
              <a:t>excitabilité</a:t>
            </a:r>
            <a:r>
              <a:rPr lang="fr-FR" sz="3200" b="1" dirty="0"/>
              <a:t> </a:t>
            </a:r>
            <a:r>
              <a:rPr lang="fr-FR" sz="3200" dirty="0"/>
              <a:t>est du à la capacité de la membrane neuronale à maintenir une différence de potentiel transmembranaire appelé potentiel de repos et de répondre rapidement par une brusque modification des charges de part et d’autre de la membrane.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636912"/>
            <a:ext cx="8496944" cy="1569660"/>
          </a:xfrm>
          <a:prstGeom prst="rect">
            <a:avLst/>
          </a:prstGeom>
        </p:spPr>
        <p:txBody>
          <a:bodyPr wrap="square">
            <a:spAutoFit/>
          </a:bodyPr>
          <a:lstStyle/>
          <a:p>
            <a:r>
              <a:rPr lang="fr-FR" sz="3200" b="1" i="1" dirty="0"/>
              <a:t>La conduction</a:t>
            </a:r>
            <a:r>
              <a:rPr lang="fr-FR" sz="3200" b="1" dirty="0"/>
              <a:t> </a:t>
            </a:r>
            <a:r>
              <a:rPr lang="fr-FR" sz="3200" dirty="0"/>
              <a:t>est la capacité des axones de transmettre les informations sous formes de signaux électriques appelés potentiels d’actions.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III/-Mise en évidence:</a:t>
            </a:r>
          </a:p>
        </p:txBody>
      </p:sp>
      <p:sp>
        <p:nvSpPr>
          <p:cNvPr id="3" name="Espace réservé du contenu 2"/>
          <p:cNvSpPr>
            <a:spLocks noGrp="1"/>
          </p:cNvSpPr>
          <p:nvPr>
            <p:ph idx="1"/>
          </p:nvPr>
        </p:nvSpPr>
        <p:spPr/>
        <p:txBody>
          <a:bodyPr>
            <a:normAutofit fontScale="92500" lnSpcReduction="20000"/>
          </a:bodyPr>
          <a:lstStyle/>
          <a:p>
            <a:pPr>
              <a:buNone/>
            </a:pPr>
            <a:r>
              <a:rPr lang="fr-FR" b="1" dirty="0"/>
              <a:t>Le potentiel de repos (PR) </a:t>
            </a:r>
            <a:r>
              <a:rPr lang="fr-FR" dirty="0"/>
              <a:t>peut être mesuré à l'aide d'un</a:t>
            </a:r>
            <a:r>
              <a:rPr lang="fr-FR" b="1" dirty="0"/>
              <a:t> voltmètre </a:t>
            </a:r>
            <a:r>
              <a:rPr lang="fr-FR" dirty="0"/>
              <a:t>comme on mesure la différence de potentiel aux bornes d'une pile électrique.</a:t>
            </a:r>
          </a:p>
          <a:p>
            <a:pPr>
              <a:buNone/>
            </a:pPr>
            <a:r>
              <a:rPr lang="fr-FR" dirty="0"/>
              <a:t>Pour cela ; un neurone baigne dans une solution physiologique (de même composition que le milieu extracellulaire). Grâce a un micromanipulateur on place  une microélectrode à proximité de la membrane neuronale, une autre électrode  de référence plongée dans le milieu extracellulaire. Les deux microélectrodes sont reliées à un voltmètre. </a:t>
            </a:r>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TOSHIBA\Desktop\la membrane plasmique\Depol20.gif"/>
          <p:cNvPicPr>
            <a:picLocks noChangeAspect="1" noChangeArrowheads="1"/>
          </p:cNvPicPr>
          <p:nvPr/>
        </p:nvPicPr>
        <p:blipFill>
          <a:blip r:embed="rId2" cstate="print"/>
          <a:srcRect/>
          <a:stretch>
            <a:fillRect/>
          </a:stretch>
        </p:blipFill>
        <p:spPr bwMode="auto">
          <a:xfrm>
            <a:off x="109718" y="188640"/>
            <a:ext cx="8854770" cy="666936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IV/-Origine du potentiel de repos:</a:t>
            </a:r>
          </a:p>
        </p:txBody>
      </p:sp>
      <p:sp>
        <p:nvSpPr>
          <p:cNvPr id="3" name="Espace réservé du contenu 2"/>
          <p:cNvSpPr>
            <a:spLocks noGrp="1"/>
          </p:cNvSpPr>
          <p:nvPr>
            <p:ph idx="1"/>
          </p:nvPr>
        </p:nvSpPr>
        <p:spPr/>
        <p:txBody>
          <a:bodyPr/>
          <a:lstStyle/>
          <a:p>
            <a:pPr>
              <a:buNone/>
            </a:pPr>
            <a:r>
              <a:rPr lang="fr-FR" dirty="0"/>
              <a:t>Les neurones sont des éléments fermés délimités par une membrane qui sépare le milieu intracellulaire et le milieu extracellulaires qui sont des milieux aqueux qui contiennent des ions en solution, ces ions portes des charges électriques. Donc le  potentiel de repos est lié à la différence de concentration ionique (et par conséquent de charges) de part et d’autre de la membrane. </a:t>
            </a:r>
          </a:p>
          <a:p>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692696"/>
            <a:ext cx="8208912" cy="4801314"/>
          </a:xfrm>
          <a:prstGeom prst="rect">
            <a:avLst/>
          </a:prstGeom>
        </p:spPr>
        <p:txBody>
          <a:bodyPr wrap="square">
            <a:spAutoFit/>
          </a:bodyPr>
          <a:lstStyle/>
          <a:p>
            <a:r>
              <a:rPr lang="fr-FR" sz="3200" dirty="0"/>
              <a:t>Le maintien de cette différence de concentration ionique est dû à l’imperméabilité de la membrane pour certains ions, à la présence de macromolécules peu diffusibles chargées négativement dans le milieu intracellulaire (protéines...) et enfin en partie à l’existence de systèmes de transport actif des ions contre leurs de concentration (pompe Na+/K+ ATPase). </a:t>
            </a:r>
          </a:p>
          <a:p>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i="1" u="sng" dirty="0"/>
              <a:t>Différence de concentration entre les milieux intérieur et extérieur:</a:t>
            </a:r>
          </a:p>
        </p:txBody>
      </p:sp>
      <p:sp>
        <p:nvSpPr>
          <p:cNvPr id="3" name="Espace réservé du contenu 2"/>
          <p:cNvSpPr>
            <a:spLocks noGrp="1"/>
          </p:cNvSpPr>
          <p:nvPr>
            <p:ph idx="1"/>
          </p:nvPr>
        </p:nvSpPr>
        <p:spPr/>
        <p:txBody>
          <a:bodyPr>
            <a:normAutofit fontScale="85000" lnSpcReduction="10000"/>
          </a:bodyPr>
          <a:lstStyle/>
          <a:p>
            <a:pPr>
              <a:buNone/>
            </a:pPr>
            <a:r>
              <a:rPr lang="fr-FR" dirty="0"/>
              <a:t>Supposant une membrane semi-perméable (c'est-à-dire perméable à certains ions et imperméable à d’autres) sépare deux compartiments aqueux de concentrations ioniques différentes.</a:t>
            </a:r>
          </a:p>
          <a:p>
            <a:pPr>
              <a:buNone/>
            </a:pPr>
            <a:r>
              <a:rPr lang="fr-FR" dirty="0"/>
              <a:t>La différence des gradients de concentrations entre les deux compartiments (vue l’imperméabilité membranaire a certain espèces ioniques) entraînent des phénomènes de transports passifs par</a:t>
            </a:r>
            <a:r>
              <a:rPr lang="fr-FR" i="1" dirty="0"/>
              <a:t> diffusion</a:t>
            </a:r>
            <a:r>
              <a:rPr lang="fr-FR" dirty="0"/>
              <a:t>. Mais les ions étant des particules chargées ; leur déplacement sera également influencé par la présence d'un champ électrique transmembranaire.</a:t>
            </a:r>
          </a:p>
          <a:p>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908720"/>
            <a:ext cx="8424936" cy="4031873"/>
          </a:xfrm>
          <a:prstGeom prst="rect">
            <a:avLst/>
          </a:prstGeom>
        </p:spPr>
        <p:txBody>
          <a:bodyPr wrap="square">
            <a:spAutoFit/>
          </a:bodyPr>
          <a:lstStyle/>
          <a:p>
            <a:r>
              <a:rPr lang="fr-FR" sz="3200" dirty="0"/>
              <a:t>Donc les mouvements de chaque espèce ionique  atteint l’état d’équilibre lorsque son gradient  de concentration sera contrebalancé par l’équilibre de charges électriques de  part et d’autre de la membrane. Le potentiel  qui existe dans ces conditions est appelé  potentiel d’équilibre de l’ion. Ce  potentiel peut être calculé par </a:t>
            </a:r>
            <a:r>
              <a:rPr lang="fr-FR" sz="3200" b="1" dirty="0"/>
              <a:t>l’équation de  Nernst.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Relation générale de Nernst"/>
          <p:cNvPicPr>
            <a:picLocks noChangeAspect="1" noChangeArrowheads="1"/>
          </p:cNvPicPr>
          <p:nvPr/>
        </p:nvPicPr>
        <p:blipFill>
          <a:blip r:embed="rId2" cstate="print"/>
          <a:srcRect/>
          <a:stretch>
            <a:fillRect/>
          </a:stretch>
        </p:blipFill>
        <p:spPr bwMode="auto">
          <a:xfrm>
            <a:off x="679332" y="1052736"/>
            <a:ext cx="7692149" cy="489654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179512" y="1428271"/>
            <a:ext cx="8208912" cy="357020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rgbClr val="333333"/>
                </a:solidFill>
                <a:effectLst/>
                <a:latin typeface="Arial" pitchFamily="34" charset="0"/>
                <a:cs typeface="Arial" pitchFamily="34" charset="0"/>
              </a:rPr>
              <a:t>L'équation de Nernst s’écrit :   </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a:ln>
                  <a:noFill/>
                </a:ln>
                <a:solidFill>
                  <a:srgbClr val="333333"/>
                </a:solidFill>
                <a:effectLst/>
                <a:latin typeface="Arial" pitchFamily="34" charset="0"/>
                <a:cs typeface="Arial" pitchFamily="34" charset="0"/>
              </a:rPr>
              <a:t>  </a:t>
            </a:r>
            <a:br>
              <a:rPr kumimoji="0" lang="fr-FR" sz="2400" b="0" i="0" u="none" strike="noStrike" cap="none" normalizeH="0" baseline="0" dirty="0">
                <a:ln>
                  <a:noFill/>
                </a:ln>
                <a:solidFill>
                  <a:srgbClr val="333333"/>
                </a:solidFill>
                <a:effectLst/>
                <a:latin typeface="Arial" pitchFamily="34" charset="0"/>
                <a:cs typeface="Arial" pitchFamily="34" charset="0"/>
              </a:rPr>
            </a:br>
            <a:r>
              <a:rPr kumimoji="0" lang="fr-FR" sz="2400" b="0" i="0" u="none" strike="noStrike" cap="none" normalizeH="0" baseline="0" dirty="0">
                <a:ln>
                  <a:noFill/>
                </a:ln>
                <a:solidFill>
                  <a:srgbClr val="333333"/>
                </a:solidFill>
                <a:effectLst/>
                <a:latin typeface="Arial" pitchFamily="34" charset="0"/>
                <a:cs typeface="Arial" pitchFamily="34" charset="0"/>
              </a:rPr>
              <a:t>Avec :</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fr-FR" sz="2400" b="0" i="0" u="none" strike="noStrike" cap="none" normalizeH="0" baseline="0" dirty="0">
                <a:ln>
                  <a:noFill/>
                </a:ln>
                <a:solidFill>
                  <a:srgbClr val="333333"/>
                </a:solidFill>
                <a:effectLst/>
                <a:latin typeface="Arial" pitchFamily="34" charset="0"/>
                <a:cs typeface="Arial" pitchFamily="34" charset="0"/>
              </a:rPr>
              <a:t>E : le potentiel en Volt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fr-FR" sz="2400" b="0" i="0" u="none" strike="noStrike" cap="none" normalizeH="0" baseline="0" dirty="0">
                <a:ln>
                  <a:noFill/>
                </a:ln>
                <a:solidFill>
                  <a:srgbClr val="333333"/>
                </a:solidFill>
                <a:effectLst/>
                <a:latin typeface="Arial" pitchFamily="34" charset="0"/>
                <a:cs typeface="Arial" pitchFamily="34" charset="0"/>
              </a:rPr>
              <a:t>E°: le potentiel standard en Volt</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fr-FR" sz="2400" b="0" i="0" u="none" strike="noStrike" cap="none" normalizeH="0" baseline="0" dirty="0">
                <a:ln>
                  <a:noFill/>
                </a:ln>
                <a:solidFill>
                  <a:srgbClr val="333333"/>
                </a:solidFill>
                <a:effectLst/>
                <a:latin typeface="Arial" pitchFamily="34" charset="0"/>
                <a:cs typeface="Arial" pitchFamily="34" charset="0"/>
              </a:rPr>
              <a:t>R : constante des gaz parfaits - </a:t>
            </a:r>
            <a:r>
              <a:rPr kumimoji="0" lang="fr-FR" sz="2400" b="1" i="1" u="none" strike="noStrike" cap="none" normalizeH="0" baseline="0" dirty="0">
                <a:ln>
                  <a:noFill/>
                </a:ln>
                <a:solidFill>
                  <a:srgbClr val="333333"/>
                </a:solidFill>
                <a:effectLst/>
                <a:latin typeface="Arial" pitchFamily="34" charset="0"/>
                <a:cs typeface="Arial" pitchFamily="34" charset="0"/>
              </a:rPr>
              <a:t>R</a:t>
            </a:r>
            <a:r>
              <a:rPr kumimoji="0" lang="fr-FR" sz="2400" b="1" i="0" u="none" strike="noStrike" cap="none" normalizeH="0" baseline="0" dirty="0">
                <a:ln>
                  <a:noFill/>
                </a:ln>
                <a:solidFill>
                  <a:srgbClr val="333333"/>
                </a:solidFill>
                <a:effectLst/>
                <a:latin typeface="Arial" pitchFamily="34" charset="0"/>
                <a:cs typeface="Arial" pitchFamily="34" charset="0"/>
              </a:rPr>
              <a:t> = 8,3145 J·mol</a:t>
            </a:r>
            <a:r>
              <a:rPr kumimoji="0" lang="fr-FR" sz="2400" b="1" i="0" u="none" strike="noStrike" cap="none" normalizeH="0" baseline="30000" dirty="0">
                <a:ln>
                  <a:noFill/>
                </a:ln>
                <a:solidFill>
                  <a:srgbClr val="333333"/>
                </a:solidFill>
                <a:effectLst/>
                <a:latin typeface="Arial" pitchFamily="34" charset="0"/>
                <a:cs typeface="Arial" pitchFamily="34" charset="0"/>
              </a:rPr>
              <a:t>-1</a:t>
            </a:r>
            <a:r>
              <a:rPr kumimoji="0" lang="fr-FR" sz="2400" b="1" i="0" u="none" strike="noStrike" cap="none" normalizeH="0" baseline="0" dirty="0">
                <a:ln>
                  <a:noFill/>
                </a:ln>
                <a:solidFill>
                  <a:srgbClr val="333333"/>
                </a:solidFill>
                <a:effectLst/>
                <a:latin typeface="Arial" pitchFamily="34" charset="0"/>
                <a:cs typeface="Arial" pitchFamily="34" charset="0"/>
              </a:rPr>
              <a:t>·K</a:t>
            </a:r>
            <a:r>
              <a:rPr kumimoji="0" lang="fr-FR" sz="2400" b="1" i="0" u="none" strike="noStrike" cap="none" normalizeH="0" baseline="30000" dirty="0">
                <a:ln>
                  <a:noFill/>
                </a:ln>
                <a:solidFill>
                  <a:srgbClr val="333333"/>
                </a:solidFill>
                <a:effectLst/>
                <a:latin typeface="Arial" pitchFamily="34" charset="0"/>
                <a:cs typeface="Arial" pitchFamily="34" charset="0"/>
              </a:rPr>
              <a:t>-1</a:t>
            </a:r>
            <a:endParaRPr kumimoji="0" lang="fr-FR" sz="2400" b="0" i="0" u="none" strike="noStrike" cap="none" normalizeH="0" baseline="0" dirty="0">
              <a:ln>
                <a:noFill/>
              </a:ln>
              <a:solidFill>
                <a:srgbClr val="333333"/>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fr-FR" sz="2400" b="0" i="0" u="none" strike="noStrike" cap="none" normalizeH="0" baseline="0" dirty="0">
                <a:ln>
                  <a:noFill/>
                </a:ln>
                <a:solidFill>
                  <a:srgbClr val="333333"/>
                </a:solidFill>
                <a:effectLst/>
                <a:latin typeface="Arial" pitchFamily="34" charset="0"/>
                <a:cs typeface="Arial" pitchFamily="34" charset="0"/>
              </a:rPr>
              <a:t>T : la température en Kelvin (K)</a:t>
            </a: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fr-FR" sz="2400" b="0" i="0" u="none" strike="noStrike" cap="none" normalizeH="0" baseline="0" dirty="0">
                <a:ln>
                  <a:noFill/>
                </a:ln>
                <a:solidFill>
                  <a:srgbClr val="333333"/>
                </a:solidFill>
                <a:effectLst/>
                <a:latin typeface="Arial" pitchFamily="34" charset="0"/>
                <a:cs typeface="Arial" pitchFamily="34" charset="0"/>
              </a:rPr>
              <a:t>F : la constante de Faraday = 96 485 </a:t>
            </a:r>
            <a:r>
              <a:rPr kumimoji="0" lang="fr-FR" sz="2400" b="0" i="0" u="none" strike="noStrike" cap="none" normalizeH="0" baseline="0" dirty="0" err="1">
                <a:ln>
                  <a:noFill/>
                </a:ln>
                <a:solidFill>
                  <a:srgbClr val="333333"/>
                </a:solidFill>
                <a:effectLst/>
                <a:latin typeface="Arial" pitchFamily="34" charset="0"/>
                <a:cs typeface="Arial" pitchFamily="34" charset="0"/>
              </a:rPr>
              <a:t>C.mol</a:t>
            </a:r>
            <a:r>
              <a:rPr kumimoji="0" lang="fr-FR" sz="2400" b="0" i="0" u="none" strike="noStrike" cap="none" normalizeH="0" baseline="30000" dirty="0">
                <a:ln>
                  <a:noFill/>
                </a:ln>
                <a:solidFill>
                  <a:srgbClr val="333333"/>
                </a:solidFill>
                <a:effectLst/>
                <a:latin typeface="Arial" pitchFamily="34" charset="0"/>
                <a:cs typeface="Arial" pitchFamily="34" charset="0"/>
              </a:rPr>
              <a:t>-1</a:t>
            </a:r>
            <a:endParaRPr kumimoji="0" lang="fr-FR" sz="2400" b="0" i="0" u="none" strike="noStrike" cap="none" normalizeH="0" baseline="0" dirty="0">
              <a:ln>
                <a:noFill/>
              </a:ln>
              <a:solidFill>
                <a:srgbClr val="333333"/>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fr-FR" sz="2400" b="0" i="0" u="none" strike="noStrike" cap="none" normalizeH="0" baseline="0" dirty="0">
                <a:ln>
                  <a:noFill/>
                </a:ln>
                <a:solidFill>
                  <a:srgbClr val="333333"/>
                </a:solidFill>
                <a:effectLst/>
                <a:latin typeface="Arial" pitchFamily="34" charset="0"/>
                <a:cs typeface="Arial" pitchFamily="34" charset="0"/>
              </a:rPr>
              <a:t>N : le nombre d’électron échangés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000" b="0" i="0" u="none" strike="noStrike" cap="none" normalizeH="0" baseline="0" dirty="0">
              <a:ln>
                <a:noFill/>
              </a:ln>
              <a:solidFill>
                <a:srgbClr val="333333"/>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TOSHIBA\Desktop\la membrane plasmique\Tableau.jpg"/>
          <p:cNvPicPr>
            <a:picLocks noChangeAspect="1" noChangeArrowheads="1"/>
          </p:cNvPicPr>
          <p:nvPr/>
        </p:nvPicPr>
        <p:blipFill>
          <a:blip r:embed="rId2" cstate="print"/>
          <a:srcRect/>
          <a:stretch>
            <a:fillRect/>
          </a:stretch>
        </p:blipFill>
        <p:spPr bwMode="auto">
          <a:xfrm>
            <a:off x="0" y="1628800"/>
            <a:ext cx="9144000" cy="396044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br>
              <a:rPr lang="fr-FR" sz="3600" u="sng" dirty="0"/>
            </a:br>
            <a:r>
              <a:rPr lang="fr-FR" sz="3600" b="1" u="sng" dirty="0"/>
              <a:t>A/-Différence de perméabilité </a:t>
            </a:r>
            <a:r>
              <a:rPr lang="fr-FR" b="1" u="sng" dirty="0"/>
              <a:t>membranaire aux ions :</a:t>
            </a:r>
            <a:br>
              <a:rPr lang="fr-FR" dirty="0"/>
            </a:br>
            <a:endParaRPr lang="fr-FR" dirty="0"/>
          </a:p>
        </p:txBody>
      </p:sp>
      <p:sp>
        <p:nvSpPr>
          <p:cNvPr id="3" name="Espace réservé du contenu 2"/>
          <p:cNvSpPr>
            <a:spLocks noGrp="1"/>
          </p:cNvSpPr>
          <p:nvPr>
            <p:ph idx="1"/>
          </p:nvPr>
        </p:nvSpPr>
        <p:spPr/>
        <p:txBody>
          <a:bodyPr>
            <a:normAutofit lnSpcReduction="10000"/>
          </a:bodyPr>
          <a:lstStyle/>
          <a:p>
            <a:pPr>
              <a:buNone/>
            </a:pPr>
            <a:r>
              <a:rPr lang="fr-FR" dirty="0"/>
              <a:t>La membrane plasmique, constituée :</a:t>
            </a:r>
          </a:p>
          <a:p>
            <a:pPr lvl="1"/>
            <a:r>
              <a:rPr lang="fr-FR" dirty="0"/>
              <a:t>D’une bicouche de phospholipides imperméable aux ions.</a:t>
            </a:r>
          </a:p>
          <a:p>
            <a:pPr lvl="1"/>
            <a:r>
              <a:rPr lang="fr-FR" dirty="0"/>
              <a:t>Dans bicouche de phospholipides sont insérée des protéines qui sont spécifiquement perméable à certains ions .Ces protéines constituent canaux  spécifiques des principales espèces ioniques Cl</a:t>
            </a:r>
            <a:r>
              <a:rPr lang="fr-FR" baseline="30000" dirty="0"/>
              <a:t>-</a:t>
            </a:r>
            <a:r>
              <a:rPr lang="fr-FR" dirty="0"/>
              <a:t>, Na</a:t>
            </a:r>
            <a:r>
              <a:rPr lang="fr-FR" baseline="30000" dirty="0"/>
              <a:t>+</a:t>
            </a:r>
            <a:r>
              <a:rPr lang="fr-FR" dirty="0"/>
              <a:t> et K</a:t>
            </a:r>
            <a:r>
              <a:rPr lang="fr-FR" baseline="30000" dirty="0"/>
              <a:t>+</a:t>
            </a:r>
            <a:r>
              <a:rPr lang="fr-FR" dirty="0"/>
              <a:t>. Plus la membrane est riche en canaux ioniques d’une espèce ionique, plus elle sera perméable à cet ion.</a:t>
            </a:r>
          </a:p>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51520" y="712698"/>
            <a:ext cx="8568952"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r>
              <a:rPr kumimoji="0" lang="fr-FR" sz="2400" b="0" i="0" u="none" strike="noStrike" cap="none" normalizeH="0" baseline="0" dirty="0">
                <a:ln>
                  <a:noFill/>
                </a:ln>
                <a:solidFill>
                  <a:schemeClr val="tx1"/>
                </a:solidFill>
                <a:effectLst/>
                <a:latin typeface="Arial" pitchFamily="34" charset="0"/>
                <a:ea typeface="Times New Roman" pitchFamily="18" charset="0"/>
                <a:cs typeface="Arial" pitchFamily="34" charset="0"/>
              </a:rPr>
              <a:t>Si on introduit pour chaque ion la constante de perméabilité l’équation de Nernst  prend la forme suivante :</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fr-FR" sz="2400" b="1" i="0" u="none" strike="noStrike" cap="none" normalizeH="0" baseline="0" dirty="0">
                <a:ln>
                  <a:noFill/>
                </a:ln>
                <a:solidFill>
                  <a:schemeClr val="tx1"/>
                </a:solidFill>
                <a:effectLst/>
                <a:latin typeface="Arial" pitchFamily="34" charset="0"/>
                <a:ea typeface="Times New Roman" pitchFamily="18" charset="0"/>
                <a:cs typeface="Arial" pitchFamily="34" charset="0"/>
              </a:rPr>
              <a:t>Equation de Goldman hodgkin et Keynes </a:t>
            </a:r>
            <a:endParaRPr kumimoji="0" lang="fr-FR"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endParaRPr kumimoji="0" lang="fr-FR" sz="1800" b="0" i="0" u="none" strike="noStrike" cap="none" normalizeH="0" baseline="0" dirty="0">
              <a:ln>
                <a:noFill/>
              </a:ln>
              <a:solidFill>
                <a:schemeClr val="tx1"/>
              </a:solidFill>
              <a:effectLst/>
              <a:latin typeface="Arial" pitchFamily="34" charset="0"/>
              <a:cs typeface="Arial" pitchFamily="34" charset="0"/>
            </a:endParaRPr>
          </a:p>
        </p:txBody>
      </p:sp>
      <p:pic>
        <p:nvPicPr>
          <p:cNvPr id="30721" name="Picture 1"/>
          <p:cNvPicPr>
            <a:picLocks noChangeAspect="1" noChangeArrowheads="1"/>
          </p:cNvPicPr>
          <p:nvPr/>
        </p:nvPicPr>
        <p:blipFill>
          <a:blip r:embed="rId2" cstate="print"/>
          <a:srcRect/>
          <a:stretch>
            <a:fillRect/>
          </a:stretch>
        </p:blipFill>
        <p:spPr bwMode="auto">
          <a:xfrm>
            <a:off x="0" y="2636912"/>
            <a:ext cx="9191418" cy="36004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51520" y="2343221"/>
            <a:ext cx="8712968"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28600" algn="l"/>
              </a:tabLst>
            </a:pP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K</a:t>
            </a:r>
            <a:r>
              <a:rPr kumimoji="0" lang="fr-FR" sz="3200" b="0" i="0" u="none" strike="noStrike" cap="none" normalizeH="0" baseline="30000" dirty="0">
                <a:ln>
                  <a:noFill/>
                </a:ln>
                <a:solidFill>
                  <a:schemeClr val="tx1"/>
                </a:solidFill>
                <a:effectLst/>
                <a:latin typeface="Arial" pitchFamily="34" charset="0"/>
                <a:ea typeface="Times New Roman" pitchFamily="18" charset="0"/>
                <a:cs typeface="Arial" pitchFamily="34" charset="0"/>
              </a:rPr>
              <a:t>+</a:t>
            </a: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 (p=1), Cl</a:t>
            </a:r>
            <a:r>
              <a:rPr kumimoji="0" lang="fr-FR" sz="3200" b="0" i="0" u="none" strike="noStrike" cap="none" normalizeH="0" baseline="30000" dirty="0">
                <a:ln>
                  <a:noFill/>
                </a:ln>
                <a:solidFill>
                  <a:schemeClr val="tx1"/>
                </a:solidFill>
                <a:effectLst/>
                <a:latin typeface="Arial" pitchFamily="34" charset="0"/>
                <a:ea typeface="Times New Roman" pitchFamily="18" charset="0"/>
                <a:cs typeface="Arial" pitchFamily="34" charset="0"/>
              </a:rPr>
              <a:t>-</a:t>
            </a: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 (p=0.1), Na</a:t>
            </a:r>
            <a:r>
              <a:rPr kumimoji="0" lang="fr-FR" sz="3200" b="0" i="0" u="none" strike="noStrike" cap="none" normalizeH="0" baseline="30000" dirty="0">
                <a:ln>
                  <a:noFill/>
                </a:ln>
                <a:solidFill>
                  <a:schemeClr val="tx1"/>
                </a:solidFill>
                <a:effectLst/>
                <a:latin typeface="Arial" pitchFamily="34" charset="0"/>
                <a:ea typeface="Times New Roman" pitchFamily="18" charset="0"/>
                <a:cs typeface="Arial" pitchFamily="34" charset="0"/>
              </a:rPr>
              <a:t>+</a:t>
            </a: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 (p=0.03)</a:t>
            </a:r>
            <a:endParaRPr kumimoji="0" lang="fr-FR" sz="3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28600" algn="l"/>
              </a:tabLst>
            </a:pP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K&gt;Cl&gt;Na, La membrane est par contre totalement imperméable au Ca</a:t>
            </a:r>
            <a:r>
              <a:rPr kumimoji="0" lang="fr-FR" sz="3200" b="0" i="0" u="none" strike="noStrike" cap="none" normalizeH="0" baseline="30000" dirty="0">
                <a:ln>
                  <a:noFill/>
                </a:ln>
                <a:solidFill>
                  <a:schemeClr val="tx1"/>
                </a:solidFill>
                <a:effectLst/>
                <a:latin typeface="Arial" pitchFamily="34" charset="0"/>
                <a:ea typeface="Times New Roman" pitchFamily="18" charset="0"/>
                <a:cs typeface="Arial" pitchFamily="34" charset="0"/>
              </a:rPr>
              <a:t>2+,</a:t>
            </a:r>
            <a:r>
              <a:rPr kumimoji="0" lang="fr-FR" sz="3200" b="0" i="0" u="none" strike="noStrike" cap="none" normalizeH="0" baseline="0" dirty="0">
                <a:ln>
                  <a:noFill/>
                </a:ln>
                <a:solidFill>
                  <a:schemeClr val="tx1"/>
                </a:solidFill>
                <a:effectLst/>
                <a:latin typeface="Arial" pitchFamily="34" charset="0"/>
                <a:ea typeface="Times New Roman" pitchFamily="18" charset="0"/>
                <a:cs typeface="Arial" pitchFamily="34" charset="0"/>
              </a:rPr>
              <a:t> aucune protéine membranaire ne laissant passer librement cet ion.</a:t>
            </a:r>
            <a:endParaRPr kumimoji="0" lang="fr-FR" sz="32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br>
              <a:rPr lang="fr-FR" u="sng" dirty="0"/>
            </a:br>
            <a:r>
              <a:rPr lang="fr-FR" b="1" i="1" u="sng" dirty="0"/>
              <a:t>B/-Équilibre de Gibbs </a:t>
            </a:r>
            <a:r>
              <a:rPr lang="fr-FR" b="1" i="1" u="sng" dirty="0" err="1"/>
              <a:t>Donnan</a:t>
            </a:r>
            <a:r>
              <a:rPr lang="fr-FR" b="1" i="1" u="sng" dirty="0"/>
              <a:t>:</a:t>
            </a:r>
            <a:br>
              <a:rPr lang="fr-FR" dirty="0"/>
            </a:br>
            <a:endParaRPr lang="fr-FR" dirty="0"/>
          </a:p>
        </p:txBody>
      </p:sp>
      <p:sp>
        <p:nvSpPr>
          <p:cNvPr id="3" name="Espace réservé du contenu 2"/>
          <p:cNvSpPr>
            <a:spLocks noGrp="1"/>
          </p:cNvSpPr>
          <p:nvPr>
            <p:ph idx="1"/>
          </p:nvPr>
        </p:nvSpPr>
        <p:spPr/>
        <p:txBody>
          <a:bodyPr/>
          <a:lstStyle/>
          <a:p>
            <a:pPr>
              <a:buNone/>
            </a:pPr>
            <a:r>
              <a:rPr lang="fr-FR" dirty="0"/>
              <a:t>La membrane  est perméable au Cl- en plus  , il existe des anions non diffusibles (les </a:t>
            </a:r>
            <a:r>
              <a:rPr lang="fr-FR" dirty="0" err="1"/>
              <a:t>protéinates</a:t>
            </a:r>
            <a:r>
              <a:rPr lang="fr-FR" dirty="0"/>
              <a:t> A-) dans le milieu intracellulaire. Donc le principe de </a:t>
            </a:r>
            <a:r>
              <a:rPr lang="fr-FR" dirty="0" err="1"/>
              <a:t>electroneutralité</a:t>
            </a:r>
            <a:r>
              <a:rPr lang="fr-FR" dirty="0"/>
              <a:t> doit être respecté ce qui  influe sur la distribution des ions diffusibles de par et d’autres de la membrane Cl- et le K+.</a:t>
            </a:r>
          </a:p>
          <a:p>
            <a:endParaRPr 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48681"/>
            <a:ext cx="8496944" cy="5016758"/>
          </a:xfrm>
          <a:prstGeom prst="rect">
            <a:avLst/>
          </a:prstGeom>
        </p:spPr>
        <p:txBody>
          <a:bodyPr wrap="square">
            <a:spAutoFit/>
          </a:bodyPr>
          <a:lstStyle/>
          <a:p>
            <a:r>
              <a:rPr lang="fr-FR" sz="3200" dirty="0"/>
              <a:t>Si on considère dans un premier temps ; deux espaces contenant respectivement K+ et Cl- a l’extérieur et K+ et A- a l’intérieur ==&gt;le seul jeux de perméabilité via des canaux appropriés amène un nouvel équilibre initié par le gradient chimique de concentration du Cl-. Cela se traduit par un flux entrant ,mais modeste de Cl- ,modestie en rapport avec la concentration de A- et la charge électrique négative qu’ils produisent a la face interne membranaire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412776"/>
            <a:ext cx="8640960" cy="3539430"/>
          </a:xfrm>
          <a:prstGeom prst="rect">
            <a:avLst/>
          </a:prstGeom>
        </p:spPr>
        <p:txBody>
          <a:bodyPr wrap="square">
            <a:spAutoFit/>
          </a:bodyPr>
          <a:lstStyle/>
          <a:p>
            <a:r>
              <a:rPr lang="fr-FR" sz="3200" dirty="0"/>
              <a:t>Le mouvement du Cl- s’arrête lorsque l’équilibre s’instaure entre gradient chimique et électrique (</a:t>
            </a:r>
            <a:r>
              <a:rPr lang="fr-FR" sz="3200" dirty="0" err="1"/>
              <a:t>ECl</a:t>
            </a:r>
            <a:r>
              <a:rPr lang="fr-FR" sz="3200" dirty="0"/>
              <a:t>- ). Cette nouvelle répartition anionique (Cl- et A-) nécessite un rattrapage de charges positives à l’intérieur de la cellulaire (</a:t>
            </a:r>
            <a:r>
              <a:rPr lang="fr-FR" sz="3200" dirty="0" err="1"/>
              <a:t>électroneutralité</a:t>
            </a:r>
            <a:r>
              <a:rPr lang="fr-FR" sz="3200" dirty="0"/>
              <a:t>), cela est apporté par un flux compensateur entrant de 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C:\Users\TOSHIBA\Desktop\la membrane plasmique\Gibbs-donnan.jpg"/>
          <p:cNvPicPr>
            <a:picLocks noChangeAspect="1" noChangeArrowheads="1"/>
          </p:cNvPicPr>
          <p:nvPr/>
        </p:nvPicPr>
        <p:blipFill>
          <a:blip r:embed="rId2" cstate="print"/>
          <a:srcRect/>
          <a:stretch>
            <a:fillRect/>
          </a:stretch>
        </p:blipFill>
        <p:spPr bwMode="auto">
          <a:xfrm>
            <a:off x="179512" y="193717"/>
            <a:ext cx="8784976" cy="647564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TOSHIBA\Desktop\la membrane plasmique\gibbs-donnan.png"/>
          <p:cNvPicPr>
            <a:picLocks noChangeAspect="1" noChangeArrowheads="1"/>
          </p:cNvPicPr>
          <p:nvPr/>
        </p:nvPicPr>
        <p:blipFill>
          <a:blip r:embed="rId2" cstate="print"/>
          <a:srcRect/>
          <a:stretch>
            <a:fillRect/>
          </a:stretch>
        </p:blipFill>
        <p:spPr bwMode="auto">
          <a:xfrm>
            <a:off x="1763688" y="332657"/>
            <a:ext cx="5121401" cy="2736303"/>
          </a:xfrm>
          <a:prstGeom prst="rect">
            <a:avLst/>
          </a:prstGeom>
          <a:noFill/>
        </p:spPr>
      </p:pic>
      <p:pic>
        <p:nvPicPr>
          <p:cNvPr id="33795" name="Picture 3" descr="C:\Users\TOSHIBA\Desktop\la membrane plasmique\gibbs2.jpg"/>
          <p:cNvPicPr>
            <a:picLocks noChangeAspect="1" noChangeArrowheads="1"/>
          </p:cNvPicPr>
          <p:nvPr/>
        </p:nvPicPr>
        <p:blipFill>
          <a:blip r:embed="rId3" cstate="print"/>
          <a:srcRect/>
          <a:stretch>
            <a:fillRect/>
          </a:stretch>
        </p:blipFill>
        <p:spPr bwMode="auto">
          <a:xfrm>
            <a:off x="1187624" y="3140968"/>
            <a:ext cx="6120680" cy="314702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br>
              <a:rPr lang="fr-FR" dirty="0"/>
            </a:br>
            <a:r>
              <a:rPr lang="fr-FR" b="1" i="1" u="sng" dirty="0"/>
              <a:t>C/-Pompe Na</a:t>
            </a:r>
            <a:r>
              <a:rPr lang="fr-FR" b="1" i="1" u="sng" baseline="30000" dirty="0"/>
              <a:t>2+/</a:t>
            </a:r>
            <a:r>
              <a:rPr lang="fr-FR" b="1" i="1" u="sng" dirty="0"/>
              <a:t>K</a:t>
            </a:r>
            <a:r>
              <a:rPr lang="fr-FR" b="1" i="1" u="sng" baseline="30000" dirty="0"/>
              <a:t>+</a:t>
            </a:r>
            <a:r>
              <a:rPr lang="fr-FR" b="1" i="1" u="sng" dirty="0"/>
              <a:t>ATPase :</a:t>
            </a:r>
            <a:br>
              <a:rPr lang="fr-FR" dirty="0"/>
            </a:br>
            <a:endParaRPr lang="fr-FR" dirty="0"/>
          </a:p>
        </p:txBody>
      </p:sp>
      <p:sp>
        <p:nvSpPr>
          <p:cNvPr id="3" name="Espace réservé du contenu 2"/>
          <p:cNvSpPr>
            <a:spLocks noGrp="1"/>
          </p:cNvSpPr>
          <p:nvPr>
            <p:ph idx="1"/>
          </p:nvPr>
        </p:nvSpPr>
        <p:spPr/>
        <p:txBody>
          <a:bodyPr>
            <a:normAutofit/>
          </a:bodyPr>
          <a:lstStyle/>
          <a:p>
            <a:pPr>
              <a:buNone/>
            </a:pPr>
            <a:r>
              <a:rPr lang="fr-FR" dirty="0"/>
              <a:t>La pompe Na</a:t>
            </a:r>
            <a:r>
              <a:rPr lang="fr-FR" baseline="30000" dirty="0"/>
              <a:t>2+</a:t>
            </a:r>
            <a:r>
              <a:rPr lang="fr-FR" dirty="0"/>
              <a:t>/K</a:t>
            </a:r>
            <a:r>
              <a:rPr lang="fr-FR" baseline="30000" dirty="0"/>
              <a:t>+</a:t>
            </a:r>
            <a:r>
              <a:rPr lang="fr-FR" dirty="0"/>
              <a:t>ATPase dépendante contribue à une « autre » asymétrie de répartition, qui porte sur les cations. </a:t>
            </a:r>
          </a:p>
          <a:p>
            <a:pPr>
              <a:buNone/>
            </a:pPr>
            <a:endParaRPr lang="fr-FR" dirty="0"/>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04664"/>
            <a:ext cx="8568952" cy="5509200"/>
          </a:xfrm>
          <a:prstGeom prst="rect">
            <a:avLst/>
          </a:prstGeom>
        </p:spPr>
        <p:txBody>
          <a:bodyPr wrap="square">
            <a:spAutoFit/>
          </a:bodyPr>
          <a:lstStyle/>
          <a:p>
            <a:pPr>
              <a:buNone/>
            </a:pPr>
            <a:r>
              <a:rPr lang="fr-FR" sz="3200" dirty="0"/>
              <a:t>Au repos, la membrane exprime une très faible perméabilité au Na (sélectivité membranaire). La pompe accroît, encore, cette disparité de concentration sodique par une extrusion active du Na. En contrepartie, elle augmente la concentration intracellulaire de K. La faible perméabilité de la membrane au Na ajoutée à l’action de la pompe crée un état où le sodium semble « piégé » à l’extérieur. La règle de l’</a:t>
            </a:r>
            <a:r>
              <a:rPr lang="fr-FR" sz="3200" dirty="0" err="1"/>
              <a:t>électroneutralité</a:t>
            </a:r>
            <a:r>
              <a:rPr lang="fr-FR" sz="3200" dirty="0"/>
              <a:t>, ici, se traduit par une forte concentration potassique interne.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V</a:t>
            </a:r>
            <a:r>
              <a:rPr lang="fr-FR" b="1" i="1" u="sng" dirty="0"/>
              <a:t>/-Modèle électrique de la membrane neuronale:</a:t>
            </a:r>
          </a:p>
        </p:txBody>
      </p:sp>
      <p:sp>
        <p:nvSpPr>
          <p:cNvPr id="3" name="Espace réservé du contenu 2"/>
          <p:cNvSpPr>
            <a:spLocks noGrp="1"/>
          </p:cNvSpPr>
          <p:nvPr>
            <p:ph idx="1"/>
          </p:nvPr>
        </p:nvSpPr>
        <p:spPr/>
        <p:txBody>
          <a:bodyPr/>
          <a:lstStyle/>
          <a:p>
            <a:pPr lvl="0">
              <a:buNone/>
            </a:pPr>
            <a:r>
              <a:rPr lang="fr-FR" b="1" i="1" dirty="0"/>
              <a:t>Les protéines membranaires</a:t>
            </a:r>
            <a:r>
              <a:rPr lang="fr-FR" b="1" dirty="0"/>
              <a:t> </a:t>
            </a:r>
            <a:r>
              <a:rPr lang="fr-FR" dirty="0"/>
              <a:t>sont des molécules chargées électriquement et sont donc susceptibles de conduire un courant électrique. Cette propriété peut alors être schématisée par </a:t>
            </a:r>
            <a:r>
              <a:rPr lang="fr-FR" b="1" dirty="0"/>
              <a:t>une conductance</a:t>
            </a:r>
            <a:r>
              <a:rPr lang="fr-FR" dirty="0"/>
              <a:t>, ou par l’opposition </a:t>
            </a:r>
            <a:r>
              <a:rPr lang="fr-FR" b="1" dirty="0"/>
              <a:t>une résistance membranaire transversale</a:t>
            </a:r>
            <a:r>
              <a:rPr lang="fr-FR" b="1" i="1" dirty="0"/>
              <a:t> </a:t>
            </a:r>
            <a:r>
              <a:rPr lang="fr-FR" b="1" i="1" dirty="0" err="1"/>
              <a:t>Rm</a:t>
            </a:r>
            <a:r>
              <a:rPr lang="fr-FR" dirty="0"/>
              <a:t> .</a:t>
            </a:r>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548680"/>
            <a:ext cx="8424936" cy="5078313"/>
          </a:xfrm>
          <a:prstGeom prst="rect">
            <a:avLst/>
          </a:prstGeom>
        </p:spPr>
        <p:txBody>
          <a:bodyPr wrap="square">
            <a:spAutoFit/>
          </a:bodyPr>
          <a:lstStyle/>
          <a:p>
            <a:pPr lvl="0"/>
            <a:r>
              <a:rPr lang="fr-FR" sz="3600" b="1" i="1" dirty="0"/>
              <a:t>La bicouche de phospholipides</a:t>
            </a:r>
            <a:r>
              <a:rPr lang="fr-FR" sz="3600" b="1" dirty="0"/>
              <a:t> </a:t>
            </a:r>
            <a:r>
              <a:rPr lang="fr-FR" sz="3600" dirty="0"/>
              <a:t>membranaires constitue des éléments électriquement non conducteurs. Ceci confère à la membrane des propriétés de condensateur représentées sous forme </a:t>
            </a:r>
            <a:r>
              <a:rPr lang="fr-FR" sz="3600" b="1" dirty="0"/>
              <a:t>d’une capacité </a:t>
            </a:r>
            <a:r>
              <a:rPr lang="fr-FR" sz="3600" b="1" i="1" dirty="0"/>
              <a:t>Cm</a:t>
            </a:r>
            <a:r>
              <a:rPr lang="fr-FR" sz="3600" dirty="0"/>
              <a:t>, cette capacité joue un rôle de réservoir  de charges, absorbant les variations instantanées sur les deux faces de la membrane.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a:stretch>
            <a:fillRect/>
          </a:stretch>
        </p:blipFill>
        <p:spPr bwMode="auto">
          <a:xfrm>
            <a:off x="179512" y="548680"/>
            <a:ext cx="8712968" cy="5904656"/>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79512" y="852968"/>
            <a:ext cx="8640960" cy="49552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tab pos="114300" algn="l"/>
              </a:tabLst>
            </a:pPr>
            <a:endParaRPr kumimoji="0" lang="fr-FR" sz="2800" b="0" i="0" u="none" strike="noStrike" cap="none" normalizeH="0" baseline="0" dirty="0">
              <a:ln>
                <a:noFill/>
              </a:ln>
              <a:solidFill>
                <a:srgbClr val="0000FF"/>
              </a:solidFill>
              <a:effectLst/>
              <a:latin typeface="Arial" pitchFamily="34" charset="0"/>
              <a:ea typeface="Times New Roman" pitchFamily="18" charset="0"/>
              <a:cs typeface="Arial" pitchFamily="34" charset="0"/>
            </a:endParaRPr>
          </a:p>
          <a:p>
            <a:pPr algn="justLow" fontAlgn="base">
              <a:spcBef>
                <a:spcPct val="0"/>
              </a:spcBef>
              <a:spcAft>
                <a:spcPct val="0"/>
              </a:spcAft>
              <a:tabLst>
                <a:tab pos="114300" algn="l"/>
              </a:tabLst>
            </a:pPr>
            <a:r>
              <a:rPr kumimoji="0" lang="fr-FR" sz="2800" b="0" i="0" u="none" strike="noStrike" cap="none" normalizeH="0" baseline="0" dirty="0">
                <a:ln>
                  <a:noFill/>
                </a:ln>
                <a:solidFill>
                  <a:srgbClr val="0000FF"/>
                </a:solidFill>
                <a:effectLst/>
                <a:latin typeface="Arial" pitchFamily="34" charset="0"/>
                <a:ea typeface="Times New Roman" pitchFamily="18" charset="0"/>
                <a:cs typeface="Arial" pitchFamily="34" charset="0"/>
              </a:rPr>
              <a:t>  </a:t>
            </a:r>
            <a:r>
              <a:rPr lang="fr-FR" sz="3200" dirty="0"/>
              <a:t>Donc un segment élémentaire de membrane peut être représenté par un circuit électrique élémentaire équivalent </a:t>
            </a:r>
            <a:r>
              <a:rPr kumimoji="0" lang="fr-FR" sz="3200" b="0" i="0" u="none" strike="noStrike" cap="none" normalizeH="0" baseline="0" dirty="0">
                <a:ln>
                  <a:noFill/>
                </a:ln>
                <a:effectLst/>
                <a:latin typeface="Arial" pitchFamily="34" charset="0"/>
                <a:ea typeface="Times New Roman" pitchFamily="18" charset="0"/>
                <a:cs typeface="Arial" pitchFamily="34" charset="0"/>
              </a:rPr>
              <a:t>dans son ensemble, peut être comparée à la juxtaposition de circuits élémentaires . Chaque unité est reliée à la suivante par des éléments de résistance longitudinale RL</a:t>
            </a:r>
            <a:endParaRPr kumimoji="0" lang="fr-FR" sz="3200" b="0" i="0" u="none" strike="noStrike" cap="none" normalizeH="0" baseline="0" dirty="0">
              <a:ln>
                <a:noFill/>
              </a:ln>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114300" algn="l"/>
              </a:tabLst>
            </a:pPr>
            <a:r>
              <a:rPr kumimoji="0" lang="fr-FR" sz="3200" b="0" i="0" u="none" strike="noStrike" cap="none" normalizeH="0" baseline="0" dirty="0">
                <a:ln>
                  <a:noFill/>
                </a:ln>
                <a:effectLst/>
                <a:latin typeface="Arial" pitchFamily="34" charset="0"/>
                <a:ea typeface="Times New Roman" pitchFamily="18" charset="0"/>
                <a:cs typeface="Arial" pitchFamily="34" charset="0"/>
              </a:rPr>
              <a:t>correspondant aux propriétés électriques du milieu intracellulaire. </a:t>
            </a:r>
            <a:endParaRPr kumimoji="0" lang="fr-FR" sz="3200" b="0" i="0" u="none" strike="noStrike" cap="none" normalizeH="0" baseline="0" dirty="0">
              <a:ln>
                <a:noFill/>
              </a:ln>
              <a:effectLst/>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395536" y="1570445"/>
            <a:ext cx="8496944"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tab pos="114300" algn="l"/>
              </a:tabLst>
            </a:pPr>
            <a:r>
              <a:rPr kumimoji="0" lang="fr-FR" sz="3200" b="0" i="0" u="none" strike="noStrike" cap="none" normalizeH="0" baseline="0" dirty="0">
                <a:ln>
                  <a:noFill/>
                </a:ln>
                <a:effectLst/>
                <a:latin typeface="Arial" pitchFamily="34" charset="0"/>
                <a:ea typeface="Times New Roman" pitchFamily="18" charset="0"/>
                <a:cs typeface="Arial" pitchFamily="34" charset="0"/>
              </a:rPr>
              <a:t>Pour  l’ensemble de la membrane neuronale</a:t>
            </a:r>
            <a:endParaRPr kumimoji="0" lang="fr-FR" sz="3200" b="0" i="0" u="none" strike="noStrike" cap="none" normalizeH="0" baseline="0" dirty="0">
              <a:ln>
                <a:noFill/>
              </a:ln>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114300" algn="l"/>
              </a:tabLst>
            </a:pPr>
            <a:r>
              <a:rPr kumimoji="0" lang="fr-FR" sz="3200" b="0" i="0" u="none" strike="noStrike" cap="none" normalizeH="0" baseline="0" dirty="0">
                <a:ln>
                  <a:noFill/>
                </a:ln>
                <a:effectLst/>
                <a:latin typeface="Arial" pitchFamily="34" charset="0"/>
                <a:ea typeface="Times New Roman" pitchFamily="18" charset="0"/>
                <a:cs typeface="Arial" pitchFamily="34" charset="0"/>
              </a:rPr>
              <a:t>Ces résistances peuvent être schématisées sous la forme de résistances longitudinales (RL), ce qui conduit à un schéma cette fois quasi-complet du circuit électrique équivalent» de la membrane d’un neurone .</a:t>
            </a:r>
            <a:endParaRPr kumimoji="0" lang="fr-FR" sz="3200" b="0" i="0" u="none" strike="noStrike" cap="none" normalizeH="0" baseline="0" dirty="0">
              <a:ln>
                <a:noFill/>
              </a:ln>
              <a:effectLst/>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251520" y="332656"/>
            <a:ext cx="8496944" cy="5976664"/>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u="sng" dirty="0"/>
              <a:t>VI/-Rôles physiologiques:</a:t>
            </a:r>
          </a:p>
        </p:txBody>
      </p:sp>
      <p:sp>
        <p:nvSpPr>
          <p:cNvPr id="3" name="Espace réservé du contenu 2"/>
          <p:cNvSpPr>
            <a:spLocks noGrp="1"/>
          </p:cNvSpPr>
          <p:nvPr>
            <p:ph idx="1"/>
          </p:nvPr>
        </p:nvSpPr>
        <p:spPr/>
        <p:txBody>
          <a:bodyPr/>
          <a:lstStyle/>
          <a:p>
            <a:pPr>
              <a:buNone/>
            </a:pPr>
            <a:r>
              <a:rPr lang="fr-FR" dirty="0"/>
              <a:t>Le potentiel de repos constitue </a:t>
            </a:r>
            <a:r>
              <a:rPr lang="fr-FR" b="1" dirty="0"/>
              <a:t>une énergie potentielle</a:t>
            </a:r>
            <a:r>
              <a:rPr lang="fr-FR" dirty="0"/>
              <a:t> qui est utilisée pour transporter plusieurs petites molécules contre leur gradient de concentration. Les nutriments (composés nécessaires au métabolisme cellulaire) sont importés, tandis que les déchets du métabolisme sont exportés.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052736"/>
            <a:ext cx="8496944" cy="3970318"/>
          </a:xfrm>
          <a:prstGeom prst="rect">
            <a:avLst/>
          </a:prstGeom>
        </p:spPr>
        <p:txBody>
          <a:bodyPr wrap="square">
            <a:spAutoFit/>
          </a:bodyPr>
          <a:lstStyle/>
          <a:p>
            <a:r>
              <a:rPr lang="fr-FR" sz="3600" dirty="0"/>
              <a:t>Le potentiel électrochimique de membrane constitue aussi la force motrice nécessaire au courant potassique de fuite qui définit le potentiel de repos d'une cellule excitable, ainsi qu'aux courants sodiques, calciques et potassiques activés pendant un potentiel d'action ou un potentiel </a:t>
            </a:r>
            <a:r>
              <a:rPr lang="fr-FR" sz="3600" dirty="0" err="1"/>
              <a:t>postsynaptique</a:t>
            </a:r>
            <a:r>
              <a:rPr lang="fr-FR" sz="3600" dirty="0"/>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i="1" u="sng" dirty="0"/>
              <a:t>VII/-Conclusion:</a:t>
            </a:r>
          </a:p>
        </p:txBody>
      </p:sp>
      <p:sp>
        <p:nvSpPr>
          <p:cNvPr id="3" name="Espace réservé du contenu 2"/>
          <p:cNvSpPr>
            <a:spLocks noGrp="1"/>
          </p:cNvSpPr>
          <p:nvPr>
            <p:ph idx="1"/>
          </p:nvPr>
        </p:nvSpPr>
        <p:spPr/>
        <p:txBody>
          <a:bodyPr/>
          <a:lstStyle/>
          <a:p>
            <a:pPr>
              <a:buNone/>
            </a:pPr>
            <a:endParaRPr lang="fr-FR" dirty="0"/>
          </a:p>
          <a:p>
            <a:pPr>
              <a:buNone/>
            </a:pPr>
            <a:r>
              <a:rPr lang="fr-FR" dirty="0"/>
              <a:t>La membrane neuronale au repos peut donc être considérée comme </a:t>
            </a:r>
            <a:r>
              <a:rPr lang="fr-FR" b="1" dirty="0"/>
              <a:t>une pile électrique</a:t>
            </a:r>
            <a:r>
              <a:rPr lang="fr-FR" dirty="0"/>
              <a:t>, génératrice de courant, dont le pôle négatif serait situé à l'intérieur de la cellule et le pôle positif à l'extérieur.</a:t>
            </a:r>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1408</Words>
  <Application>Microsoft Office PowerPoint</Application>
  <PresentationFormat>Affichage à l'écran (4:3)</PresentationFormat>
  <Paragraphs>71</Paragraphs>
  <Slides>34</Slides>
  <Notes>2</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34</vt:i4>
      </vt:variant>
    </vt:vector>
  </HeadingPairs>
  <TitlesOfParts>
    <vt:vector size="37" baseType="lpstr">
      <vt:lpstr>Arial</vt:lpstr>
      <vt:lpstr>Calibri</vt:lpstr>
      <vt:lpstr>Thème Office</vt:lpstr>
      <vt:lpstr>Présentation PowerPoint</vt:lpstr>
      <vt:lpstr>Plan</vt:lpstr>
      <vt:lpstr>I/-Introduction:</vt:lpstr>
      <vt:lpstr>II/-Définitions:</vt:lpstr>
      <vt:lpstr>Présentation PowerPoint</vt:lpstr>
      <vt:lpstr>Présentation PowerPoint</vt:lpstr>
      <vt:lpstr>III/-Mise en évidence:</vt:lpstr>
      <vt:lpstr>Présentation PowerPoint</vt:lpstr>
      <vt:lpstr>IV/-Origine du potentiel de repos:</vt:lpstr>
      <vt:lpstr>Présentation PowerPoint</vt:lpstr>
      <vt:lpstr>Différence de concentration entre les milieux intérieur et extérieur:</vt:lpstr>
      <vt:lpstr>Présentation PowerPoint</vt:lpstr>
      <vt:lpstr>Présentation PowerPoint</vt:lpstr>
      <vt:lpstr>Présentation PowerPoint</vt:lpstr>
      <vt:lpstr>Présentation PowerPoint</vt:lpstr>
      <vt:lpstr> A/-Différence de perméabilité membranaire aux ions : </vt:lpstr>
      <vt:lpstr>Présentation PowerPoint</vt:lpstr>
      <vt:lpstr>Présentation PowerPoint</vt:lpstr>
      <vt:lpstr> B/-Équilibre de Gibbs Donnan: </vt:lpstr>
      <vt:lpstr>Présentation PowerPoint</vt:lpstr>
      <vt:lpstr>Présentation PowerPoint</vt:lpstr>
      <vt:lpstr>Présentation PowerPoint</vt:lpstr>
      <vt:lpstr>Présentation PowerPoint</vt:lpstr>
      <vt:lpstr> C/-Pompe Na2+/K+ATPase : </vt:lpstr>
      <vt:lpstr>Présentation PowerPoint</vt:lpstr>
      <vt:lpstr>V/-Modèle électrique de la membrane neuronale:</vt:lpstr>
      <vt:lpstr>Présentation PowerPoint</vt:lpstr>
      <vt:lpstr>Présentation PowerPoint</vt:lpstr>
      <vt:lpstr>Présentation PowerPoint</vt:lpstr>
      <vt:lpstr>Présentation PowerPoint</vt:lpstr>
      <vt:lpstr>Présentation PowerPoint</vt:lpstr>
      <vt:lpstr>VI/-Rôles physiologiques:</vt:lpstr>
      <vt:lpstr>Présentation PowerPoint</vt:lpstr>
      <vt:lpstr>VII/-Conclusion: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République Algérienne et Populaire Ministère de l’enseignement supérieur et de le recherche scientifique Université ABDELHAMID IBN BADIS Mostaganem</dc:title>
  <dc:creator>Noricha Romi</dc:creator>
  <cp:lastModifiedBy>said said</cp:lastModifiedBy>
  <cp:revision>35</cp:revision>
  <dcterms:created xsi:type="dcterms:W3CDTF">2014-10-28T20:00:51Z</dcterms:created>
  <dcterms:modified xsi:type="dcterms:W3CDTF">2026-07-14T13:49:09Z</dcterms:modified>
</cp:coreProperties>
</file>