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7" r:id="rId22"/>
    <p:sldId id="275" r:id="rId2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5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0AFA55-0BE8-4DE9-807A-B6D599ED5345}" type="datetimeFigureOut">
              <a:rPr lang="fr-FR" smtClean="0"/>
              <a:pPr/>
              <a:t>14/07/2026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8FABD5-62F6-4902-8CD6-C30EF28C0BD8}"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8BD0CD7-E96E-42C5-A9F3-AAC4B6F80C52}" type="slidenum">
              <a:rPr lang="fr-FR" smtClean="0"/>
              <a:pPr/>
              <a:t>2</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14/07/2026</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14/07/2026</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14/07/2026</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14/07/2026</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14/07/2026</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pPr/>
              <a:t>14/07/2026</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14/07/2026</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14/07/2026</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14/07/2026</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14/07/2026</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14/07/2026</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14/07/2026</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371600" y="2214554"/>
            <a:ext cx="6400800" cy="1214446"/>
          </a:xfrm>
        </p:spPr>
        <p:txBody>
          <a:bodyPr>
            <a:noAutofit/>
          </a:bodyPr>
          <a:lstStyle/>
          <a:p>
            <a:r>
              <a:rPr lang="fr-FR" sz="4000" b="1" dirty="0">
                <a:solidFill>
                  <a:schemeClr val="tx1"/>
                </a:solidFill>
              </a:rPr>
              <a:t>Le potentiel d’action</a:t>
            </a:r>
          </a:p>
          <a:p>
            <a:endParaRPr lang="fr-FR" sz="4000" b="1" dirty="0"/>
          </a:p>
          <a:p>
            <a:r>
              <a:rPr lang="fr-FR" sz="2800" b="1" dirty="0"/>
              <a:t>Présenté par Salaheddine SAAYOUN</a:t>
            </a:r>
          </a:p>
          <a:p>
            <a:r>
              <a:rPr lang="fr-FR" b="1" dirty="0"/>
              <a:t>2025-2026</a:t>
            </a:r>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1</a:t>
            </a:fld>
            <a:endParaRPr lang="fr-BE"/>
          </a:p>
        </p:txBody>
      </p:sp>
      <p:sp>
        <p:nvSpPr>
          <p:cNvPr id="6" name="Titre 5">
            <a:extLst>
              <a:ext uri="{FF2B5EF4-FFF2-40B4-BE49-F238E27FC236}">
                <a16:creationId xmlns:a16="http://schemas.microsoft.com/office/drawing/2014/main" id="{6D1FCDDE-2E23-036E-592D-CFED405C02EA}"/>
              </a:ext>
            </a:extLst>
          </p:cNvPr>
          <p:cNvSpPr>
            <a:spLocks noGrp="1"/>
          </p:cNvSpPr>
          <p:nvPr>
            <p:ph type="ctrTitle"/>
          </p:nvPr>
        </p:nvSpPr>
        <p:spPr/>
        <p:txBody>
          <a:bodyPr/>
          <a:lstStyle/>
          <a:p>
            <a:endParaRPr lang="fr-FR"/>
          </a:p>
        </p:txBody>
      </p:sp>
      <p:pic>
        <p:nvPicPr>
          <p:cNvPr id="7" name="Image 6" descr="Accueil - CRMEF Casablanca-Settat">
            <a:extLst>
              <a:ext uri="{FF2B5EF4-FFF2-40B4-BE49-F238E27FC236}">
                <a16:creationId xmlns:a16="http://schemas.microsoft.com/office/drawing/2014/main" id="{0439E441-9099-4A45-509C-036B1BBFFD9F}"/>
              </a:ext>
            </a:extLst>
          </p:cNvPr>
          <p:cNvPicPr>
            <a:picLocks noChangeAspect="1"/>
          </p:cNvPicPr>
          <p:nvPr/>
        </p:nvPicPr>
        <p:blipFill>
          <a:blip r:embed="rId2"/>
          <a:stretch>
            <a:fillRect/>
          </a:stretch>
        </p:blipFill>
        <p:spPr>
          <a:xfrm>
            <a:off x="899984" y="321113"/>
            <a:ext cx="6857998" cy="163786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Plan</a:t>
            </a:r>
          </a:p>
        </p:txBody>
      </p:sp>
      <p:sp>
        <p:nvSpPr>
          <p:cNvPr id="3" name="Espace réservé du contenu 2"/>
          <p:cNvSpPr>
            <a:spLocks noGrp="1"/>
          </p:cNvSpPr>
          <p:nvPr>
            <p:ph idx="1"/>
          </p:nvPr>
        </p:nvSpPr>
        <p:spPr/>
        <p:txBody>
          <a:bodyPr>
            <a:normAutofit/>
          </a:bodyPr>
          <a:lstStyle/>
          <a:p>
            <a:r>
              <a:rPr lang="fr-FR" dirty="0"/>
              <a:t>I-Introduction.</a:t>
            </a:r>
          </a:p>
          <a:p>
            <a:r>
              <a:rPr lang="fr-FR" dirty="0"/>
              <a:t>II-Définition.</a:t>
            </a:r>
          </a:p>
          <a:p>
            <a:r>
              <a:rPr lang="fr-FR" dirty="0"/>
              <a:t>III-Mise en évidence.</a:t>
            </a:r>
          </a:p>
          <a:p>
            <a:r>
              <a:rPr lang="fr-FR" dirty="0"/>
              <a:t>IV/-Décours temporel du PA.</a:t>
            </a:r>
          </a:p>
          <a:p>
            <a:r>
              <a:rPr lang="fr-FR" dirty="0"/>
              <a:t>V/-Propriétés du PA .</a:t>
            </a:r>
          </a:p>
          <a:p>
            <a:r>
              <a:rPr lang="fr-FR" dirty="0"/>
              <a:t>VI/-Phénomènes ioniques du PA.</a:t>
            </a:r>
          </a:p>
          <a:p>
            <a:r>
              <a:rPr lang="fr-FR" dirty="0"/>
              <a:t>VII/-Conclusion.</a:t>
            </a:r>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2</a:t>
            </a:fld>
            <a:endParaRPr lang="fr-B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i="1" u="sng" dirty="0"/>
              <a:t>I/-Introduction:</a:t>
            </a:r>
          </a:p>
        </p:txBody>
      </p:sp>
      <p:sp>
        <p:nvSpPr>
          <p:cNvPr id="3" name="Espace réservé du contenu 2"/>
          <p:cNvSpPr>
            <a:spLocks noGrp="1"/>
          </p:cNvSpPr>
          <p:nvPr>
            <p:ph idx="1"/>
          </p:nvPr>
        </p:nvSpPr>
        <p:spPr/>
        <p:txBody>
          <a:bodyPr/>
          <a:lstStyle/>
          <a:p>
            <a:pPr lvl="0">
              <a:buNone/>
            </a:pPr>
            <a:r>
              <a:rPr lang="fr-FR" dirty="0">
                <a:latin typeface="Calibri" pitchFamily="34" charset="0"/>
                <a:cs typeface="Arial" pitchFamily="34" charset="0"/>
              </a:rPr>
              <a:t> Les cellules nerveuses sont à l’origine de signaux électriques qui transmettent des informations .</a:t>
            </a:r>
          </a:p>
          <a:p>
            <a:pPr lvl="0">
              <a:buNone/>
            </a:pPr>
            <a:r>
              <a:rPr lang="fr-FR" dirty="0">
                <a:latin typeface="Calibri" pitchFamily="34" charset="0"/>
                <a:cs typeface="Arial" pitchFamily="34" charset="0"/>
              </a:rPr>
              <a:t>Pour ceci , elles sont dotées de mécanismes d’émission de signaux électriques fondés sur le flux d’ions à travers la membrane plasmique.</a:t>
            </a:r>
            <a:endParaRPr lang="fr-FR" dirty="0">
              <a:latin typeface="Arial" pitchFamily="34" charset="0"/>
              <a:cs typeface="Arial" pitchFamily="34" charset="0"/>
            </a:endParaRPr>
          </a:p>
          <a:p>
            <a:endParaRPr lang="fr-F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i="1" u="sng" dirty="0"/>
              <a:t>II/-Définition:</a:t>
            </a:r>
          </a:p>
        </p:txBody>
      </p:sp>
      <p:sp>
        <p:nvSpPr>
          <p:cNvPr id="3" name="Espace réservé du contenu 2"/>
          <p:cNvSpPr>
            <a:spLocks noGrp="1"/>
          </p:cNvSpPr>
          <p:nvPr>
            <p:ph idx="1"/>
          </p:nvPr>
        </p:nvSpPr>
        <p:spPr/>
        <p:txBody>
          <a:bodyPr/>
          <a:lstStyle/>
          <a:p>
            <a:pPr>
              <a:buNone/>
            </a:pPr>
            <a:endParaRPr lang="fr-FR" dirty="0"/>
          </a:p>
          <a:p>
            <a:pPr>
              <a:buNone/>
            </a:pPr>
            <a:endParaRPr lang="fr-FR" dirty="0"/>
          </a:p>
          <a:p>
            <a:pPr>
              <a:buNone/>
            </a:pPr>
            <a:r>
              <a:rPr lang="fr-FR" dirty="0"/>
              <a:t>Appelé aussi Spike ou pointe ; il s’agit d’une dépolarisation brutale et rapide (environ 1 ms) ,parfaitement reproductible et d’environ 100 mv suite à une stimulation seuil.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i="1" u="sng" dirty="0"/>
              <a:t>III/-Mise en évidence:</a:t>
            </a:r>
          </a:p>
        </p:txBody>
      </p:sp>
      <p:sp>
        <p:nvSpPr>
          <p:cNvPr id="3" name="Espace réservé du contenu 2"/>
          <p:cNvSpPr>
            <a:spLocks noGrp="1"/>
          </p:cNvSpPr>
          <p:nvPr>
            <p:ph idx="1"/>
          </p:nvPr>
        </p:nvSpPr>
        <p:spPr/>
        <p:txBody>
          <a:bodyPr>
            <a:normAutofit fontScale="92500" lnSpcReduction="10000"/>
          </a:bodyPr>
          <a:lstStyle/>
          <a:p>
            <a:r>
              <a:rPr lang="fr-FR" dirty="0"/>
              <a:t>Sur une préparation contenant :</a:t>
            </a:r>
          </a:p>
          <a:p>
            <a:pPr lvl="1"/>
            <a:r>
              <a:rPr lang="fr-FR" dirty="0"/>
              <a:t>Un axone </a:t>
            </a:r>
            <a:r>
              <a:rPr lang="fr-FR" i="1" dirty="0"/>
              <a:t>géant de Calmar</a:t>
            </a:r>
            <a:r>
              <a:rPr lang="fr-FR" dirty="0"/>
              <a:t> dans une solution physiologique. </a:t>
            </a:r>
          </a:p>
          <a:p>
            <a:pPr lvl="1"/>
            <a:r>
              <a:rPr lang="fr-FR" i="1" dirty="0"/>
              <a:t>Deux microélectrodes de mesure</a:t>
            </a:r>
            <a:r>
              <a:rPr lang="fr-FR" dirty="0"/>
              <a:t> : l’une inséré a travers la membrane et l’autre de référence situé dans le milieu extracellulaire. </a:t>
            </a:r>
          </a:p>
          <a:p>
            <a:pPr lvl="1"/>
            <a:r>
              <a:rPr lang="fr-FR" i="1" dirty="0"/>
              <a:t>Deux électrodes de stimulation</a:t>
            </a:r>
            <a:r>
              <a:rPr lang="fr-FR" dirty="0"/>
              <a:t> (cathode et anode) : qui  délivre des impulsions électriques rectangulaire (intensité et duré réglable).</a:t>
            </a:r>
          </a:p>
          <a:p>
            <a:pPr lvl="1"/>
            <a:r>
              <a:rPr lang="fr-FR" dirty="0"/>
              <a:t>Un </a:t>
            </a:r>
            <a:r>
              <a:rPr lang="fr-FR" i="1" dirty="0"/>
              <a:t>oscilloscope cathodique</a:t>
            </a:r>
            <a:r>
              <a:rPr lang="fr-FR" dirty="0"/>
              <a:t> pour visualiser  les résultats .</a:t>
            </a:r>
          </a:p>
          <a:p>
            <a:endParaRPr lang="fr-F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0"/>
            <a:ext cx="9144000" cy="6912598"/>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88640"/>
            <a:ext cx="8784976" cy="5909310"/>
          </a:xfrm>
          <a:prstGeom prst="rect">
            <a:avLst/>
          </a:prstGeom>
        </p:spPr>
        <p:txBody>
          <a:bodyPr wrap="square">
            <a:spAutoFit/>
          </a:bodyPr>
          <a:lstStyle/>
          <a:p>
            <a:pPr lvl="0"/>
            <a:endParaRPr lang="fr-FR" sz="2400" dirty="0"/>
          </a:p>
          <a:p>
            <a:pPr lvl="0"/>
            <a:endParaRPr lang="fr-FR" sz="2400" dirty="0"/>
          </a:p>
          <a:p>
            <a:pPr lvl="0"/>
            <a:endParaRPr lang="fr-FR" sz="2400" dirty="0"/>
          </a:p>
          <a:p>
            <a:pPr lvl="0"/>
            <a:r>
              <a:rPr lang="fr-FR" sz="2400" dirty="0"/>
              <a:t>Après stimulation électrique supraliminaire (c’est-à-dire suffisamment forte pour déclencher un PA) on observe  : </a:t>
            </a:r>
          </a:p>
          <a:p>
            <a:r>
              <a:rPr lang="fr-FR" sz="2400" b="1" dirty="0"/>
              <a:t>***Un </a:t>
            </a:r>
            <a:r>
              <a:rPr lang="fr-FR" sz="2400" b="1" i="1" dirty="0"/>
              <a:t>artefact de stimulation</a:t>
            </a:r>
            <a:r>
              <a:rPr lang="fr-FR" sz="2400" b="1" dirty="0"/>
              <a:t> : </a:t>
            </a:r>
            <a:r>
              <a:rPr lang="fr-FR" sz="2400" dirty="0"/>
              <a:t>Dû à la conduction électrique du courant de stimulation jusqu’aux électrodes enregistrement.</a:t>
            </a:r>
          </a:p>
          <a:p>
            <a:endParaRPr lang="fr-FR" sz="2400" b="1" dirty="0"/>
          </a:p>
          <a:p>
            <a:pPr lvl="0"/>
            <a:r>
              <a:rPr lang="fr-FR" sz="2400" b="1" dirty="0"/>
              <a:t>***Suivi après un </a:t>
            </a:r>
            <a:r>
              <a:rPr lang="fr-FR" sz="2400" b="1" i="1" dirty="0"/>
              <a:t>temps de latence</a:t>
            </a:r>
            <a:r>
              <a:rPr lang="fr-FR" sz="2400" b="1" dirty="0"/>
              <a:t> </a:t>
            </a:r>
          </a:p>
          <a:p>
            <a:r>
              <a:rPr lang="fr-FR" sz="2400" dirty="0"/>
              <a:t>(Le temps qui sépare l’ artéfact de stimulation du début du potentiel d’action .il est directement proportionnel à la distance qui sépare les électrodes de stimulation et d’enregistrement).</a:t>
            </a:r>
            <a:endParaRPr lang="fr-FR" dirty="0"/>
          </a:p>
          <a:p>
            <a:endParaRPr lang="fr-FR" dirty="0"/>
          </a:p>
          <a:p>
            <a:endParaRPr lang="fr-FR" dirty="0"/>
          </a:p>
          <a:p>
            <a:pPr lvl="0"/>
            <a:endParaRPr lang="fr-FR" dirty="0"/>
          </a:p>
          <a:p>
            <a:endParaRPr lang="fr-FR" dirty="0"/>
          </a:p>
          <a:p>
            <a:endParaRPr lang="fr-F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476672"/>
            <a:ext cx="8352928" cy="3539430"/>
          </a:xfrm>
          <a:prstGeom prst="rect">
            <a:avLst/>
          </a:prstGeom>
        </p:spPr>
        <p:txBody>
          <a:bodyPr wrap="square">
            <a:spAutoFit/>
          </a:bodyPr>
          <a:lstStyle/>
          <a:p>
            <a:pPr lvl="0"/>
            <a:r>
              <a:rPr lang="fr-FR" sz="2800" b="1" dirty="0"/>
              <a:t>***D’une </a:t>
            </a:r>
            <a:r>
              <a:rPr lang="fr-FR" sz="2800" b="1" i="1" dirty="0"/>
              <a:t>variation rapide du potentiel </a:t>
            </a:r>
            <a:r>
              <a:rPr lang="fr-FR" sz="2800" b="1" dirty="0"/>
              <a:t> </a:t>
            </a:r>
            <a:r>
              <a:rPr lang="fr-FR" sz="2800" b="1" i="1" dirty="0"/>
              <a:t>membranair</a:t>
            </a:r>
            <a:r>
              <a:rPr lang="fr-FR" sz="2800" b="1" dirty="0"/>
              <a:t>e : </a:t>
            </a:r>
            <a:r>
              <a:rPr lang="fr-FR" sz="2800" dirty="0"/>
              <a:t>correspondant  à une dépolarisation d’amplitude  120 mv (c’est-à-dire atteint approximativement +50mv) puis  retrouve rapidement sa valeur de repos -70mv. Ce phénomène physiologique (n’est pas électrique, puisqu’il apparaît après un temps de latence de plusieurs millisecondes)  est appelé </a:t>
            </a:r>
            <a:r>
              <a:rPr lang="fr-FR" sz="2800" b="1" dirty="0"/>
              <a:t>« potentiel d’action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Users\TOSHIBA\Desktop\la membrane plasmique\morphine-10-kl7gs.jpg"/>
          <p:cNvPicPr>
            <a:picLocks noChangeAspect="1" noChangeArrowheads="1"/>
          </p:cNvPicPr>
          <p:nvPr/>
        </p:nvPicPr>
        <p:blipFill>
          <a:blip r:embed="rId2" cstate="print"/>
          <a:srcRect/>
          <a:stretch>
            <a:fillRect/>
          </a:stretch>
        </p:blipFill>
        <p:spPr bwMode="auto">
          <a:xfrm>
            <a:off x="251520" y="260648"/>
            <a:ext cx="8629417" cy="6408712"/>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VI/-Décours temporel du PA:</a:t>
            </a:r>
          </a:p>
        </p:txBody>
      </p:sp>
      <p:sp>
        <p:nvSpPr>
          <p:cNvPr id="3" name="Espace réservé du contenu 2"/>
          <p:cNvSpPr>
            <a:spLocks noGrp="1"/>
          </p:cNvSpPr>
          <p:nvPr>
            <p:ph idx="1"/>
          </p:nvPr>
        </p:nvSpPr>
        <p:spPr/>
        <p:txBody>
          <a:bodyPr>
            <a:normAutofit lnSpcReduction="10000"/>
          </a:bodyPr>
          <a:lstStyle/>
          <a:p>
            <a:r>
              <a:rPr lang="fr-FR" dirty="0"/>
              <a:t>Le PA présente un décours temporel en quatre phases après le potentiel de repos de -70 mv environ :</a:t>
            </a:r>
          </a:p>
          <a:p>
            <a:pPr>
              <a:buNone/>
            </a:pPr>
            <a:r>
              <a:rPr lang="fr-FR" dirty="0"/>
              <a:t>     </a:t>
            </a:r>
            <a:r>
              <a:rPr lang="fr-FR" b="1" dirty="0"/>
              <a:t>Le prépotentiel </a:t>
            </a:r>
            <a:r>
              <a:rPr lang="fr-FR" dirty="0"/>
              <a:t>: dépolarisation locale qui va déclencher le PA.</a:t>
            </a:r>
          </a:p>
          <a:p>
            <a:pPr>
              <a:buNone/>
            </a:pPr>
            <a:r>
              <a:rPr lang="fr-FR" dirty="0"/>
              <a:t>      </a:t>
            </a:r>
            <a:r>
              <a:rPr lang="fr-FR" b="1" dirty="0"/>
              <a:t>La dépolarisation rapide </a:t>
            </a:r>
            <a:r>
              <a:rPr lang="fr-FR" dirty="0"/>
              <a:t>: amplitude d’environ 100 mv ; elle est rapide inférieur à 1 ms et atteint une amplitude plus de + 30 mv au sommet.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404664"/>
            <a:ext cx="8352928" cy="4308872"/>
          </a:xfrm>
          <a:prstGeom prst="rect">
            <a:avLst/>
          </a:prstGeom>
        </p:spPr>
        <p:txBody>
          <a:bodyPr wrap="square">
            <a:spAutoFit/>
          </a:bodyPr>
          <a:lstStyle/>
          <a:p>
            <a:r>
              <a:rPr lang="fr-FR" sz="3200" b="1" dirty="0"/>
              <a:t>La repolarisation rapide </a:t>
            </a:r>
            <a:r>
              <a:rPr lang="fr-FR" sz="3200" dirty="0"/>
              <a:t>: le potentiel de la membrane revient rapidement  sa valeur normale  et même à une valeur plus basse -90 mv ; le neurone est insensible pour un deuxième stimulus. </a:t>
            </a:r>
          </a:p>
          <a:p>
            <a:r>
              <a:rPr lang="fr-FR" sz="3200" b="1" dirty="0"/>
              <a:t>Hyperpolarisation post spike :   </a:t>
            </a:r>
            <a:r>
              <a:rPr lang="fr-FR" sz="3200" dirty="0"/>
              <a:t>la cellule est moins facilement excitable  car le potentiel est bas .</a:t>
            </a:r>
          </a:p>
          <a:p>
            <a:endParaRPr lang="fr-F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i="1" u="sng" dirty="0"/>
              <a:t>V/-Propriétés du PA:</a:t>
            </a:r>
          </a:p>
        </p:txBody>
      </p:sp>
      <p:sp>
        <p:nvSpPr>
          <p:cNvPr id="3" name="Espace réservé du contenu 2"/>
          <p:cNvSpPr>
            <a:spLocks noGrp="1"/>
          </p:cNvSpPr>
          <p:nvPr>
            <p:ph idx="1"/>
          </p:nvPr>
        </p:nvSpPr>
        <p:spPr/>
        <p:txBody>
          <a:bodyPr/>
          <a:lstStyle/>
          <a:p>
            <a:pPr>
              <a:buNone/>
            </a:pPr>
            <a:endParaRPr lang="fr-FR" dirty="0"/>
          </a:p>
          <a:p>
            <a:pPr>
              <a:buNone/>
            </a:pPr>
            <a:r>
              <a:rPr lang="fr-FR" dirty="0"/>
              <a:t>1-Le seuil de déclanchement.</a:t>
            </a:r>
          </a:p>
          <a:p>
            <a:pPr>
              <a:buNone/>
            </a:pPr>
            <a:r>
              <a:rPr lang="fr-FR" dirty="0"/>
              <a:t>2-La loi de tout ou rien.</a:t>
            </a:r>
          </a:p>
          <a:p>
            <a:pPr>
              <a:buNone/>
            </a:pPr>
            <a:r>
              <a:rPr lang="fr-FR" dirty="0"/>
              <a:t>3-La période réfractaire.</a:t>
            </a:r>
          </a:p>
          <a:p>
            <a:pPr>
              <a:buNone/>
            </a:pPr>
            <a:r>
              <a:rPr lang="fr-FR" dirty="0"/>
              <a:t>4-La conduction du PA.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i="1" u="sng" dirty="0"/>
              <a:t>1-Le seuil de déclanchement:</a:t>
            </a:r>
          </a:p>
        </p:txBody>
      </p:sp>
      <p:sp>
        <p:nvSpPr>
          <p:cNvPr id="3" name="Espace réservé du contenu 2"/>
          <p:cNvSpPr>
            <a:spLocks noGrp="1"/>
          </p:cNvSpPr>
          <p:nvPr>
            <p:ph idx="1"/>
          </p:nvPr>
        </p:nvSpPr>
        <p:spPr/>
        <p:txBody>
          <a:bodyPr/>
          <a:lstStyle/>
          <a:p>
            <a:pPr lvl="1"/>
            <a:r>
              <a:rPr lang="fr-FR" dirty="0"/>
              <a:t>L’application d’un choc électrique de faible intensité déclenche une dépolarisation locale (ou potentiel </a:t>
            </a:r>
            <a:r>
              <a:rPr lang="fr-FR" dirty="0" err="1"/>
              <a:t>électrotonique</a:t>
            </a:r>
            <a:r>
              <a:rPr lang="fr-FR" dirty="0"/>
              <a:t>), qui s’établit et disparaît lentement,  localisé au voisinage de la cathode.</a:t>
            </a:r>
          </a:p>
          <a:p>
            <a:pPr lvl="1"/>
            <a:r>
              <a:rPr lang="fr-FR" dirty="0"/>
              <a:t>Lorsque on augmente progressivement l’intensité de la stimulation la dépolarisation locale augmente également jusqu'à  atteindre un certain </a:t>
            </a:r>
            <a:r>
              <a:rPr lang="fr-FR" i="1" dirty="0"/>
              <a:t>seuil</a:t>
            </a:r>
            <a:r>
              <a:rPr lang="fr-FR" dirty="0"/>
              <a:t>, qui déclenche   un potentiel d’action (on parle alors d’intensité de </a:t>
            </a:r>
            <a:r>
              <a:rPr lang="fr-FR" b="1" dirty="0"/>
              <a:t>stimulation liminaire</a:t>
            </a:r>
            <a:r>
              <a:rPr lang="fr-FR" dirty="0"/>
              <a:t>).</a:t>
            </a:r>
          </a:p>
          <a:p>
            <a:endParaRPr lang="fr-F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i="1" u="sng" dirty="0"/>
              <a:t>2-La loi de tout ou rien:</a:t>
            </a:r>
          </a:p>
        </p:txBody>
      </p:sp>
      <p:sp>
        <p:nvSpPr>
          <p:cNvPr id="3" name="Espace réservé du contenu 2"/>
          <p:cNvSpPr>
            <a:spLocks noGrp="1"/>
          </p:cNvSpPr>
          <p:nvPr>
            <p:ph idx="1"/>
          </p:nvPr>
        </p:nvSpPr>
        <p:spPr/>
        <p:txBody>
          <a:bodyPr>
            <a:normAutofit lnSpcReduction="10000"/>
          </a:bodyPr>
          <a:lstStyle/>
          <a:p>
            <a:r>
              <a:rPr lang="fr-FR" dirty="0"/>
              <a:t>Si on continu d’augmenter l’intensité de la stimulation au dessus de la valeur seuil  et on mesure à chaque fois l’amplitude du potentiel d’action. On remarque que le potentiel d’action a toujours la même amplitude.</a:t>
            </a:r>
          </a:p>
          <a:p>
            <a:r>
              <a:rPr lang="fr-FR" dirty="0"/>
              <a:t>Donc le PA ne se déclenche pas pour des intensités inférieures au seuil mais au dessus du valeur seuil il change pas d’amplitude c’est </a:t>
            </a:r>
            <a:r>
              <a:rPr lang="fr-FR" b="1" dirty="0"/>
              <a:t>« la loi de toute ou rien» </a:t>
            </a:r>
            <a:r>
              <a:rPr lang="fr-FR" dirty="0"/>
              <a:t>.</a:t>
            </a:r>
          </a:p>
          <a:p>
            <a:endParaRPr lang="fr-F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i="1" u="sng" dirty="0"/>
              <a:t>3- La période réfractaire:</a:t>
            </a:r>
          </a:p>
        </p:txBody>
      </p:sp>
      <p:sp>
        <p:nvSpPr>
          <p:cNvPr id="3" name="Espace réservé du contenu 2"/>
          <p:cNvSpPr>
            <a:spLocks noGrp="1"/>
          </p:cNvSpPr>
          <p:nvPr>
            <p:ph idx="1"/>
          </p:nvPr>
        </p:nvSpPr>
        <p:spPr/>
        <p:txBody>
          <a:bodyPr/>
          <a:lstStyle/>
          <a:p>
            <a:r>
              <a:rPr lang="fr-FR" dirty="0"/>
              <a:t>La réponse de l’axone à l’application de deux stimuli supraliminaire successive dépend de l’intervalle du temps qui les sépare et de l’état de l’excitabilité de la membrane au moment de l’application du 2</a:t>
            </a:r>
            <a:r>
              <a:rPr lang="fr-FR" baseline="30000" dirty="0"/>
              <a:t>ème</a:t>
            </a:r>
            <a:r>
              <a:rPr lang="fr-FR" dirty="0"/>
              <a:t> stimulus.</a:t>
            </a:r>
          </a:p>
          <a:p>
            <a:pPr>
              <a:buNone/>
            </a:pPr>
            <a:endParaRPr lang="fr-F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179512" y="925288"/>
            <a:ext cx="8712968"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1" indent="0" algn="justLow" defTabSz="914400" rtl="0" eaLnBrk="1" fontAlgn="base" latinLnBrk="0" hangingPunct="1">
              <a:lnSpc>
                <a:spcPct val="100000"/>
              </a:lnSpc>
              <a:spcBef>
                <a:spcPct val="0"/>
              </a:spcBef>
              <a:spcAft>
                <a:spcPct val="0"/>
              </a:spcAft>
              <a:buClrTx/>
              <a:buSzTx/>
              <a:buFontTx/>
              <a:buAutoNum type="arabicPeriod"/>
              <a:tabLst>
                <a:tab pos="685800" algn="l"/>
                <a:tab pos="800100" algn="l"/>
              </a:tabLst>
            </a:pPr>
            <a:r>
              <a:rPr kumimoji="0" lang="fr-FR" sz="2800" b="1" i="0" u="none" strike="noStrike" cap="none" normalizeH="0" baseline="0" dirty="0">
                <a:ln>
                  <a:noFill/>
                </a:ln>
                <a:solidFill>
                  <a:schemeClr val="tx1"/>
                </a:solidFill>
                <a:effectLst/>
                <a:latin typeface="Arial" pitchFamily="34" charset="0"/>
                <a:ea typeface="Times New Roman" pitchFamily="18" charset="0"/>
                <a:cs typeface="Arial" pitchFamily="34" charset="0"/>
              </a:rPr>
              <a:t>La période réfractaire absolue :</a:t>
            </a:r>
            <a:endParaRPr kumimoji="0" lang="fr-FR" sz="2800" b="1" i="0" u="none" strike="noStrike" cap="none" normalizeH="0" baseline="0" dirty="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tab pos="685800" algn="l"/>
                <a:tab pos="800100" algn="l"/>
              </a:tabLst>
            </a:pPr>
            <a:r>
              <a:rPr kumimoji="0" lang="fr-FR" sz="2800" b="0" i="0" u="none" strike="noStrike" cap="none" normalizeH="0" baseline="0" dirty="0">
                <a:ln>
                  <a:noFill/>
                </a:ln>
                <a:solidFill>
                  <a:schemeClr val="tx1"/>
                </a:solidFill>
                <a:effectLst/>
                <a:latin typeface="Arial" pitchFamily="34" charset="0"/>
                <a:ea typeface="Times New Roman" pitchFamily="18" charset="0"/>
                <a:cs typeface="Arial" pitchFamily="34" charset="0"/>
              </a:rPr>
              <a:t>Si les deux stimuli sont très rapprochés, le deuxième choc ne provoque plus de réponse de la de l’axone. Ainsi quand la membrane est complètement dépolarisée ; elle inexcitable.</a:t>
            </a:r>
            <a:endParaRPr kumimoji="0" lang="fr-FR" sz="2800" b="0" i="0" u="none" strike="noStrike" cap="none" normalizeH="0" baseline="0" dirty="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tab pos="685800" algn="l"/>
                <a:tab pos="800100" algn="l"/>
              </a:tabLst>
            </a:pPr>
            <a:r>
              <a:rPr kumimoji="0" lang="fr-FR" sz="2800" b="0" i="0" u="none" strike="noStrike" cap="none" normalizeH="0" baseline="0" dirty="0">
                <a:ln>
                  <a:noFill/>
                </a:ln>
                <a:solidFill>
                  <a:schemeClr val="tx1"/>
                </a:solidFill>
                <a:effectLst/>
                <a:latin typeface="Arial" pitchFamily="34" charset="0"/>
                <a:ea typeface="Times New Roman" pitchFamily="18" charset="0"/>
                <a:cs typeface="Arial" pitchFamily="34" charset="0"/>
              </a:rPr>
              <a:t>La durée de la période réfractaire absolue conditionne la limite supérieure de la fréquence de décharge d’une cellule.</a:t>
            </a:r>
            <a:endParaRPr kumimoji="0" lang="fr-FR" sz="2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179512" y="905546"/>
            <a:ext cx="8784976"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1" indent="0" algn="justLow" defTabSz="914400" rtl="0" eaLnBrk="1" fontAlgn="base" latinLnBrk="0" hangingPunct="1">
              <a:lnSpc>
                <a:spcPct val="100000"/>
              </a:lnSpc>
              <a:spcBef>
                <a:spcPct val="0"/>
              </a:spcBef>
              <a:spcAft>
                <a:spcPct val="0"/>
              </a:spcAft>
              <a:buClrTx/>
              <a:buSzTx/>
              <a:tabLst>
                <a:tab pos="685800" algn="l"/>
                <a:tab pos="800100" algn="l"/>
              </a:tabLst>
            </a:pPr>
            <a:r>
              <a:rPr kumimoji="0" lang="fr-FR" sz="2800" b="1" i="1" u="none" strike="noStrike" cap="none" normalizeH="0" baseline="0" dirty="0">
                <a:ln>
                  <a:noFill/>
                </a:ln>
                <a:solidFill>
                  <a:schemeClr val="tx1"/>
                </a:solidFill>
                <a:effectLst/>
                <a:latin typeface="Arial" pitchFamily="34" charset="0"/>
                <a:ea typeface="Times New Roman" pitchFamily="18" charset="0"/>
                <a:cs typeface="Arial" pitchFamily="34" charset="0"/>
              </a:rPr>
              <a:t>2.La période réfractaire relative :</a:t>
            </a:r>
            <a:endParaRPr kumimoji="0" lang="fr-FR" sz="2800" b="1" i="1" u="none" strike="noStrike" cap="none" normalizeH="0" baseline="0" dirty="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tab pos="685800" algn="l"/>
                <a:tab pos="800100" algn="l"/>
              </a:tabLst>
            </a:pPr>
            <a:r>
              <a:rPr kumimoji="0" lang="fr-FR" sz="2800" i="0" u="none" strike="noStrike" cap="none" normalizeH="0" baseline="0" dirty="0">
                <a:ln>
                  <a:noFill/>
                </a:ln>
                <a:solidFill>
                  <a:schemeClr val="tx1"/>
                </a:solidFill>
                <a:effectLst/>
                <a:latin typeface="Arial" pitchFamily="34" charset="0"/>
                <a:ea typeface="Times New Roman" pitchFamily="18" charset="0"/>
                <a:cs typeface="Arial" pitchFamily="34" charset="0"/>
              </a:rPr>
              <a:t>Si l’intervalle qui sépare les deux chocs est long, de quelques dizaines de secondes par exemple, chacun des deux stimuli déclenche un potentiel d’action. </a:t>
            </a:r>
          </a:p>
          <a:p>
            <a:pPr marL="0" marR="0" lvl="0" indent="0" algn="justLow" defTabSz="914400" rtl="0" eaLnBrk="0" fontAlgn="base" latinLnBrk="0" hangingPunct="0">
              <a:lnSpc>
                <a:spcPct val="100000"/>
              </a:lnSpc>
              <a:spcBef>
                <a:spcPct val="0"/>
              </a:spcBef>
              <a:spcAft>
                <a:spcPct val="0"/>
              </a:spcAft>
              <a:buClrTx/>
              <a:buSzTx/>
              <a:buFontTx/>
              <a:buNone/>
              <a:tabLst>
                <a:tab pos="685800" algn="l"/>
                <a:tab pos="800100" algn="l"/>
              </a:tabLst>
            </a:pPr>
            <a:endParaRPr kumimoji="0" lang="fr-FR" sz="280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tab pos="685800" algn="l"/>
                <a:tab pos="800100" algn="l"/>
              </a:tabLst>
            </a:pPr>
            <a:endParaRPr lang="fr-FR" sz="2800" dirty="0">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tab pos="685800" algn="l"/>
                <a:tab pos="800100" algn="l"/>
              </a:tabLst>
            </a:pPr>
            <a:endParaRPr kumimoji="0" lang="fr-FR" sz="2800" i="0" u="none" strike="noStrike" cap="none" normalizeH="0" baseline="0" dirty="0">
              <a:ln>
                <a:noFill/>
              </a:ln>
              <a:solidFill>
                <a:schemeClr val="tx1"/>
              </a:solidFill>
              <a:effectLst/>
              <a:latin typeface="Arial" pitchFamily="34" charset="0"/>
              <a:cs typeface="Arial" pitchFamily="34" charset="0"/>
            </a:endParaRPr>
          </a:p>
        </p:txBody>
      </p:sp>
      <p:sp>
        <p:nvSpPr>
          <p:cNvPr id="3" name="Rectangle 2"/>
          <p:cNvSpPr/>
          <p:nvPr/>
        </p:nvSpPr>
        <p:spPr>
          <a:xfrm>
            <a:off x="323528" y="2996952"/>
            <a:ext cx="8640960" cy="1569660"/>
          </a:xfrm>
          <a:prstGeom prst="rect">
            <a:avLst/>
          </a:prstGeom>
        </p:spPr>
        <p:txBody>
          <a:bodyPr wrap="square">
            <a:spAutoFit/>
          </a:bodyPr>
          <a:lstStyle/>
          <a:p>
            <a:r>
              <a:rPr lang="fr-FR" sz="3200" dirty="0"/>
              <a:t>Lorsque la polarisation de la membrane et en cours de restauration le 2</a:t>
            </a:r>
            <a:r>
              <a:rPr lang="fr-FR" sz="3200" baseline="30000" dirty="0"/>
              <a:t>ème</a:t>
            </a:r>
            <a:r>
              <a:rPr lang="fr-FR" sz="3200" dirty="0"/>
              <a:t> stimulus déclenche un potentiel d’action.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i="1" u="sng" dirty="0"/>
              <a:t>4-La conduction de l’influx nerveux:</a:t>
            </a:r>
          </a:p>
        </p:txBody>
      </p:sp>
      <p:sp>
        <p:nvSpPr>
          <p:cNvPr id="3" name="Espace réservé du contenu 2"/>
          <p:cNvSpPr>
            <a:spLocks noGrp="1"/>
          </p:cNvSpPr>
          <p:nvPr>
            <p:ph idx="1"/>
          </p:nvPr>
        </p:nvSpPr>
        <p:spPr/>
        <p:txBody>
          <a:bodyPr>
            <a:normAutofit fontScale="92500" lnSpcReduction="10000"/>
          </a:bodyPr>
          <a:lstStyle/>
          <a:p>
            <a:pPr>
              <a:buNone/>
            </a:pPr>
            <a:r>
              <a:rPr lang="fr-FR" dirty="0"/>
              <a:t>Si des microélectrodes d’enregistrement sont  insérés le long d’un axone, après stimulation supraliminaire .on remarque que toutes les  microélectrodes enregistrent a chaque point  le même PA, mais avec un temps de latence de plus en plus  grand que l’, en fonction de la distance qui sépare les électrodes de stimulation et d’enregistrement.</a:t>
            </a:r>
          </a:p>
          <a:p>
            <a:pPr>
              <a:buNone/>
            </a:pPr>
            <a:r>
              <a:rPr lang="fr-FR" dirty="0"/>
              <a:t>On a deux types de propagation du PA :  saltatoire et de proche en proche.</a:t>
            </a:r>
          </a:p>
          <a:p>
            <a:endParaRPr lang="fr-F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i="1" u="sng" dirty="0"/>
              <a:t>VI/-Phénomènes ioniques du PA :</a:t>
            </a:r>
          </a:p>
        </p:txBody>
      </p:sp>
      <p:sp>
        <p:nvSpPr>
          <p:cNvPr id="3" name="Espace réservé du contenu 2"/>
          <p:cNvSpPr>
            <a:spLocks noGrp="1"/>
          </p:cNvSpPr>
          <p:nvPr>
            <p:ph idx="1"/>
          </p:nvPr>
        </p:nvSpPr>
        <p:spPr/>
        <p:txBody>
          <a:bodyPr/>
          <a:lstStyle/>
          <a:p>
            <a:r>
              <a:rPr lang="fr-FR" dirty="0"/>
              <a:t>Les variations du potentiel de membrane lors du potentiel d’action sont dues à des  flux d’ions à travers la membrane .</a:t>
            </a:r>
          </a:p>
          <a:p>
            <a:r>
              <a:rPr lang="fr-FR" dirty="0"/>
              <a:t>La dépolarisation est due à une augmentation de la conductance membranaire pour le Na + .</a:t>
            </a:r>
          </a:p>
          <a:p>
            <a:r>
              <a:rPr lang="fr-FR" dirty="0"/>
              <a:t>La repolarisation est due à la fois à une inactivation e la conductance pour le Na+ et une activation de la conductance pour le 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home\Documents\Capt__H072633_0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9400" y="188640"/>
            <a:ext cx="9004600" cy="63367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home\Documents\Capt__H072633_00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88640"/>
            <a:ext cx="8496944" cy="64807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i="1" u="sng" dirty="0"/>
              <a:t>VII/-Conclusion:</a:t>
            </a:r>
          </a:p>
        </p:txBody>
      </p:sp>
      <p:sp>
        <p:nvSpPr>
          <p:cNvPr id="3" name="Espace réservé du contenu 2"/>
          <p:cNvSpPr>
            <a:spLocks noGrp="1"/>
          </p:cNvSpPr>
          <p:nvPr>
            <p:ph idx="1"/>
          </p:nvPr>
        </p:nvSpPr>
        <p:spPr/>
        <p:txBody>
          <a:bodyPr/>
          <a:lstStyle/>
          <a:p>
            <a:endParaRPr lang="fr-FR" dirty="0"/>
          </a:p>
          <a:p>
            <a:pPr>
              <a:buNone/>
            </a:pPr>
            <a:r>
              <a:rPr lang="fr-FR" dirty="0"/>
              <a:t>L’influx nerveux est basé sur une multitude de mécanismes moléculaires et cellulaires qui donnent aux neurones leurs aptitudes exceptionnelle à émettre des signaux électriques. </a:t>
            </a:r>
          </a:p>
        </p:txBody>
      </p:sp>
    </p:spTree>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TotalTime>
  <Words>941</Words>
  <Application>Microsoft Office PowerPoint</Application>
  <PresentationFormat>Affichage à l'écran (4:3)</PresentationFormat>
  <Paragraphs>77</Paragraphs>
  <Slides>22</Slides>
  <Notes>1</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22</vt:i4>
      </vt:variant>
    </vt:vector>
  </HeadingPairs>
  <TitlesOfParts>
    <vt:vector size="25" baseType="lpstr">
      <vt:lpstr>Arial</vt:lpstr>
      <vt:lpstr>Calibri</vt:lpstr>
      <vt:lpstr>Thème Office</vt:lpstr>
      <vt:lpstr>Présentation PowerPoint</vt:lpstr>
      <vt:lpstr>Plan</vt:lpstr>
      <vt:lpstr>I/-Introduction:</vt:lpstr>
      <vt:lpstr>II/-Définition:</vt:lpstr>
      <vt:lpstr>III/-Mise en évidence:</vt:lpstr>
      <vt:lpstr>Présentation PowerPoint</vt:lpstr>
      <vt:lpstr>Présentation PowerPoint</vt:lpstr>
      <vt:lpstr>Présentation PowerPoint</vt:lpstr>
      <vt:lpstr>Présentation PowerPoint</vt:lpstr>
      <vt:lpstr>VI/-Décours temporel du PA:</vt:lpstr>
      <vt:lpstr>Présentation PowerPoint</vt:lpstr>
      <vt:lpstr>V/-Propriétés du PA:</vt:lpstr>
      <vt:lpstr>1-Le seuil de déclanchement:</vt:lpstr>
      <vt:lpstr>2-La loi de tout ou rien:</vt:lpstr>
      <vt:lpstr>3- La période réfractaire:</vt:lpstr>
      <vt:lpstr>Présentation PowerPoint</vt:lpstr>
      <vt:lpstr>Présentation PowerPoint</vt:lpstr>
      <vt:lpstr>4-La conduction de l’influx nerveux:</vt:lpstr>
      <vt:lpstr>VI/-Phénomènes ioniques du PA :</vt:lpstr>
      <vt:lpstr>Présentation PowerPoint</vt:lpstr>
      <vt:lpstr>Présentation PowerPoint</vt:lpstr>
      <vt:lpstr>VII/-Conclusion: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République Algérienne et Populaire Ministère de l’enseignement supérieur et de le recherche scientifique Université Tahri Mohamed de Béchar Département de médecine</dc:title>
  <dc:creator>Noricha Romi</dc:creator>
  <cp:lastModifiedBy>said said</cp:lastModifiedBy>
  <cp:revision>33</cp:revision>
  <dcterms:created xsi:type="dcterms:W3CDTF">2014-11-03T20:58:37Z</dcterms:created>
  <dcterms:modified xsi:type="dcterms:W3CDTF">2026-07-14T14:29:02Z</dcterms:modified>
</cp:coreProperties>
</file>